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30"/>
  </p:notesMasterIdLst>
  <p:sldIdLst>
    <p:sldId id="260" r:id="rId3"/>
    <p:sldId id="266" r:id="rId4"/>
    <p:sldId id="292" r:id="rId5"/>
    <p:sldId id="274" r:id="rId6"/>
    <p:sldId id="275" r:id="rId7"/>
    <p:sldId id="276" r:id="rId8"/>
    <p:sldId id="294" r:id="rId9"/>
    <p:sldId id="277" r:id="rId10"/>
    <p:sldId id="295" r:id="rId11"/>
    <p:sldId id="278" r:id="rId12"/>
    <p:sldId id="296" r:id="rId13"/>
    <p:sldId id="279" r:id="rId14"/>
    <p:sldId id="289" r:id="rId15"/>
    <p:sldId id="280" r:id="rId16"/>
    <p:sldId id="297" r:id="rId17"/>
    <p:sldId id="281" r:id="rId18"/>
    <p:sldId id="283" r:id="rId19"/>
    <p:sldId id="299" r:id="rId20"/>
    <p:sldId id="282" r:id="rId21"/>
    <p:sldId id="284" r:id="rId22"/>
    <p:sldId id="285" r:id="rId23"/>
    <p:sldId id="286" r:id="rId24"/>
    <p:sldId id="290" r:id="rId25"/>
    <p:sldId id="287" r:id="rId26"/>
    <p:sldId id="288" r:id="rId27"/>
    <p:sldId id="298" r:id="rId28"/>
    <p:sldId id="259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0000"/>
    <a:srgbClr val="8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B60492-386B-40D6-BF4D-0C926B17AA62}" type="doc">
      <dgm:prSet loTypeId="urn:microsoft.com/office/officeart/2005/8/layout/orgChart1" loCatId="hierarchy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BB74897-9F36-4044-86CC-C12F3C71DAE1}">
      <dgm:prSet phldrT="[Текст]"/>
      <dgm:spPr/>
      <dgm:t>
        <a:bodyPr/>
        <a:lstStyle/>
        <a:p>
          <a:r>
            <a:rPr lang="uk-UA" dirty="0" smtClean="0">
              <a:latin typeface="Times New Roman" pitchFamily="18" charset="0"/>
              <a:cs typeface="Times New Roman" pitchFamily="18" charset="0"/>
            </a:rPr>
            <a:t>Способи </a:t>
          </a:r>
          <a:r>
            <a:rPr lang="uk-UA" dirty="0" err="1" smtClean="0">
              <a:latin typeface="Times New Roman" pitchFamily="18" charset="0"/>
              <a:cs typeface="Times New Roman" pitchFamily="18" charset="0"/>
            </a:rPr>
            <a:t>задання</a:t>
          </a:r>
          <a:r>
            <a:rPr lang="uk-UA" dirty="0" smtClean="0">
              <a:latin typeface="Times New Roman" pitchFamily="18" charset="0"/>
              <a:cs typeface="Times New Roman" pitchFamily="18" charset="0"/>
            </a:rPr>
            <a:t> функції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9EA6521-0BE7-465F-B1E6-7D134337BEB0}" type="parTrans" cxnId="{99D8BC58-29A7-450E-BC3E-85C7504FA5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7BE7A0-DC0F-49B3-B11F-E0AF47496649}" type="sibTrans" cxnId="{99D8BC58-29A7-450E-BC3E-85C7504FA5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76A3D0-6F09-439F-8622-9FAA005C5B96}">
      <dgm:prSet phldrT="[Текст]"/>
      <dgm:spPr/>
      <dgm:t>
        <a:bodyPr/>
        <a:lstStyle/>
        <a:p>
          <a:r>
            <a:rPr lang="uk-U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формулами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381919-52FA-4886-A185-F263C6D951B9}" type="parTrans" cxnId="{508059F2-3ECF-486A-9237-653F718C876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A6310C-DC19-4C4D-AC31-0253DC8B4172}" type="sibTrans" cxnId="{508059F2-3ECF-486A-9237-653F718C876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4BB6A24-BB19-4482-8EB8-170ED67B120C}">
      <dgm:prSet phldrT="[Текст]"/>
      <dgm:spPr/>
      <dgm:t>
        <a:bodyPr/>
        <a:lstStyle/>
        <a:p>
          <a:r>
            <a:rPr lang="uk-U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табличний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E048584-EE5A-4017-BDC2-9997A56BDB9A}" type="parTrans" cxnId="{D60EF1A2-1391-4870-8971-1CC05A29B9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5D1CC7-C513-4FA9-8E53-4B43C53FAEC0}" type="sibTrans" cxnId="{D60EF1A2-1391-4870-8971-1CC05A29B98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AC8B019-13D5-4E5A-85E0-7452F92BBBEB}">
      <dgm:prSet phldrT="[Текст]"/>
      <dgm:spPr/>
      <dgm:t>
        <a:bodyPr/>
        <a:lstStyle/>
        <a:p>
          <a:r>
            <a:rPr lang="uk-U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графічний</a:t>
          </a:r>
          <a:endParaRPr lang="ru-RU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8CC3ADE-7F4E-49D8-9154-B5C97B7311A5}" type="parTrans" cxnId="{A79F4B32-D0A2-4BC3-BEC5-4C5F04B7D87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D6DCDE-86EF-4B83-B441-CB9EE1391CCA}" type="sibTrans" cxnId="{A79F4B32-D0A2-4BC3-BEC5-4C5F04B7D87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EE97EA2-98B9-4F2B-B2DD-CE64CC1A6B11}" type="pres">
      <dgm:prSet presAssocID="{2EB60492-386B-40D6-BF4D-0C926B17AA6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E37BE3-6EA5-422A-BC78-84E37605AB25}" type="pres">
      <dgm:prSet presAssocID="{FBB74897-9F36-4044-86CC-C12F3C71DAE1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CDD3324-4022-4823-BD51-06857FA8ED84}" type="pres">
      <dgm:prSet presAssocID="{FBB74897-9F36-4044-86CC-C12F3C71DAE1}" presName="rootComposite1" presStyleCnt="0"/>
      <dgm:spPr/>
      <dgm:t>
        <a:bodyPr/>
        <a:lstStyle/>
        <a:p>
          <a:endParaRPr lang="ru-RU"/>
        </a:p>
      </dgm:t>
    </dgm:pt>
    <dgm:pt modelId="{4E596CDE-4CEF-47D3-95F0-4EEBAB74632B}" type="pres">
      <dgm:prSet presAssocID="{FBB74897-9F36-4044-86CC-C12F3C71DAE1}" presName="rootText1" presStyleLbl="node0" presStyleIdx="0" presStyleCnt="1" custScaleX="342046" custScaleY="100421" custLinFactNeighborX="-179" custLinFactNeighborY="2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8132A0-0F35-4414-A604-0A61E7255362}" type="pres">
      <dgm:prSet presAssocID="{FBB74897-9F36-4044-86CC-C12F3C71DAE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346FF04-9572-4C6F-97A7-CF08D2440885}" type="pres">
      <dgm:prSet presAssocID="{FBB74897-9F36-4044-86CC-C12F3C71DAE1}" presName="hierChild2" presStyleCnt="0"/>
      <dgm:spPr/>
      <dgm:t>
        <a:bodyPr/>
        <a:lstStyle/>
        <a:p>
          <a:endParaRPr lang="ru-RU"/>
        </a:p>
      </dgm:t>
    </dgm:pt>
    <dgm:pt modelId="{62A01072-DF1A-4A64-BDF6-AD5FC973C0C8}" type="pres">
      <dgm:prSet presAssocID="{CF381919-52FA-4886-A185-F263C6D951B9}" presName="Name37" presStyleLbl="parChTrans1D2" presStyleIdx="0" presStyleCnt="3"/>
      <dgm:spPr/>
      <dgm:t>
        <a:bodyPr/>
        <a:lstStyle/>
        <a:p>
          <a:endParaRPr lang="ru-RU"/>
        </a:p>
      </dgm:t>
    </dgm:pt>
    <dgm:pt modelId="{F0302EEB-0E1D-4A36-9ABA-9AF5A5016C4E}" type="pres">
      <dgm:prSet presAssocID="{7376A3D0-6F09-439F-8622-9FAA005C5B96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D93F049-8003-495A-A4DE-3A9A4709D415}" type="pres">
      <dgm:prSet presAssocID="{7376A3D0-6F09-439F-8622-9FAA005C5B96}" presName="rootComposite" presStyleCnt="0"/>
      <dgm:spPr/>
      <dgm:t>
        <a:bodyPr/>
        <a:lstStyle/>
        <a:p>
          <a:endParaRPr lang="ru-RU"/>
        </a:p>
      </dgm:t>
    </dgm:pt>
    <dgm:pt modelId="{AEC17E49-8A0C-448F-93B3-48503DCAB17E}" type="pres">
      <dgm:prSet presAssocID="{7376A3D0-6F09-439F-8622-9FAA005C5B96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DDD714-14F4-435C-A00A-A9044FBF2BE5}" type="pres">
      <dgm:prSet presAssocID="{7376A3D0-6F09-439F-8622-9FAA005C5B96}" presName="rootConnector" presStyleLbl="node2" presStyleIdx="0" presStyleCnt="3"/>
      <dgm:spPr/>
      <dgm:t>
        <a:bodyPr/>
        <a:lstStyle/>
        <a:p>
          <a:endParaRPr lang="ru-RU"/>
        </a:p>
      </dgm:t>
    </dgm:pt>
    <dgm:pt modelId="{65A00F54-4282-434D-8544-294A8DD79723}" type="pres">
      <dgm:prSet presAssocID="{7376A3D0-6F09-439F-8622-9FAA005C5B96}" presName="hierChild4" presStyleCnt="0"/>
      <dgm:spPr/>
      <dgm:t>
        <a:bodyPr/>
        <a:lstStyle/>
        <a:p>
          <a:endParaRPr lang="ru-RU"/>
        </a:p>
      </dgm:t>
    </dgm:pt>
    <dgm:pt modelId="{1377B4A6-895D-4D55-A592-1964D620C41F}" type="pres">
      <dgm:prSet presAssocID="{7376A3D0-6F09-439F-8622-9FAA005C5B96}" presName="hierChild5" presStyleCnt="0"/>
      <dgm:spPr/>
      <dgm:t>
        <a:bodyPr/>
        <a:lstStyle/>
        <a:p>
          <a:endParaRPr lang="ru-RU"/>
        </a:p>
      </dgm:t>
    </dgm:pt>
    <dgm:pt modelId="{24E639EB-6FBD-446C-A5B7-21BE3F1D3D5E}" type="pres">
      <dgm:prSet presAssocID="{7E048584-EE5A-4017-BDC2-9997A56BDB9A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C71F443-C384-4A7E-B6FF-F699AA6494CC}" type="pres">
      <dgm:prSet presAssocID="{C4BB6A24-BB19-4482-8EB8-170ED67B120C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577C4DB4-ABF3-44E3-BF32-FCF4BCAF2691}" type="pres">
      <dgm:prSet presAssocID="{C4BB6A24-BB19-4482-8EB8-170ED67B120C}" presName="rootComposite" presStyleCnt="0"/>
      <dgm:spPr/>
      <dgm:t>
        <a:bodyPr/>
        <a:lstStyle/>
        <a:p>
          <a:endParaRPr lang="ru-RU"/>
        </a:p>
      </dgm:t>
    </dgm:pt>
    <dgm:pt modelId="{3BC3819D-8D96-4E29-B058-24DF80F6C542}" type="pres">
      <dgm:prSet presAssocID="{C4BB6A24-BB19-4482-8EB8-170ED67B120C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BA73DB-6CAB-48C9-ABC7-465B18FDFCFA}" type="pres">
      <dgm:prSet presAssocID="{C4BB6A24-BB19-4482-8EB8-170ED67B120C}" presName="rootConnector" presStyleLbl="node2" presStyleIdx="1" presStyleCnt="3"/>
      <dgm:spPr/>
      <dgm:t>
        <a:bodyPr/>
        <a:lstStyle/>
        <a:p>
          <a:endParaRPr lang="ru-RU"/>
        </a:p>
      </dgm:t>
    </dgm:pt>
    <dgm:pt modelId="{3E953D02-3294-446A-8357-113CBFAD3664}" type="pres">
      <dgm:prSet presAssocID="{C4BB6A24-BB19-4482-8EB8-170ED67B120C}" presName="hierChild4" presStyleCnt="0"/>
      <dgm:spPr/>
      <dgm:t>
        <a:bodyPr/>
        <a:lstStyle/>
        <a:p>
          <a:endParaRPr lang="ru-RU"/>
        </a:p>
      </dgm:t>
    </dgm:pt>
    <dgm:pt modelId="{A9439F92-7A66-4D23-B3D7-D6EC55EABFC2}" type="pres">
      <dgm:prSet presAssocID="{C4BB6A24-BB19-4482-8EB8-170ED67B120C}" presName="hierChild5" presStyleCnt="0"/>
      <dgm:spPr/>
      <dgm:t>
        <a:bodyPr/>
        <a:lstStyle/>
        <a:p>
          <a:endParaRPr lang="ru-RU"/>
        </a:p>
      </dgm:t>
    </dgm:pt>
    <dgm:pt modelId="{920F169E-4E59-4AA2-A619-6C0A214B9B12}" type="pres">
      <dgm:prSet presAssocID="{68CC3ADE-7F4E-49D8-9154-B5C97B7311A5}" presName="Name37" presStyleLbl="parChTrans1D2" presStyleIdx="2" presStyleCnt="3"/>
      <dgm:spPr/>
      <dgm:t>
        <a:bodyPr/>
        <a:lstStyle/>
        <a:p>
          <a:endParaRPr lang="ru-RU"/>
        </a:p>
      </dgm:t>
    </dgm:pt>
    <dgm:pt modelId="{AE2A282F-AD6B-4593-9E74-C48DBA0CD549}" type="pres">
      <dgm:prSet presAssocID="{3AC8B019-13D5-4E5A-85E0-7452F92BBBE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7326AA8E-E30F-4F60-80E1-C8277891AC08}" type="pres">
      <dgm:prSet presAssocID="{3AC8B019-13D5-4E5A-85E0-7452F92BBBEB}" presName="rootComposite" presStyleCnt="0"/>
      <dgm:spPr/>
      <dgm:t>
        <a:bodyPr/>
        <a:lstStyle/>
        <a:p>
          <a:endParaRPr lang="ru-RU"/>
        </a:p>
      </dgm:t>
    </dgm:pt>
    <dgm:pt modelId="{624FBAB6-0273-48D9-9EAA-15BCC68670F5}" type="pres">
      <dgm:prSet presAssocID="{3AC8B019-13D5-4E5A-85E0-7452F92BBBEB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5A0E93-2C3E-4B93-A1E5-7E9A5EA82A14}" type="pres">
      <dgm:prSet presAssocID="{3AC8B019-13D5-4E5A-85E0-7452F92BBBEB}" presName="rootConnector" presStyleLbl="node2" presStyleIdx="2" presStyleCnt="3"/>
      <dgm:spPr/>
      <dgm:t>
        <a:bodyPr/>
        <a:lstStyle/>
        <a:p>
          <a:endParaRPr lang="ru-RU"/>
        </a:p>
      </dgm:t>
    </dgm:pt>
    <dgm:pt modelId="{190A9BE1-4DBC-4CF1-BEED-3B0B9297B9D9}" type="pres">
      <dgm:prSet presAssocID="{3AC8B019-13D5-4E5A-85E0-7452F92BBBEB}" presName="hierChild4" presStyleCnt="0"/>
      <dgm:spPr/>
      <dgm:t>
        <a:bodyPr/>
        <a:lstStyle/>
        <a:p>
          <a:endParaRPr lang="ru-RU"/>
        </a:p>
      </dgm:t>
    </dgm:pt>
    <dgm:pt modelId="{B7EF02A5-EAED-4F81-9FAE-9918A6089D6F}" type="pres">
      <dgm:prSet presAssocID="{3AC8B019-13D5-4E5A-85E0-7452F92BBBEB}" presName="hierChild5" presStyleCnt="0"/>
      <dgm:spPr/>
      <dgm:t>
        <a:bodyPr/>
        <a:lstStyle/>
        <a:p>
          <a:endParaRPr lang="ru-RU"/>
        </a:p>
      </dgm:t>
    </dgm:pt>
    <dgm:pt modelId="{7594551C-2F1D-42C8-8A98-CBA01FE646E2}" type="pres">
      <dgm:prSet presAssocID="{FBB74897-9F36-4044-86CC-C12F3C71DAE1}" presName="hierChild3" presStyleCnt="0"/>
      <dgm:spPr/>
      <dgm:t>
        <a:bodyPr/>
        <a:lstStyle/>
        <a:p>
          <a:endParaRPr lang="ru-RU"/>
        </a:p>
      </dgm:t>
    </dgm:pt>
  </dgm:ptLst>
  <dgm:cxnLst>
    <dgm:cxn modelId="{D92A32C0-0BA9-4E7C-9C0B-3318E6F9CA5F}" type="presOf" srcId="{7E048584-EE5A-4017-BDC2-9997A56BDB9A}" destId="{24E639EB-6FBD-446C-A5B7-21BE3F1D3D5E}" srcOrd="0" destOrd="0" presId="urn:microsoft.com/office/officeart/2005/8/layout/orgChart1"/>
    <dgm:cxn modelId="{508059F2-3ECF-486A-9237-653F718C8764}" srcId="{FBB74897-9F36-4044-86CC-C12F3C71DAE1}" destId="{7376A3D0-6F09-439F-8622-9FAA005C5B96}" srcOrd="0" destOrd="0" parTransId="{CF381919-52FA-4886-A185-F263C6D951B9}" sibTransId="{7BA6310C-DC19-4C4D-AC31-0253DC8B4172}"/>
    <dgm:cxn modelId="{7F190721-AD33-4E94-A078-BB782D20C0CF}" type="presOf" srcId="{C4BB6A24-BB19-4482-8EB8-170ED67B120C}" destId="{E2BA73DB-6CAB-48C9-ABC7-465B18FDFCFA}" srcOrd="1" destOrd="0" presId="urn:microsoft.com/office/officeart/2005/8/layout/orgChart1"/>
    <dgm:cxn modelId="{0D6DABDE-C533-45E9-9EC4-02DB18CA0F70}" type="presOf" srcId="{68CC3ADE-7F4E-49D8-9154-B5C97B7311A5}" destId="{920F169E-4E59-4AA2-A619-6C0A214B9B12}" srcOrd="0" destOrd="0" presId="urn:microsoft.com/office/officeart/2005/8/layout/orgChart1"/>
    <dgm:cxn modelId="{597E6097-6D4C-4A1A-85AF-E6CF39B24FFE}" type="presOf" srcId="{3AC8B019-13D5-4E5A-85E0-7452F92BBBEB}" destId="{624FBAB6-0273-48D9-9EAA-15BCC68670F5}" srcOrd="0" destOrd="0" presId="urn:microsoft.com/office/officeart/2005/8/layout/orgChart1"/>
    <dgm:cxn modelId="{CD1A66F1-32F6-4764-83F0-CC37167994B9}" type="presOf" srcId="{C4BB6A24-BB19-4482-8EB8-170ED67B120C}" destId="{3BC3819D-8D96-4E29-B058-24DF80F6C542}" srcOrd="0" destOrd="0" presId="urn:microsoft.com/office/officeart/2005/8/layout/orgChart1"/>
    <dgm:cxn modelId="{A605D8E3-6DC6-4E7D-AED8-7DBAA0DCFE9A}" type="presOf" srcId="{2EB60492-386B-40D6-BF4D-0C926B17AA62}" destId="{8EE97EA2-98B9-4F2B-B2DD-CE64CC1A6B11}" srcOrd="0" destOrd="0" presId="urn:microsoft.com/office/officeart/2005/8/layout/orgChart1"/>
    <dgm:cxn modelId="{D60EF1A2-1391-4870-8971-1CC05A29B988}" srcId="{FBB74897-9F36-4044-86CC-C12F3C71DAE1}" destId="{C4BB6A24-BB19-4482-8EB8-170ED67B120C}" srcOrd="1" destOrd="0" parTransId="{7E048584-EE5A-4017-BDC2-9997A56BDB9A}" sibTransId="{055D1CC7-C513-4FA9-8E53-4B43C53FAEC0}"/>
    <dgm:cxn modelId="{A79F4B32-D0A2-4BC3-BEC5-4C5F04B7D875}" srcId="{FBB74897-9F36-4044-86CC-C12F3C71DAE1}" destId="{3AC8B019-13D5-4E5A-85E0-7452F92BBBEB}" srcOrd="2" destOrd="0" parTransId="{68CC3ADE-7F4E-49D8-9154-B5C97B7311A5}" sibTransId="{73D6DCDE-86EF-4B83-B441-CB9EE1391CCA}"/>
    <dgm:cxn modelId="{540E7837-24D5-4CB6-A39D-0F227385EF5E}" type="presOf" srcId="{CF381919-52FA-4886-A185-F263C6D951B9}" destId="{62A01072-DF1A-4A64-BDF6-AD5FC973C0C8}" srcOrd="0" destOrd="0" presId="urn:microsoft.com/office/officeart/2005/8/layout/orgChart1"/>
    <dgm:cxn modelId="{203ECE18-DFD5-4CBC-8994-4EB7B6CFFDB5}" type="presOf" srcId="{7376A3D0-6F09-439F-8622-9FAA005C5B96}" destId="{55DDD714-14F4-435C-A00A-A9044FBF2BE5}" srcOrd="1" destOrd="0" presId="urn:microsoft.com/office/officeart/2005/8/layout/orgChart1"/>
    <dgm:cxn modelId="{99D8BC58-29A7-450E-BC3E-85C7504FA586}" srcId="{2EB60492-386B-40D6-BF4D-0C926B17AA62}" destId="{FBB74897-9F36-4044-86CC-C12F3C71DAE1}" srcOrd="0" destOrd="0" parTransId="{F9EA6521-0BE7-465F-B1E6-7D134337BEB0}" sibTransId="{607BE7A0-DC0F-49B3-B11F-E0AF47496649}"/>
    <dgm:cxn modelId="{A0ED4E7D-044B-4677-AEDA-97E4AD715A16}" type="presOf" srcId="{7376A3D0-6F09-439F-8622-9FAA005C5B96}" destId="{AEC17E49-8A0C-448F-93B3-48503DCAB17E}" srcOrd="0" destOrd="0" presId="urn:microsoft.com/office/officeart/2005/8/layout/orgChart1"/>
    <dgm:cxn modelId="{7E5E1E9E-C3CF-4873-8A84-9E2449A58EF1}" type="presOf" srcId="{3AC8B019-13D5-4E5A-85E0-7452F92BBBEB}" destId="{445A0E93-2C3E-4B93-A1E5-7E9A5EA82A14}" srcOrd="1" destOrd="0" presId="urn:microsoft.com/office/officeart/2005/8/layout/orgChart1"/>
    <dgm:cxn modelId="{AACCD14F-FEE9-49CC-8E20-6BC4B65B419A}" type="presOf" srcId="{FBB74897-9F36-4044-86CC-C12F3C71DAE1}" destId="{538132A0-0F35-4414-A604-0A61E7255362}" srcOrd="1" destOrd="0" presId="urn:microsoft.com/office/officeart/2005/8/layout/orgChart1"/>
    <dgm:cxn modelId="{3AA9EDFD-DE99-4566-AEB6-8DA41403D921}" type="presOf" srcId="{FBB74897-9F36-4044-86CC-C12F3C71DAE1}" destId="{4E596CDE-4CEF-47D3-95F0-4EEBAB74632B}" srcOrd="0" destOrd="0" presId="urn:microsoft.com/office/officeart/2005/8/layout/orgChart1"/>
    <dgm:cxn modelId="{D5FC5351-2E02-4CDD-A116-083C2A809FB1}" type="presParOf" srcId="{8EE97EA2-98B9-4F2B-B2DD-CE64CC1A6B11}" destId="{83E37BE3-6EA5-422A-BC78-84E37605AB25}" srcOrd="0" destOrd="0" presId="urn:microsoft.com/office/officeart/2005/8/layout/orgChart1"/>
    <dgm:cxn modelId="{0EE2D941-F51F-4A5A-BF28-635238931D0A}" type="presParOf" srcId="{83E37BE3-6EA5-422A-BC78-84E37605AB25}" destId="{0CDD3324-4022-4823-BD51-06857FA8ED84}" srcOrd="0" destOrd="0" presId="urn:microsoft.com/office/officeart/2005/8/layout/orgChart1"/>
    <dgm:cxn modelId="{CA33C9E8-0D01-42E8-9C1F-355304864624}" type="presParOf" srcId="{0CDD3324-4022-4823-BD51-06857FA8ED84}" destId="{4E596CDE-4CEF-47D3-95F0-4EEBAB74632B}" srcOrd="0" destOrd="0" presId="urn:microsoft.com/office/officeart/2005/8/layout/orgChart1"/>
    <dgm:cxn modelId="{B0A1F868-75CF-44D8-8EFA-34DDA82F3F2C}" type="presParOf" srcId="{0CDD3324-4022-4823-BD51-06857FA8ED84}" destId="{538132A0-0F35-4414-A604-0A61E7255362}" srcOrd="1" destOrd="0" presId="urn:microsoft.com/office/officeart/2005/8/layout/orgChart1"/>
    <dgm:cxn modelId="{5139795F-3DEB-45FB-8C2A-F68ABE24313C}" type="presParOf" srcId="{83E37BE3-6EA5-422A-BC78-84E37605AB25}" destId="{2346FF04-9572-4C6F-97A7-CF08D2440885}" srcOrd="1" destOrd="0" presId="urn:microsoft.com/office/officeart/2005/8/layout/orgChart1"/>
    <dgm:cxn modelId="{F742EB0D-6D06-4BDB-B330-C51ED26C815E}" type="presParOf" srcId="{2346FF04-9572-4C6F-97A7-CF08D2440885}" destId="{62A01072-DF1A-4A64-BDF6-AD5FC973C0C8}" srcOrd="0" destOrd="0" presId="urn:microsoft.com/office/officeart/2005/8/layout/orgChart1"/>
    <dgm:cxn modelId="{4D739EB9-7874-41EA-9C74-8A622E5C6EAF}" type="presParOf" srcId="{2346FF04-9572-4C6F-97A7-CF08D2440885}" destId="{F0302EEB-0E1D-4A36-9ABA-9AF5A5016C4E}" srcOrd="1" destOrd="0" presId="urn:microsoft.com/office/officeart/2005/8/layout/orgChart1"/>
    <dgm:cxn modelId="{8599F59A-030A-4B8A-B91C-4C9BCDA27E5D}" type="presParOf" srcId="{F0302EEB-0E1D-4A36-9ABA-9AF5A5016C4E}" destId="{FD93F049-8003-495A-A4DE-3A9A4709D415}" srcOrd="0" destOrd="0" presId="urn:microsoft.com/office/officeart/2005/8/layout/orgChart1"/>
    <dgm:cxn modelId="{06B0B7FF-8D5D-428D-A4D2-76A87A7BD070}" type="presParOf" srcId="{FD93F049-8003-495A-A4DE-3A9A4709D415}" destId="{AEC17E49-8A0C-448F-93B3-48503DCAB17E}" srcOrd="0" destOrd="0" presId="urn:microsoft.com/office/officeart/2005/8/layout/orgChart1"/>
    <dgm:cxn modelId="{54A57A1E-FADA-4741-AF1A-675ACACE35C8}" type="presParOf" srcId="{FD93F049-8003-495A-A4DE-3A9A4709D415}" destId="{55DDD714-14F4-435C-A00A-A9044FBF2BE5}" srcOrd="1" destOrd="0" presId="urn:microsoft.com/office/officeart/2005/8/layout/orgChart1"/>
    <dgm:cxn modelId="{7CB1A738-8B13-43BF-BF5D-88A033134393}" type="presParOf" srcId="{F0302EEB-0E1D-4A36-9ABA-9AF5A5016C4E}" destId="{65A00F54-4282-434D-8544-294A8DD79723}" srcOrd="1" destOrd="0" presId="urn:microsoft.com/office/officeart/2005/8/layout/orgChart1"/>
    <dgm:cxn modelId="{C0BB5EB8-8A6C-42C5-89DE-F9189B707A0C}" type="presParOf" srcId="{F0302EEB-0E1D-4A36-9ABA-9AF5A5016C4E}" destId="{1377B4A6-895D-4D55-A592-1964D620C41F}" srcOrd="2" destOrd="0" presId="urn:microsoft.com/office/officeart/2005/8/layout/orgChart1"/>
    <dgm:cxn modelId="{6808637B-4352-489C-8084-A21C78715879}" type="presParOf" srcId="{2346FF04-9572-4C6F-97A7-CF08D2440885}" destId="{24E639EB-6FBD-446C-A5B7-21BE3F1D3D5E}" srcOrd="2" destOrd="0" presId="urn:microsoft.com/office/officeart/2005/8/layout/orgChart1"/>
    <dgm:cxn modelId="{13A66A2E-0DE7-467C-914E-5B329721A6AE}" type="presParOf" srcId="{2346FF04-9572-4C6F-97A7-CF08D2440885}" destId="{BC71F443-C384-4A7E-B6FF-F699AA6494CC}" srcOrd="3" destOrd="0" presId="urn:microsoft.com/office/officeart/2005/8/layout/orgChart1"/>
    <dgm:cxn modelId="{0D32C590-F5E1-4B22-B40F-6A5F3E6B2F24}" type="presParOf" srcId="{BC71F443-C384-4A7E-B6FF-F699AA6494CC}" destId="{577C4DB4-ABF3-44E3-BF32-FCF4BCAF2691}" srcOrd="0" destOrd="0" presId="urn:microsoft.com/office/officeart/2005/8/layout/orgChart1"/>
    <dgm:cxn modelId="{B5472783-7B37-434C-9F99-2AEEA98EE788}" type="presParOf" srcId="{577C4DB4-ABF3-44E3-BF32-FCF4BCAF2691}" destId="{3BC3819D-8D96-4E29-B058-24DF80F6C542}" srcOrd="0" destOrd="0" presId="urn:microsoft.com/office/officeart/2005/8/layout/orgChart1"/>
    <dgm:cxn modelId="{B59F3C57-C36A-4A19-B725-4B7370B973F9}" type="presParOf" srcId="{577C4DB4-ABF3-44E3-BF32-FCF4BCAF2691}" destId="{E2BA73DB-6CAB-48C9-ABC7-465B18FDFCFA}" srcOrd="1" destOrd="0" presId="urn:microsoft.com/office/officeart/2005/8/layout/orgChart1"/>
    <dgm:cxn modelId="{CCCB671F-7647-4539-AD64-4C8B717BDB65}" type="presParOf" srcId="{BC71F443-C384-4A7E-B6FF-F699AA6494CC}" destId="{3E953D02-3294-446A-8357-113CBFAD3664}" srcOrd="1" destOrd="0" presId="urn:microsoft.com/office/officeart/2005/8/layout/orgChart1"/>
    <dgm:cxn modelId="{B54D0457-03C9-4B30-923D-C549202B0584}" type="presParOf" srcId="{BC71F443-C384-4A7E-B6FF-F699AA6494CC}" destId="{A9439F92-7A66-4D23-B3D7-D6EC55EABFC2}" srcOrd="2" destOrd="0" presId="urn:microsoft.com/office/officeart/2005/8/layout/orgChart1"/>
    <dgm:cxn modelId="{31717072-23AB-4813-A616-378D6938E1E5}" type="presParOf" srcId="{2346FF04-9572-4C6F-97A7-CF08D2440885}" destId="{920F169E-4E59-4AA2-A619-6C0A214B9B12}" srcOrd="4" destOrd="0" presId="urn:microsoft.com/office/officeart/2005/8/layout/orgChart1"/>
    <dgm:cxn modelId="{60C609E3-ACAF-497F-B38D-C47FDE6026D9}" type="presParOf" srcId="{2346FF04-9572-4C6F-97A7-CF08D2440885}" destId="{AE2A282F-AD6B-4593-9E74-C48DBA0CD549}" srcOrd="5" destOrd="0" presId="urn:microsoft.com/office/officeart/2005/8/layout/orgChart1"/>
    <dgm:cxn modelId="{CF44D418-495E-434A-9823-E0589AFFD9D1}" type="presParOf" srcId="{AE2A282F-AD6B-4593-9E74-C48DBA0CD549}" destId="{7326AA8E-E30F-4F60-80E1-C8277891AC08}" srcOrd="0" destOrd="0" presId="urn:microsoft.com/office/officeart/2005/8/layout/orgChart1"/>
    <dgm:cxn modelId="{6CD09BD9-75FF-4FB4-B68B-A797B7374E37}" type="presParOf" srcId="{7326AA8E-E30F-4F60-80E1-C8277891AC08}" destId="{624FBAB6-0273-48D9-9EAA-15BCC68670F5}" srcOrd="0" destOrd="0" presId="urn:microsoft.com/office/officeart/2005/8/layout/orgChart1"/>
    <dgm:cxn modelId="{614CEB05-1FE4-41E5-989A-6C2B3637BE0F}" type="presParOf" srcId="{7326AA8E-E30F-4F60-80E1-C8277891AC08}" destId="{445A0E93-2C3E-4B93-A1E5-7E9A5EA82A14}" srcOrd="1" destOrd="0" presId="urn:microsoft.com/office/officeart/2005/8/layout/orgChart1"/>
    <dgm:cxn modelId="{48D80906-5AFD-4DCA-A46D-F5817580F2A6}" type="presParOf" srcId="{AE2A282F-AD6B-4593-9E74-C48DBA0CD549}" destId="{190A9BE1-4DBC-4CF1-BEED-3B0B9297B9D9}" srcOrd="1" destOrd="0" presId="urn:microsoft.com/office/officeart/2005/8/layout/orgChart1"/>
    <dgm:cxn modelId="{0FACB7C2-DFF6-4A9E-8665-DAEE90986594}" type="presParOf" srcId="{AE2A282F-AD6B-4593-9E74-C48DBA0CD549}" destId="{B7EF02A5-EAED-4F81-9FAE-9918A6089D6F}" srcOrd="2" destOrd="0" presId="urn:microsoft.com/office/officeart/2005/8/layout/orgChart1"/>
    <dgm:cxn modelId="{CA6276DC-29E1-4162-B712-2AFB8ACB991A}" type="presParOf" srcId="{83E37BE3-6EA5-422A-BC78-84E37605AB25}" destId="{7594551C-2F1D-42C8-8A98-CBA01FE646E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4349E-0E4F-40C7-8161-6FF76E2D8CCD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DC580-C1F2-47A8-97A0-1CD5C06DA070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621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DC580-C1F2-47A8-97A0-1CD5C06DA070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036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6397C-1010-4646-8A6F-93D4C9ADFF58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19C85-FC1D-4BF6-95D0-5BD38105528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E3B4B-E111-495F-B57A-8E4D43DD5446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A222E-F4DB-4F46-8164-FCCBD0A364E6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C8F81-EEB6-465F-B10A-A0270A9424A5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31244-35C9-41DE-8637-347772179DB9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4C7EC-1EAB-4AF2-A596-4C43BC43903E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D175B-9FFD-4E7F-8E8C-AED3F5A55FC8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4822D-D3DA-41B9-B0A6-D927228A89D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76F63-320A-48D3-8522-5A5E743719FF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FF41FB-C0BA-4351-92CF-90A7CD230B44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й трикут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7" name="Пі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grpSp>
        <p:nvGrpSpPr>
          <p:cNvPr id="2" name="Групувати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іліні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іліні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іліні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 сполучна ліні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Місце для дати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19" name="Місце для нижнього колонтитула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Місце для номера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  <p:hf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masterClrMapping/>
  </p:clrMapOvr>
  <p:transition spd="slow">
    <p:wedge/>
  </p:transition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  <p:hf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Поліліні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іліні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кутний трикут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 сполучна ліні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  <p:hf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  <p:hf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 spd="slow">
    <p:wedge/>
  </p:transition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999FB4-3FF4-4B73-AD90-5D0559FC5B47}" type="slidenum">
              <a:rPr lang="ru-RU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іліні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іліні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кутний трикут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 сполучна ліні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Місце для заголовка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0" name="Місце для тексту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0" name="Місце для дати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2" name="Місце для нижнього колонтитула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C999FB4-3FF4-4B73-AD90-5D0559FC5B4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edg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umath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88640"/>
            <a:ext cx="8280920" cy="2944694"/>
          </a:xfrm>
        </p:spPr>
        <p:txBody>
          <a:bodyPr/>
          <a:lstStyle/>
          <a:p>
            <a:r>
              <a:rPr lang="ru-RU" sz="4000" b="1" dirty="0" err="1" smtClean="0">
                <a:solidFill>
                  <a:srgbClr val="B00000"/>
                </a:solidFill>
              </a:rPr>
              <a:t>Нулі</a:t>
            </a:r>
            <a:r>
              <a:rPr lang="ru-RU" sz="4000" b="1" dirty="0" smtClean="0">
                <a:solidFill>
                  <a:srgbClr val="B00000"/>
                </a:solidFill>
              </a:rPr>
              <a:t> </a:t>
            </a:r>
            <a:r>
              <a:rPr lang="ru-RU" sz="4000" b="1" dirty="0" err="1" smtClean="0">
                <a:solidFill>
                  <a:srgbClr val="B00000"/>
                </a:solidFill>
              </a:rPr>
              <a:t>функції</a:t>
            </a:r>
            <a:r>
              <a:rPr lang="ru-RU" sz="4000" b="1" dirty="0" smtClean="0">
                <a:solidFill>
                  <a:srgbClr val="B00000"/>
                </a:solidFill>
              </a:rPr>
              <a:t>, </a:t>
            </a:r>
            <a:r>
              <a:rPr lang="ru-RU" sz="4000" b="1" dirty="0" err="1" smtClean="0">
                <a:solidFill>
                  <a:srgbClr val="B00000"/>
                </a:solidFill>
              </a:rPr>
              <a:t>проміжки</a:t>
            </a:r>
            <a:r>
              <a:rPr lang="ru-RU" sz="4000" b="1" dirty="0" smtClean="0">
                <a:solidFill>
                  <a:srgbClr val="B00000"/>
                </a:solidFill>
              </a:rPr>
              <a:t> </a:t>
            </a:r>
            <a:r>
              <a:rPr lang="ru-RU" sz="4000" b="1" dirty="0" err="1" smtClean="0">
                <a:solidFill>
                  <a:srgbClr val="B00000"/>
                </a:solidFill>
              </a:rPr>
              <a:t>знакосталості</a:t>
            </a:r>
            <a:r>
              <a:rPr lang="ru-RU" sz="4000" b="1" dirty="0" smtClean="0">
                <a:solidFill>
                  <a:srgbClr val="B00000"/>
                </a:solidFill>
              </a:rPr>
              <a:t>, </a:t>
            </a:r>
            <a:r>
              <a:rPr lang="ru-RU" sz="4000" b="1" dirty="0" err="1" smtClean="0">
                <a:solidFill>
                  <a:srgbClr val="B00000"/>
                </a:solidFill>
              </a:rPr>
              <a:t>зростання</a:t>
            </a:r>
            <a:r>
              <a:rPr lang="ru-RU" sz="4000" b="1" dirty="0" smtClean="0">
                <a:solidFill>
                  <a:srgbClr val="B00000"/>
                </a:solidFill>
              </a:rPr>
              <a:t> та </a:t>
            </a:r>
            <a:r>
              <a:rPr lang="ru-RU" sz="4000" b="1" dirty="0" err="1" smtClean="0">
                <a:solidFill>
                  <a:srgbClr val="B00000"/>
                </a:solidFill>
              </a:rPr>
              <a:t>спадання</a:t>
            </a:r>
            <a:r>
              <a:rPr lang="ru-RU" sz="4000" b="1" dirty="0" smtClean="0">
                <a:solidFill>
                  <a:srgbClr val="B00000"/>
                </a:solidFill>
              </a:rPr>
              <a:t> </a:t>
            </a:r>
            <a:r>
              <a:rPr lang="ru-RU" sz="4000" b="1" dirty="0" err="1" smtClean="0">
                <a:solidFill>
                  <a:srgbClr val="B00000"/>
                </a:solidFill>
              </a:rPr>
              <a:t>функції</a:t>
            </a:r>
            <a:r>
              <a:rPr lang="ru-RU" sz="4000" b="1" dirty="0" smtClean="0">
                <a:solidFill>
                  <a:srgbClr val="B00000"/>
                </a:solidFill>
              </a:rPr>
              <a:t>, </a:t>
            </a:r>
            <a:r>
              <a:rPr lang="ru-RU" sz="4000" b="1" dirty="0" err="1" smtClean="0">
                <a:solidFill>
                  <a:srgbClr val="B00000"/>
                </a:solidFill>
              </a:rPr>
              <a:t>найбільше</a:t>
            </a:r>
            <a:r>
              <a:rPr lang="ru-RU" sz="4000" b="1" dirty="0" smtClean="0">
                <a:solidFill>
                  <a:srgbClr val="B00000"/>
                </a:solidFill>
              </a:rPr>
              <a:t> та </a:t>
            </a:r>
            <a:r>
              <a:rPr lang="ru-RU" sz="4000" b="1" dirty="0" err="1" smtClean="0">
                <a:solidFill>
                  <a:srgbClr val="B00000"/>
                </a:solidFill>
              </a:rPr>
              <a:t>найменше</a:t>
            </a:r>
            <a:r>
              <a:rPr lang="ru-RU" sz="4000" b="1" dirty="0" smtClean="0">
                <a:solidFill>
                  <a:srgbClr val="B00000"/>
                </a:solidFill>
              </a:rPr>
              <a:t> </a:t>
            </a:r>
            <a:r>
              <a:rPr lang="ru-RU" sz="4000" b="1" dirty="0" err="1" smtClean="0">
                <a:solidFill>
                  <a:srgbClr val="B00000"/>
                </a:solidFill>
              </a:rPr>
              <a:t>значення</a:t>
            </a:r>
            <a:r>
              <a:rPr lang="ru-RU" sz="4000" b="1" dirty="0" smtClean="0">
                <a:solidFill>
                  <a:srgbClr val="B00000"/>
                </a:solidFill>
              </a:rPr>
              <a:t> </a:t>
            </a:r>
            <a:r>
              <a:rPr lang="ru-RU" sz="4000" b="1" dirty="0" err="1" smtClean="0">
                <a:solidFill>
                  <a:srgbClr val="B00000"/>
                </a:solidFill>
              </a:rPr>
              <a:t>функції</a:t>
            </a:r>
            <a:endParaRPr lang="ru-RU" sz="4000" b="1" dirty="0">
              <a:solidFill>
                <a:srgbClr val="B0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5445224"/>
            <a:ext cx="5387986" cy="70962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4000" b="1" i="1" dirty="0" err="1" smtClean="0"/>
              <a:t>Теоретичні</a:t>
            </a:r>
            <a:r>
              <a:rPr lang="ru-RU" sz="4000" b="1" i="1" dirty="0" smtClean="0"/>
              <a:t> </a:t>
            </a:r>
            <a:r>
              <a:rPr lang="ru-RU" sz="4000" b="1" i="1" dirty="0" err="1" smtClean="0"/>
              <a:t>відомості</a:t>
            </a:r>
            <a:endParaRPr lang="ru-RU" sz="4000" b="1" i="1" dirty="0"/>
          </a:p>
          <a:p>
            <a:pPr>
              <a:lnSpc>
                <a:spcPct val="80000"/>
              </a:lnSpc>
            </a:pPr>
            <a:endParaRPr lang="ru-RU" sz="2400" dirty="0"/>
          </a:p>
        </p:txBody>
      </p:sp>
      <p:sp>
        <p:nvSpPr>
          <p:cNvPr id="2" name="Горизонтальный свиток 1"/>
          <p:cNvSpPr/>
          <p:nvPr/>
        </p:nvSpPr>
        <p:spPr>
          <a:xfrm>
            <a:off x="4689039" y="2996952"/>
            <a:ext cx="4329466" cy="256957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chemeClr val="tx1"/>
                </a:solidFill>
              </a:rPr>
              <a:t>Немає жодної галузі людського знання, куди не входили б поняття про функції та їх графічне зображення.</a:t>
            </a:r>
          </a:p>
          <a:p>
            <a:pPr algn="r"/>
            <a:r>
              <a:rPr lang="uk-UA" sz="2000" b="1" i="1" dirty="0" smtClean="0">
                <a:solidFill>
                  <a:schemeClr val="tx1"/>
                </a:solidFill>
              </a:rPr>
              <a:t>К.Ф. </a:t>
            </a:r>
            <a:r>
              <a:rPr lang="uk-UA" sz="2000" b="1" i="1" dirty="0" err="1" smtClean="0">
                <a:solidFill>
                  <a:schemeClr val="tx1"/>
                </a:solidFill>
              </a:rPr>
              <a:t>Лебединцев</a:t>
            </a:r>
            <a:endParaRPr lang="ru-RU" sz="20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338741"/>
            <a:ext cx="8324150" cy="2592288"/>
          </a:xfrm>
        </p:spPr>
        <p:txBody>
          <a:bodyPr>
            <a:no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Функція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– це відповідність, при якій кожному значенню змінної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з деякої множини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відповідає єдине значення змінної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2878" y="2924944"/>
            <a:ext cx="4476969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61926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– незалежна змінна або аргумент.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– залежна змінна.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Множина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– область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визначення.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uk-UA" sz="3200" smtClean="0">
                <a:latin typeface="Times New Roman" pitchFamily="18" charset="0"/>
                <a:cs typeface="Times New Roman" pitchFamily="18" charset="0"/>
              </a:rPr>
              <a:t>Множина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– область значення,множина всіх значень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яких може набувати функція.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866296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332656"/>
            <a:ext cx="8291264" cy="2880319"/>
          </a:xfrm>
        </p:spPr>
        <p:txBody>
          <a:bodyPr>
            <a:no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Графіком функції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називають множину всіх точок координатної площини, абсциси яких дорівнюють значенням аргументу, а його ординати – відповідним значенням функції.</a:t>
            </a: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562035310"/>
              </p:ext>
            </p:extLst>
          </p:nvPr>
        </p:nvGraphicFramePr>
        <p:xfrm>
          <a:off x="611560" y="2924944"/>
          <a:ext cx="7992888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703754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404664"/>
                <a:ext cx="8496944" cy="6120680"/>
              </a:xfrm>
            </p:spPr>
            <p:txBody>
              <a:bodyPr>
                <a:normAutofit lnSpcReduction="10000"/>
              </a:bodyPr>
              <a:lstStyle/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Функція називається </a:t>
                </a:r>
                <a:r>
                  <a:rPr lang="uk-UA" sz="3200" b="1" i="1" dirty="0" smtClean="0">
                    <a:latin typeface="Times New Roman" pitchFamily="18" charset="0"/>
                    <a:cs typeface="Times New Roman" pitchFamily="18" charset="0"/>
                  </a:rPr>
                  <a:t>парною,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якщо її область визначення симетрична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відносно нуля і для кожного значення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з області визначення 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f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(-х)=</a:t>
                </a:r>
                <a:r>
                  <a:rPr lang="en-US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f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(х)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.</a:t>
                </a: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Графік парної функції симетричний </a:t>
                </a:r>
                <a:endParaRPr lang="en-US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в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ідносно осі  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у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.</a:t>
                </a: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Парні функції з областю визначення 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R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: </a:t>
                </a:r>
                <a:endParaRPr lang="en-US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у=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, у=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,  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у=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sup>
                    </m:sSup>
                    <m:r>
                      <a:rPr lang="ru-RU" sz="3200" b="0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ru-RU" sz="3200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404664"/>
                <a:ext cx="8496944" cy="612068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992412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404664"/>
                <a:ext cx="8229600" cy="5976664"/>
              </a:xfrm>
            </p:spPr>
            <p:txBody>
              <a:bodyPr>
                <a:normAutofit lnSpcReduction="10000"/>
              </a:bodyPr>
              <a:lstStyle/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Функція </a:t>
                </a:r>
                <a:r>
                  <a:rPr lang="uk-UA" sz="3200" smtClean="0">
                    <a:latin typeface="Times New Roman" pitchFamily="18" charset="0"/>
                    <a:cs typeface="Times New Roman" pitchFamily="18" charset="0"/>
                  </a:rPr>
                  <a:t>називається </a:t>
                </a:r>
                <a:r>
                  <a:rPr lang="uk-UA" sz="3200" b="1" i="1" smtClean="0">
                    <a:latin typeface="Times New Roman" pitchFamily="18" charset="0"/>
                    <a:cs typeface="Times New Roman" pitchFamily="18" charset="0"/>
                  </a:rPr>
                  <a:t>непарною</a:t>
                </a:r>
                <a:r>
                  <a:rPr lang="uk-UA" sz="320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якщо її область визначення симетрична відносно нуля і для визначення кожного значення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з області визначення </a:t>
                </a:r>
                <a:r>
                  <a:rPr lang="en-US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f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(-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х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)= -</a:t>
                </a:r>
                <a:r>
                  <a:rPr lang="en-US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en-US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f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(х)</a:t>
                </a:r>
                <a:r>
                  <a:rPr lang="en-US" sz="320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.</a:t>
                </a:r>
                <a:endParaRPr lang="uk-UA" sz="3200" i="1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Графік непарної функції симетричний</a:t>
                </a:r>
                <a:endParaRPr lang="en-US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відносно початку координат.</a:t>
                </a:r>
                <a:endParaRPr lang="en-US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Непарні функції з областю визначення 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R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:</a:t>
                </a:r>
                <a:endParaRPr lang="en-US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 algn="ctr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у = х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у =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  <a:ea typeface="Cambria Math"/>
                          </a:rPr>
                          <m:t>х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3200" dirty="0">
                    <a:latin typeface="Times New Roman" pitchFamily="18" charset="0"/>
                    <a:cs typeface="Times New Roman" pitchFamily="18" charset="0"/>
                  </a:rPr>
                  <a:t>, 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у =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  <a:ea typeface="Cambria Math"/>
                          </a:rPr>
                          <m:t>х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404664"/>
                <a:ext cx="8229600" cy="5976664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90251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476672"/>
                <a:ext cx="8496944" cy="720079"/>
              </a:xfrm>
            </p:spPr>
            <p:txBody>
              <a:bodyPr>
                <a:normAutofit/>
              </a:bodyPr>
              <a:lstStyle/>
              <a:p>
                <a:pPr marL="109728" indent="0" algn="ctr">
                  <a:buNone/>
                </a:pPr>
                <a:r>
                  <a:rPr lang="uk-UA" sz="3600" dirty="0" smtClean="0">
                    <a:latin typeface="Times New Roman" pitchFamily="18" charset="0"/>
                    <a:cs typeface="Times New Roman" pitchFamily="18" charset="0"/>
                  </a:rPr>
                  <a:t>Функція </a:t>
                </a: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у = </a:t>
                </a:r>
                <a:r>
                  <a:rPr lang="en-US" sz="3600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uk-UA" sz="3600" i="1" dirty="0" smtClean="0">
                    <a:latin typeface="Times New Roman" pitchFamily="18" charset="0"/>
                    <a:cs typeface="Times New Roman" pitchFamily="18" charset="0"/>
                  </a:rPr>
                  <a:t> +</a:t>
                </a:r>
                <a:r>
                  <a:rPr lang="uk-UA" sz="36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6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6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600" dirty="0" smtClean="0">
                    <a:latin typeface="Times New Roman" pitchFamily="18" charset="0"/>
                    <a:cs typeface="Times New Roman" pitchFamily="18" charset="0"/>
                  </a:rPr>
                  <a:t> - </a:t>
                </a:r>
                <a:r>
                  <a:rPr lang="ru-RU" sz="3600" dirty="0" err="1" smtClean="0">
                    <a:latin typeface="Times New Roman" pitchFamily="18" charset="0"/>
                    <a:cs typeface="Times New Roman" pitchFamily="18" charset="0"/>
                  </a:rPr>
                  <a:t>ні</a:t>
                </a:r>
                <a:r>
                  <a:rPr lang="ru-RU" sz="3600" dirty="0" smtClean="0">
                    <a:latin typeface="Times New Roman" pitchFamily="18" charset="0"/>
                    <a:cs typeface="Times New Roman" pitchFamily="18" charset="0"/>
                  </a:rPr>
                  <a:t> парна, </a:t>
                </a:r>
                <a:r>
                  <a:rPr lang="ru-RU" sz="3600" dirty="0" err="1" smtClean="0">
                    <a:latin typeface="Times New Roman" pitchFamily="18" charset="0"/>
                    <a:cs typeface="Times New Roman" pitchFamily="18" charset="0"/>
                  </a:rPr>
                  <a:t>ні</a:t>
                </a:r>
                <a:r>
                  <a:rPr lang="ru-RU" sz="36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600" dirty="0" err="1" smtClean="0">
                    <a:latin typeface="Times New Roman" pitchFamily="18" charset="0"/>
                    <a:cs typeface="Times New Roman" pitchFamily="18" charset="0"/>
                  </a:rPr>
                  <a:t>непарна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476672"/>
                <a:ext cx="8496944" cy="720079"/>
              </a:xfrm>
              <a:blipFill rotWithShape="1">
                <a:blip r:embed="rId2"/>
                <a:stretch>
                  <a:fillRect l="-359" t="-12712" r="-1506" b="-211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3056"/>
          <a:stretch/>
        </p:blipFill>
        <p:spPr>
          <a:xfrm>
            <a:off x="1619672" y="1484784"/>
            <a:ext cx="6951286" cy="393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572267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04664"/>
                <a:ext cx="8229600" cy="5602627"/>
              </a:xfrm>
            </p:spPr>
            <p:txBody>
              <a:bodyPr>
                <a:norm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Функцію задану формулою 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у =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, де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– аргумент, а 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– довільне натуральне число, називають </a:t>
                </a:r>
                <a:r>
                  <a:rPr lang="uk-UA" sz="3200" b="1" i="1" dirty="0" smtClean="0">
                    <a:latin typeface="Times New Roman" pitchFamily="18" charset="0"/>
                    <a:cs typeface="Times New Roman" pitchFamily="18" charset="0"/>
                  </a:rPr>
                  <a:t>степеневою функцією з натуральним показником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Степенева функція з натуральним показником 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парна, якщо число 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парне, непарна, якщо число 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 – непарне.</a:t>
                </a: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04664"/>
                <a:ext cx="8229600" cy="5602627"/>
              </a:xfrm>
              <a:blipFill rotWithShape="1">
                <a:blip r:embed="rId2"/>
                <a:stretch>
                  <a:fillRect l="-5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320488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692696"/>
                <a:ext cx="8363272" cy="6408712"/>
              </a:xfrm>
            </p:spPr>
            <p:txBody>
              <a:bodyPr>
                <a:norm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Порівняти степені чисел: 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а)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b="0" i="1" smtClean="0">
                            <a:latin typeface="Cambria Math"/>
                          </a:rPr>
                          <m:t>2,7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і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2,</m:t>
                        </m:r>
                        <m:r>
                          <a:rPr lang="uk-UA" sz="3200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;    б)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b="0" i="1" smtClean="0">
                            <a:latin typeface="Cambria Math"/>
                          </a:rPr>
                          <m:t>(−4)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</a:rPr>
                          <m:t>10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і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b="0" i="1" smtClean="0">
                            <a:latin typeface="Cambria Math"/>
                          </a:rPr>
                          <m:t>(−6)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</a:rPr>
                          <m:t>10</m:t>
                        </m:r>
                      </m:sup>
                    </m:sSup>
                  </m:oMath>
                </a14:m>
                <a:endParaRPr lang="ru-RU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Розв’язання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200" i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а)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2,7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ru-RU" sz="3200" dirty="0" smtClean="0">
                        <a:latin typeface="Cambria Math"/>
                        <a:ea typeface="Cambria Math"/>
                      </a:rPr>
                      <m:t>˂</m:t>
                    </m:r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b="0" i="1" smtClean="0">
                            <a:latin typeface="Cambria Math"/>
                          </a:rPr>
                          <m:t> </m:t>
                        </m:r>
                        <m:r>
                          <a:rPr lang="uk-UA" sz="3200" i="1">
                            <a:latin typeface="Cambria Math"/>
                          </a:rPr>
                          <m:t>2,9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оскільки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у =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-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функція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зростаюча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б)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(−4)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10</m:t>
                        </m:r>
                      </m:sup>
                    </m:sSup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sz="3200" dirty="0">
                            <a:latin typeface="Cambria Math"/>
                            <a:ea typeface="Cambria Math"/>
                          </a:rPr>
                          <m:t>˂</m:t>
                        </m:r>
                        <m:r>
                          <a:rPr lang="uk-UA" sz="3200" i="1">
                            <a:latin typeface="Cambria Math"/>
                          </a:rPr>
                          <m:t>(−6)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10</m:t>
                        </m:r>
                      </m:sup>
                    </m:sSup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оскільки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функція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i="1" dirty="0">
                    <a:latin typeface="Times New Roman" pitchFamily="18" charset="0"/>
                    <a:cs typeface="Times New Roman" pitchFamily="18" charset="0"/>
                  </a:rPr>
                  <a:t>у =</a:t>
                </a:r>
                <a:r>
                  <a:rPr lang="uk-UA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sup>
                    </m:sSup>
                  </m:oMath>
                </a14:m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при </a:t>
                </a:r>
                <a14:m>
                  <m:oMath xmlns:m="http://schemas.openxmlformats.org/officeDocument/2006/math">
                    <m:r>
                      <a:rPr lang="en-US" sz="3200" i="1" dirty="0">
                        <a:latin typeface="Cambria Math"/>
                        <a:ea typeface="Cambria Math"/>
                      </a:rPr>
                      <m:t>𝑥</m:t>
                    </m:r>
                    <m:r>
                      <a:rPr lang="ru-RU" sz="3200" dirty="0">
                        <a:latin typeface="Cambria Math"/>
                        <a:ea typeface="Cambria Math"/>
                      </a:rPr>
                      <m:t>˂</m:t>
                    </m:r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0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спадає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і -4</a:t>
                </a:r>
                <a:r>
                  <a:rPr lang="ru-RU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&gt; </a:t>
                </a:r>
                <a:r>
                  <a:rPr lang="ru-RU" sz="3200" dirty="0">
                    <a:latin typeface="Times New Roman" pitchFamily="18" charset="0"/>
                    <a:cs typeface="Times New Roman" pitchFamily="18" charset="0"/>
                  </a:rPr>
                  <a:t>- </a:t>
                </a:r>
                <a:r>
                  <a:rPr lang="ru-RU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6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.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692696"/>
                <a:ext cx="8363272" cy="6408712"/>
              </a:xfrm>
              <a:blipFill rotWithShape="1">
                <a:blip r:embed="rId2"/>
                <a:stretch>
                  <a:fillRect l="-5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23"/>
            <a:ext cx="8229600" cy="994122"/>
          </a:xfrm>
        </p:spPr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51563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104456"/>
          </a:xfrm>
        </p:spPr>
        <p:txBody>
          <a:bodyPr>
            <a:norm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Нулі функції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– значення аргументу,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при яких значення функції дорівнюють нулю.</a:t>
            </a: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Щоб знайти нулі функції </a:t>
            </a:r>
            <a:r>
              <a:rPr lang="uk-UA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у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=</a:t>
            </a:r>
            <a:r>
              <a:rPr lang="en-US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(х), </a:t>
            </a:r>
            <a:endParaRPr lang="en-US" sz="3200" i="1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треба розв’язати рівнянням </a:t>
            </a:r>
            <a:r>
              <a:rPr lang="en-US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(х)=0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ea typeface="Cambria Math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82632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332656"/>
                <a:ext cx="8352928" cy="6192688"/>
              </a:xfrm>
            </p:spPr>
            <p:txBody>
              <a:bodyPr>
                <a:normAutofit/>
              </a:bodyPr>
              <a:lstStyle/>
              <a:p>
                <a:pPr marL="109728" indent="0">
                  <a:lnSpc>
                    <a:spcPct val="150000"/>
                  </a:lnSpc>
                  <a:buNone/>
                </a:pPr>
                <a:endParaRPr lang="en-US" sz="3200" b="1" i="1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Знайти нулі функції 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у</a:t>
                </a:r>
                <a:r>
                  <a:rPr lang="en-US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=</a:t>
                </a:r>
                <a:r>
                  <a:rPr lang="en-US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sz="3200" b="0" i="0" smtClean="0"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4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Розв’язання</a:t>
                </a:r>
                <a:r>
                  <a:rPr lang="en-US" sz="3200" i="1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:</a:t>
                </a:r>
                <a:endParaRPr lang="en-US" sz="3200" i="1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sz="3200" b="0" i="0" smtClean="0">
                        <a:latin typeface="Cambria Math"/>
                        <a:ea typeface="Cambria Math"/>
                      </a:rPr>
                      <m:t> − </m:t>
                    </m:r>
                  </m:oMath>
                </a14:m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4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0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;</a:t>
                </a: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uk-UA" sz="320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4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;</a:t>
                </a: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32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2,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32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b>
                        <m:r>
                          <a:rPr lang="uk-UA" sz="3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r>
                      <a:rPr lang="en-US" sz="3200" b="0" i="0" smtClean="0">
                        <a:latin typeface="Cambria Math"/>
                        <a:ea typeface="Cambria Math"/>
                      </a:rPr>
                      <m:t>=−</m:t>
                    </m:r>
                  </m:oMath>
                </a14:m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2</a:t>
                </a:r>
              </a:p>
              <a:p>
                <a:pPr marL="109728" indent="0">
                  <a:lnSpc>
                    <a:spcPct val="150000"/>
                  </a:lnSpc>
                  <a:buNone/>
                </a:pPr>
                <a:r>
                  <a:rPr lang="uk-UA" sz="3200" i="1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Відповідь: 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нулями даної функції є числа </a:t>
                </a:r>
                <a:r>
                  <a:rPr lang="en-US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-</a:t>
                </a:r>
                <a:r>
                  <a:rPr lang="uk-UA" sz="3200" dirty="0" smtClean="0">
                    <a:latin typeface="Times New Roman" pitchFamily="18" charset="0"/>
                    <a:ea typeface="Cambria Math"/>
                    <a:cs typeface="Times New Roman" pitchFamily="18" charset="0"/>
                  </a:rPr>
                  <a:t>2 і 2</a:t>
                </a:r>
                <a:r>
                  <a:rPr lang="en-US" sz="3200" dirty="0">
                    <a:latin typeface="Times New Roman" pitchFamily="18" charset="0"/>
                    <a:ea typeface="Cambria Math"/>
                    <a:cs typeface="Times New Roman" pitchFamily="18" charset="0"/>
                  </a:rPr>
                  <a:t>.</a:t>
                </a:r>
                <a:endParaRPr lang="uk-UA" sz="320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endParaRPr lang="uk-UA" sz="3200" dirty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109728" indent="0">
                  <a:lnSpc>
                    <a:spcPct val="150000"/>
                  </a:lnSpc>
                  <a:buNone/>
                </a:pP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332656"/>
                <a:ext cx="8352928" cy="6192688"/>
              </a:xfrm>
              <a:blipFill rotWithShape="1">
                <a:blip r:embed="rId2"/>
                <a:stretch>
                  <a:fillRect l="-584" r="-14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5427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472608"/>
          </a:xfrm>
        </p:spPr>
        <p:txBody>
          <a:bodyPr>
            <a:norm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Проміжки </a:t>
            </a:r>
            <a:r>
              <a:rPr lang="uk-UA" sz="3200" b="1" i="1" dirty="0" err="1" smtClean="0">
                <a:latin typeface="Times New Roman" pitchFamily="18" charset="0"/>
                <a:cs typeface="Times New Roman" pitchFamily="18" charset="0"/>
              </a:rPr>
              <a:t>знакосталості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– це проміжки області визначення функції, на яких функція не змінює знака (тобто має тільки додатні або тільки від’ємні значення)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На проміжку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знакосталості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графік функції не перетинає вісь абсцис.</a:t>
            </a:r>
          </a:p>
          <a:p>
            <a:pPr marL="109728" indent="0" algn="ctr">
              <a:lnSpc>
                <a:spcPct val="150000"/>
              </a:lnSpc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88305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69" t="54061" r="2202" b="5769"/>
          <a:stretch/>
        </p:blipFill>
        <p:spPr>
          <a:xfrm>
            <a:off x="1988198" y="3573016"/>
            <a:ext cx="7037300" cy="3011217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4882547"/>
          </a:xfrm>
        </p:spPr>
        <p:txBody>
          <a:bodyPr/>
          <a:lstStyle/>
          <a:p>
            <a:pPr marL="109728" indent="0">
              <a:lnSpc>
                <a:spcPct val="150000"/>
              </a:lnSpc>
              <a:buNone/>
            </a:pPr>
            <a:r>
              <a:rPr lang="uk-UA" i="1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&gt; 0, якщо </a:t>
            </a:r>
            <a:r>
              <a:rPr lang="uk-UA" i="1" dirty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dirty="0" smtClean="0">
                <a:latin typeface="Cambria Math"/>
                <a:ea typeface="Cambria Math"/>
                <a:cs typeface="Times New Roman" pitchFamily="18" charset="0"/>
              </a:rPr>
              <a:t>∊</a:t>
            </a:r>
            <a:r>
              <a:rPr lang="uk-UA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(-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∞;-1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)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∪(0;∞)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На проміжках 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(-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∞;-1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)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∪(0;∞)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додатні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проміжку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(-1;0) значення функції від’ємні. </a:t>
            </a:r>
          </a:p>
          <a:p>
            <a:pPr marL="109728" indent="0">
              <a:lnSpc>
                <a:spcPct val="150000"/>
              </a:lnSpc>
              <a:buNone/>
            </a:pPr>
            <a:r>
              <a:rPr lang="uk-UA" i="1" dirty="0">
                <a:latin typeface="Times New Roman" pitchFamily="18" charset="0"/>
                <a:ea typeface="Cambria Math"/>
                <a:cs typeface="Times New Roman" pitchFamily="18" charset="0"/>
              </a:rPr>
              <a:t>у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˂0, якщо </a:t>
            </a:r>
            <a:r>
              <a:rPr lang="uk-UA" i="1" dirty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dirty="0">
                <a:latin typeface="Cambria Math"/>
                <a:ea typeface="Cambria Math"/>
                <a:cs typeface="Times New Roman" pitchFamily="18" charset="0"/>
              </a:rPr>
              <a:t>∊</a:t>
            </a:r>
            <a:r>
              <a:rPr lang="uk-UA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ea typeface="Cambria Math"/>
                <a:cs typeface="Times New Roman" pitchFamily="18" charset="0"/>
              </a:rPr>
              <a:t>(-1; 0</a:t>
            </a:r>
            <a:r>
              <a:rPr lang="uk-UA" dirty="0" smtClean="0">
                <a:latin typeface="Times New Roman" pitchFamily="18" charset="0"/>
                <a:ea typeface="Cambria Math"/>
                <a:cs typeface="Times New Roman" pitchFamily="18" charset="0"/>
              </a:rPr>
              <a:t>)</a:t>
            </a:r>
            <a:r>
              <a:rPr lang="en-US" dirty="0">
                <a:latin typeface="Times New Roman" pitchFamily="18" charset="0"/>
                <a:ea typeface="Cambria Math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309234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6120680"/>
          </a:xfrm>
        </p:spPr>
        <p:txBody>
          <a:bodyPr>
            <a:normAutofit/>
          </a:bodyPr>
          <a:lstStyle/>
          <a:p>
            <a:pPr marL="109728" indent="0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Щоб знайти проміжки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знакосталості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функції заданої формулою у=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 f</a:t>
            </a:r>
            <a:r>
              <a:rPr lang="uk-UA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(х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)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треба: </a:t>
            </a:r>
          </a:p>
          <a:p>
            <a:pPr marL="624078" indent="-514350">
              <a:lnSpc>
                <a:spcPct val="150000"/>
              </a:lnSpc>
              <a:buAutoNum type="arabicPeriod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Скласти нерівність 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(х)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&gt;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 або </a:t>
            </a:r>
            <a:r>
              <a:rPr lang="en-US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(х)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˂0.</a:t>
            </a:r>
          </a:p>
          <a:p>
            <a:pPr marL="624078" indent="-514350">
              <a:lnSpc>
                <a:spcPct val="150000"/>
              </a:lnSpc>
              <a:buAutoNum type="arabicPeriod"/>
            </a:pP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Розв’язати нерівність. Множина розв’язків є шуканим проміжком  додатних (від’ємних) значень функції.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279227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2232248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Знайти проміжки, на яких функція </a:t>
            </a:r>
            <a:r>
              <a:rPr lang="en-US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</a:t>
            </a:r>
            <a:r>
              <a:rPr lang="uk-UA" sz="3200" i="1" dirty="0">
                <a:latin typeface="Times New Roman" pitchFamily="18" charset="0"/>
                <a:ea typeface="Cambria Math"/>
                <a:cs typeface="Times New Roman" pitchFamily="18" charset="0"/>
              </a:rPr>
              <a:t>)= 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-5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набуває додатних значень, а функція 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у=-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5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+7 – від’ємних значень.</a:t>
            </a:r>
          </a:p>
          <a:p>
            <a:pPr marL="109728" indent="0">
              <a:buNone/>
            </a:pP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Розв’язання: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3212976"/>
            <a:ext cx="43924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9728" indent="0">
              <a:buNone/>
            </a:pPr>
            <a:r>
              <a:rPr lang="uk-UA" sz="3200" dirty="0">
                <a:ea typeface="Cambria Math"/>
              </a:rPr>
              <a:t> 1) </a:t>
            </a:r>
            <a:r>
              <a:rPr lang="en-US" sz="3200" dirty="0" smtClean="0">
                <a:ea typeface="Cambria Math"/>
              </a:rPr>
              <a:t>   </a:t>
            </a:r>
            <a:r>
              <a:rPr lang="uk-UA" sz="3200" dirty="0" smtClean="0">
                <a:ea typeface="Cambria Math"/>
              </a:rPr>
              <a:t>-5</a:t>
            </a:r>
            <a:r>
              <a:rPr lang="uk-UA" sz="3200" i="1" dirty="0" smtClean="0">
                <a:ea typeface="Cambria Math"/>
              </a:rPr>
              <a:t>х</a:t>
            </a:r>
            <a:r>
              <a:rPr lang="uk-UA" sz="3200" dirty="0" smtClean="0">
                <a:ea typeface="Cambria Math"/>
              </a:rPr>
              <a:t>&gt;0,</a:t>
            </a:r>
            <a:endParaRPr lang="en-US" sz="3200" dirty="0" smtClean="0">
              <a:ea typeface="Cambria Math"/>
            </a:endParaRPr>
          </a:p>
          <a:p>
            <a:pPr marL="109728" indent="0">
              <a:buNone/>
            </a:pPr>
            <a:r>
              <a:rPr lang="en-US" sz="3200" i="1" dirty="0">
                <a:ea typeface="Cambria Math"/>
              </a:rPr>
              <a:t>	</a:t>
            </a:r>
            <a:r>
              <a:rPr lang="uk-UA" sz="3200" i="1" dirty="0" smtClean="0">
                <a:ea typeface="Cambria Math"/>
              </a:rPr>
              <a:t>х</a:t>
            </a:r>
            <a:r>
              <a:rPr lang="uk-UA" sz="3200" dirty="0" smtClean="0">
                <a:ea typeface="Cambria Math"/>
              </a:rPr>
              <a:t>&lt;0.</a:t>
            </a:r>
            <a:endParaRPr lang="en-US" sz="3200" dirty="0" smtClean="0">
              <a:ea typeface="Cambria Math"/>
            </a:endParaRPr>
          </a:p>
          <a:p>
            <a:pPr marL="109728" indent="0">
              <a:buNone/>
            </a:pPr>
            <a:r>
              <a:rPr lang="uk-UA" sz="3200" dirty="0" smtClean="0">
                <a:ea typeface="Cambria Math"/>
              </a:rPr>
              <a:t>Відповідь</a:t>
            </a:r>
            <a:r>
              <a:rPr lang="uk-UA" sz="3200" dirty="0">
                <a:ea typeface="Cambria Math"/>
              </a:rPr>
              <a:t>: </a:t>
            </a:r>
            <a:r>
              <a:rPr lang="uk-UA" sz="3200" i="1" dirty="0">
                <a:ea typeface="Cambria Math"/>
              </a:rPr>
              <a:t>х</a:t>
            </a:r>
            <a:r>
              <a:rPr lang="uk-UA" sz="3200" dirty="0">
                <a:ea typeface="Cambria Math"/>
              </a:rPr>
              <a:t> </a:t>
            </a:r>
            <a:r>
              <a:rPr lang="uk-UA" sz="3200" dirty="0">
                <a:latin typeface="Cambria Math"/>
                <a:ea typeface="Cambria Math"/>
              </a:rPr>
              <a:t>∊</a:t>
            </a:r>
            <a:r>
              <a:rPr lang="uk-UA" sz="3200" dirty="0">
                <a:ea typeface="Cambria Math"/>
              </a:rPr>
              <a:t> </a:t>
            </a:r>
            <a:r>
              <a:rPr lang="uk-UA" sz="3200" dirty="0" smtClean="0">
                <a:ea typeface="Cambria Math"/>
              </a:rPr>
              <a:t>(-</a:t>
            </a:r>
            <a:r>
              <a:rPr lang="ru-RU" sz="3200" dirty="0" smtClean="0"/>
              <a:t>∞;0</a:t>
            </a:r>
            <a:r>
              <a:rPr lang="uk-UA" sz="3200" dirty="0" smtClean="0">
                <a:ea typeface="Cambria Math"/>
              </a:rPr>
              <a:t>)					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4788024" y="3212976"/>
            <a:ext cx="40324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ea typeface="Cambria Math"/>
              </a:rPr>
              <a:t>2) </a:t>
            </a:r>
            <a:r>
              <a:rPr lang="en-US" sz="3200" dirty="0" smtClean="0">
                <a:ea typeface="Cambria Math"/>
              </a:rPr>
              <a:t>    </a:t>
            </a:r>
            <a:r>
              <a:rPr lang="uk-UA" sz="3200" dirty="0" smtClean="0">
                <a:ea typeface="Cambria Math"/>
              </a:rPr>
              <a:t>-5</a:t>
            </a:r>
            <a:r>
              <a:rPr lang="uk-UA" sz="3200" i="1" dirty="0" smtClean="0">
                <a:ea typeface="Cambria Math"/>
              </a:rPr>
              <a:t>х</a:t>
            </a:r>
            <a:r>
              <a:rPr lang="uk-UA" sz="3200" dirty="0" smtClean="0">
                <a:ea typeface="Cambria Math"/>
              </a:rPr>
              <a:t>+7&lt;0,</a:t>
            </a:r>
            <a:endParaRPr lang="en-US" sz="3200" dirty="0" smtClean="0">
              <a:ea typeface="Cambria Math"/>
            </a:endParaRPr>
          </a:p>
          <a:p>
            <a:r>
              <a:rPr lang="en-US" sz="3200" dirty="0" smtClean="0">
                <a:ea typeface="Cambria Math"/>
              </a:rPr>
              <a:t>	</a:t>
            </a:r>
            <a:r>
              <a:rPr lang="uk-UA" sz="3200" dirty="0" smtClean="0">
                <a:ea typeface="Cambria Math"/>
              </a:rPr>
              <a:t>-</a:t>
            </a:r>
            <a:r>
              <a:rPr lang="uk-UA" sz="3200" dirty="0">
                <a:ea typeface="Cambria Math"/>
              </a:rPr>
              <a:t>5</a:t>
            </a:r>
            <a:r>
              <a:rPr lang="uk-UA" sz="3200" i="1" dirty="0">
                <a:ea typeface="Cambria Math"/>
              </a:rPr>
              <a:t>х</a:t>
            </a:r>
            <a:r>
              <a:rPr lang="uk-UA" sz="3200" dirty="0">
                <a:ea typeface="Cambria Math"/>
              </a:rPr>
              <a:t>&lt;-</a:t>
            </a:r>
            <a:r>
              <a:rPr lang="uk-UA" sz="3200" dirty="0" smtClean="0">
                <a:ea typeface="Cambria Math"/>
              </a:rPr>
              <a:t>7,</a:t>
            </a:r>
            <a:endParaRPr lang="en-US" sz="3200" dirty="0" smtClean="0">
              <a:ea typeface="Cambria Math"/>
            </a:endParaRPr>
          </a:p>
          <a:p>
            <a:r>
              <a:rPr lang="en-US" sz="3200" i="1" dirty="0" smtClean="0">
                <a:ea typeface="Cambria Math"/>
              </a:rPr>
              <a:t>	</a:t>
            </a:r>
            <a:r>
              <a:rPr lang="uk-UA" sz="3200" i="1" dirty="0" smtClean="0">
                <a:ea typeface="Cambria Math"/>
              </a:rPr>
              <a:t>х</a:t>
            </a:r>
            <a:r>
              <a:rPr lang="uk-UA" sz="3200" dirty="0" smtClean="0">
                <a:ea typeface="Cambria Math"/>
              </a:rPr>
              <a:t>&gt;1,4.</a:t>
            </a:r>
            <a:endParaRPr lang="uk-UA" sz="3200" dirty="0">
              <a:ea typeface="Cambria Math"/>
            </a:endParaRPr>
          </a:p>
          <a:p>
            <a:r>
              <a:rPr lang="uk-UA" sz="3200" dirty="0" smtClean="0">
                <a:ea typeface="Cambria Math"/>
              </a:rPr>
              <a:t>Відповідь</a:t>
            </a:r>
            <a:r>
              <a:rPr lang="uk-UA" sz="3200" dirty="0">
                <a:ea typeface="Cambria Math"/>
              </a:rPr>
              <a:t>: </a:t>
            </a:r>
            <a:r>
              <a:rPr lang="uk-UA" sz="3200" i="1" dirty="0">
                <a:ea typeface="Cambria Math"/>
              </a:rPr>
              <a:t>х</a:t>
            </a:r>
            <a:r>
              <a:rPr lang="uk-UA" sz="3200" dirty="0">
                <a:ea typeface="Cambria Math"/>
              </a:rPr>
              <a:t> </a:t>
            </a:r>
            <a:r>
              <a:rPr lang="uk-UA" sz="3200" dirty="0">
                <a:latin typeface="Cambria Math"/>
                <a:ea typeface="Cambria Math"/>
              </a:rPr>
              <a:t>∊</a:t>
            </a:r>
            <a:r>
              <a:rPr lang="uk-UA" sz="3200" dirty="0">
                <a:ea typeface="Cambria Math"/>
              </a:rPr>
              <a:t> (1,4;</a:t>
            </a:r>
            <a:r>
              <a:rPr lang="ru-RU" sz="3200" dirty="0"/>
              <a:t>∞</a:t>
            </a:r>
            <a:r>
              <a:rPr lang="uk-UA" sz="3200" dirty="0" smtClean="0">
                <a:ea typeface="Cambria Math"/>
              </a:rPr>
              <a:t>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62990023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4525963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Функцію називають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зростаючою на деякому проміжку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якщо кожному більшому значенню аргументу з цього проміжку відповідає більше значення функції.</a:t>
            </a:r>
          </a:p>
          <a:p>
            <a:pPr marL="109728" indent="0" algn="ctr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Графік зростаючої функції «йде вгору»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486854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79" t="1792" r="21511" b="5229"/>
          <a:stretch/>
        </p:blipFill>
        <p:spPr>
          <a:xfrm>
            <a:off x="107504" y="836712"/>
            <a:ext cx="4497049" cy="55787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73" t="2274" b="5287"/>
          <a:stretch/>
        </p:blipFill>
        <p:spPr>
          <a:xfrm>
            <a:off x="4898121" y="836712"/>
            <a:ext cx="4254061" cy="557876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Box 8"/>
              <p:cNvSpPr txBox="1"/>
              <p:nvPr/>
            </p:nvSpPr>
            <p:spPr>
              <a:xfrm>
                <a:off x="323528" y="404664"/>
                <a:ext cx="849694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3200" dirty="0" smtClean="0"/>
                  <a:t>Зростаючі функції у=2х, </a:t>
                </a:r>
                <a:r>
                  <a:rPr lang="uk-UA" sz="3200" dirty="0" smtClean="0"/>
                  <a:t>			у</a:t>
                </a:r>
                <a:r>
                  <a:rPr lang="uk-UA" sz="3200" dirty="0" smtClean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latin typeface="Cambria Math"/>
                          </a:rPr>
                        </m:ctrlPr>
                      </m:sSupPr>
                      <m:e>
                        <m:r>
                          <a:rPr lang="uk-UA" sz="3200" i="1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32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uk-UA" sz="3200" b="0" i="1" smtClean="0">
                        <a:latin typeface="Cambria Math"/>
                      </a:rPr>
                      <m:t>.</m:t>
                    </m:r>
                  </m:oMath>
                </a14:m>
                <a:endParaRPr lang="ru-RU" sz="3200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404664"/>
                <a:ext cx="8496944" cy="584775"/>
              </a:xfrm>
              <a:prstGeom prst="rect">
                <a:avLst/>
              </a:prstGeom>
              <a:blipFill rotWithShape="1">
                <a:blip r:embed="rId4"/>
                <a:stretch>
                  <a:fillRect l="-1793" t="-14583" b="-322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97308948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109728" indent="0">
                  <a:buNone/>
                </a:pPr>
                <a:r>
                  <a:rPr lang="uk-UA" sz="2800" dirty="0">
                    <a:latin typeface="Times New Roman" pitchFamily="18" charset="0"/>
                    <a:cs typeface="Times New Roman" pitchFamily="18" charset="0"/>
                  </a:rPr>
                  <a:t>Зростаюча функція </a:t>
                </a:r>
                <a:r>
                  <a:rPr lang="ru-RU" sz="2800" i="1" dirty="0">
                    <a:latin typeface="Times New Roman" pitchFamily="18" charset="0"/>
                    <a:cs typeface="Times New Roman" pitchFamily="18" charset="0"/>
                  </a:rPr>
                  <a:t>у=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ru-RU" sz="28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" t="-12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5711825" cy="368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073859"/>
      </p:ext>
    </p:extLst>
  </p:cSld>
  <p:clrMapOvr>
    <a:masterClrMapping/>
  </p:clrMapOvr>
  <p:transition spd="slow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rm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Функцію називають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спадною на деякому проміжку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якщо кожному більшому значенню аргументу з цього проміжку відповідає менше значення функції. </a:t>
            </a:r>
          </a:p>
          <a:p>
            <a:pPr marL="109728" indent="0" algn="ctr">
              <a:lnSpc>
                <a:spcPct val="150000"/>
              </a:lnSpc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Графік спадної функції «йде вниз»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lnSpc>
                <a:spcPct val="150000"/>
              </a:lnSpc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573330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6632"/>
                <a:ext cx="8229600" cy="4525963"/>
              </a:xfrm>
            </p:spPr>
            <p:txBody>
              <a:bodyPr>
                <a:normAutofit/>
              </a:bodyPr>
              <a:lstStyle/>
              <a:p>
                <a:pPr marL="109728" indent="0" algn="ctr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Спадні функції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=-2х</a:t>
                </a:r>
                <a:r>
                  <a:rPr lang="uk-UA" sz="32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</a:p>
              <a:p>
                <a:pPr marL="109728" indent="0" algn="ctr">
                  <a:buNone/>
                </a:pP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 algn="ctr">
                  <a:buNone/>
                </a:pPr>
                <a:r>
                  <a:rPr lang="en-US" sz="3200" i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endParaRPr lang="ru-RU" sz="3200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6632"/>
                <a:ext cx="8229600" cy="4525963"/>
              </a:xfrm>
              <a:blipFill rotWithShape="1">
                <a:blip r:embed="rId2"/>
                <a:stretch>
                  <a:fillRect t="-18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73" t="1909" r="2419" b="35331"/>
          <a:stretch/>
        </p:blipFill>
        <p:spPr>
          <a:xfrm>
            <a:off x="4283967" y="2996952"/>
            <a:ext cx="4860031" cy="32496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8" t="2286" r="12178" b="5394"/>
          <a:stretch/>
        </p:blipFill>
        <p:spPr>
          <a:xfrm>
            <a:off x="107504" y="1199049"/>
            <a:ext cx="4104456" cy="447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4366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4525963"/>
          </a:xfrm>
        </p:spPr>
        <p:txBody>
          <a:bodyPr>
            <a:normAutofit/>
          </a:bodyPr>
          <a:lstStyle/>
          <a:p>
            <a:pPr marL="109728" indent="0" algn="ctr">
              <a:lnSpc>
                <a:spcPct val="150000"/>
              </a:lnSpc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Найбільшим значенням функції на проміжку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називається більше з усіх її значень, які вона приймає на цьому проміжку, а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найменшим значенням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– менше із всіх її значень.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148309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628800"/>
                <a:ext cx="8229600" cy="4850377"/>
              </a:xfrm>
            </p:spPr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uk-UA" sz="3200" dirty="0" smtClean="0">
                    <a:latin typeface="Times New Roman" pitchFamily="18" charset="0"/>
                    <a:cs typeface="Times New Roman" pitchFamily="18" charset="0"/>
                  </a:rPr>
                  <a:t>Графік функції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uk-UA" sz="32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32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 складається з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двох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роз’єднаних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віток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 При </a:t>
                </a:r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0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значення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функції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uk-UA" sz="3200" i="1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sz="32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en-US" sz="3200" i="1">
                        <a:latin typeface="Cambria Math"/>
                      </a:rPr>
                      <m:t> </m:t>
                    </m:r>
                  </m:oMath>
                </a14:m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не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існує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Отже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3200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en-US" sz="3200" i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0 – точка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розриву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даної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2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None/>
                </a:pPr>
                <a:r>
                  <a:rPr lang="ru-RU" sz="3200" dirty="0" err="1" smtClean="0">
                    <a:latin typeface="Times New Roman" pitchFamily="18" charset="0"/>
                    <a:cs typeface="Times New Roman" pitchFamily="18" charset="0"/>
                  </a:rPr>
                  <a:t>функції</a:t>
                </a:r>
                <a:r>
                  <a:rPr lang="ru-RU" sz="3200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628800"/>
                <a:ext cx="8229600" cy="4850377"/>
              </a:xfrm>
              <a:blipFill rotWithShape="1">
                <a:blip r:embed="rId2"/>
                <a:stretch>
                  <a:fillRect l="-5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Группа 7"/>
          <p:cNvGrpSpPr/>
          <p:nvPr/>
        </p:nvGrpSpPr>
        <p:grpSpPr>
          <a:xfrm>
            <a:off x="4203491" y="3135982"/>
            <a:ext cx="4775725" cy="3388610"/>
            <a:chOff x="3981151" y="2889504"/>
            <a:chExt cx="4362455" cy="2623066"/>
          </a:xfrm>
        </p:grpSpPr>
        <p:pic>
          <p:nvPicPr>
            <p:cNvPr id="1028" name="Picture 4" descr="Похожее изображение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1151" y="3074170"/>
              <a:ext cx="3429000" cy="243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Группа 5"/>
            <p:cNvGrpSpPr/>
            <p:nvPr/>
          </p:nvGrpSpPr>
          <p:grpSpPr>
            <a:xfrm>
              <a:off x="5635034" y="2889504"/>
              <a:ext cx="2708572" cy="2598070"/>
              <a:chOff x="5649819" y="2837282"/>
              <a:chExt cx="2708572" cy="2598070"/>
            </a:xfrm>
          </p:grpSpPr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6190617" y="3328995"/>
                    <a:ext cx="527709" cy="483466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uk-UA" dirty="0" smtClean="0"/>
                      <a:t>у=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uk-UA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uk-UA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uk-UA" i="1">
                                <a:latin typeface="Cambria Math"/>
                              </a:rPr>
                              <m:t>х</m:t>
                            </m:r>
                          </m:den>
                        </m:f>
                      </m:oMath>
                    </a14:m>
                    <a:endParaRPr lang="ru-RU" dirty="0"/>
                  </a:p>
                </p:txBody>
              </p:sp>
            </mc:Choice>
            <mc:Fallback>
              <p:sp>
                <p:nvSpPr>
                  <p:cNvPr id="11" name="TextBox 1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90617" y="3328995"/>
                    <a:ext cx="527709" cy="483466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l="-10465" b="-7595"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" name="TextBox 11"/>
              <p:cNvSpPr txBox="1"/>
              <p:nvPr/>
            </p:nvSpPr>
            <p:spPr>
              <a:xfrm>
                <a:off x="5710436" y="2837282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у</a:t>
                </a:r>
                <a:endParaRPr lang="ru-RU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281237" y="3933044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х</a:t>
                </a:r>
                <a:endParaRPr lang="ru-RU" dirty="0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804248" y="5066020"/>
                <a:ext cx="15541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/>
                  <a:t>т</a:t>
                </a:r>
                <a:r>
                  <a:rPr lang="uk-UA" dirty="0" smtClean="0"/>
                  <a:t>очка розриву</a:t>
                </a:r>
                <a:endParaRPr lang="ru-RU" dirty="0"/>
              </a:p>
            </p:txBody>
          </p:sp>
          <p:cxnSp>
            <p:nvCxnSpPr>
              <p:cNvPr id="9" name="Прямая со стрелкой 8"/>
              <p:cNvCxnSpPr/>
              <p:nvPr/>
            </p:nvCxnSpPr>
            <p:spPr>
              <a:xfrm>
                <a:off x="6156176" y="4608820"/>
                <a:ext cx="457200" cy="45720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/>
              <p:cNvSpPr txBox="1"/>
              <p:nvPr/>
            </p:nvSpPr>
            <p:spPr>
              <a:xfrm>
                <a:off x="5649819" y="4241148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dirty="0" smtClean="0"/>
                  <a:t>0</a:t>
                </a:r>
                <a:endParaRPr lang="ru-RU" dirty="0"/>
              </a:p>
            </p:txBody>
          </p:sp>
        </p:grpSp>
      </p:grpSp>
      <p:sp>
        <p:nvSpPr>
          <p:cNvPr id="1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uk-UA" sz="4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 що є </a:t>
            </a:r>
            <a:r>
              <a:rPr lang="uk-UA" sz="40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точкою розриву </a:t>
            </a:r>
            <a:r>
              <a:rPr lang="uk-UA" sz="40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функції</a:t>
            </a:r>
            <a:r>
              <a:rPr lang="uk-UA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Приклад.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665463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63688" y="5445224"/>
            <a:ext cx="7386938" cy="1155584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Найменше значення функції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у =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f(x)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 точці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х=-2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дорівнює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-3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 найбільше  -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в точці </a:t>
            </a:r>
            <a:r>
              <a:rPr lang="uk-UA" sz="2800" i="1" dirty="0" smtClean="0">
                <a:latin typeface="Times New Roman" pitchFamily="18" charset="0"/>
                <a:cs typeface="Times New Roman" pitchFamily="18" charset="0"/>
              </a:rPr>
              <a:t>х=2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Приклад</a:t>
            </a:r>
            <a:r>
              <a:rPr lang="en-US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979712" y="1215284"/>
            <a:ext cx="6408712" cy="4054670"/>
            <a:chOff x="1979712" y="1300243"/>
            <a:chExt cx="6617680" cy="5353751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089" t="17688" r="1873" b="5792"/>
            <a:stretch/>
          </p:blipFill>
          <p:spPr>
            <a:xfrm>
              <a:off x="1979712" y="1300243"/>
              <a:ext cx="6617680" cy="5353751"/>
            </a:xfrm>
            <a:prstGeom prst="rect">
              <a:avLst/>
            </a:prstGeom>
          </p:spPr>
        </p:pic>
        <p:sp>
          <p:nvSpPr>
            <p:cNvPr id="12" name="Полилиния 11"/>
            <p:cNvSpPr/>
            <p:nvPr/>
          </p:nvSpPr>
          <p:spPr>
            <a:xfrm>
              <a:off x="2843808" y="2708920"/>
              <a:ext cx="4824536" cy="3024336"/>
            </a:xfrm>
            <a:custGeom>
              <a:avLst/>
              <a:gdLst>
                <a:gd name="connsiteX0" fmla="*/ 4586514 w 4586514"/>
                <a:gd name="connsiteY0" fmla="*/ 1232572 h 4011182"/>
                <a:gd name="connsiteX1" fmla="*/ 3439885 w 4586514"/>
                <a:gd name="connsiteY1" fmla="*/ 129487 h 4011182"/>
                <a:gd name="connsiteX2" fmla="*/ 1175657 w 4586514"/>
                <a:gd name="connsiteY2" fmla="*/ 3888687 h 4011182"/>
                <a:gd name="connsiteX3" fmla="*/ 290285 w 4586514"/>
                <a:gd name="connsiteY3" fmla="*/ 3046858 h 4011182"/>
                <a:gd name="connsiteX4" fmla="*/ 0 w 4586514"/>
                <a:gd name="connsiteY4" fmla="*/ 2538858 h 4011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86514" h="4011182">
                  <a:moveTo>
                    <a:pt x="4586514" y="1232572"/>
                  </a:moveTo>
                  <a:cubicBezTo>
                    <a:pt x="4297437" y="459686"/>
                    <a:pt x="4008361" y="-313199"/>
                    <a:pt x="3439885" y="129487"/>
                  </a:cubicBezTo>
                  <a:cubicBezTo>
                    <a:pt x="2871409" y="572173"/>
                    <a:pt x="1700590" y="3402458"/>
                    <a:pt x="1175657" y="3888687"/>
                  </a:cubicBezTo>
                  <a:cubicBezTo>
                    <a:pt x="650724" y="4374916"/>
                    <a:pt x="486228" y="3271829"/>
                    <a:pt x="290285" y="3046858"/>
                  </a:cubicBezTo>
                  <a:cubicBezTo>
                    <a:pt x="94342" y="2821887"/>
                    <a:pt x="47171" y="2680372"/>
                    <a:pt x="0" y="2538858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56851404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4525963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Розглянемо функцію 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у</a:t>
            </a:r>
            <a:r>
              <a:rPr lang="en-US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=</a:t>
            </a:r>
            <a:r>
              <a:rPr lang="en-US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f</a:t>
            </a:r>
            <a:r>
              <a:rPr lang="uk-UA" sz="32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(х) </a:t>
            </a:r>
            <a:endParaRPr lang="en-US" sz="3200" i="1" dirty="0" smtClean="0">
              <a:latin typeface="Times New Roman" pitchFamily="18" charset="0"/>
              <a:ea typeface="Cambria Math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uk-UA" sz="32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і охарактеризуємо її властивості.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899592" y="1418388"/>
            <a:ext cx="7524328" cy="5439611"/>
            <a:chOff x="2540000" y="2162629"/>
            <a:chExt cx="6604000" cy="4546982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56" t="18668" r="2270" b="5550"/>
            <a:stretch/>
          </p:blipFill>
          <p:spPr>
            <a:xfrm>
              <a:off x="2540000" y="2162629"/>
              <a:ext cx="6604000" cy="4546982"/>
            </a:xfrm>
            <a:prstGeom prst="rect">
              <a:avLst/>
            </a:prstGeom>
          </p:spPr>
        </p:pic>
        <p:sp>
          <p:nvSpPr>
            <p:cNvPr id="11" name="Полилиния 10"/>
            <p:cNvSpPr/>
            <p:nvPr/>
          </p:nvSpPr>
          <p:spPr>
            <a:xfrm>
              <a:off x="3410857" y="3091543"/>
              <a:ext cx="4978400" cy="2873828"/>
            </a:xfrm>
            <a:custGeom>
              <a:avLst/>
              <a:gdLst>
                <a:gd name="connsiteX0" fmla="*/ 0 w 4978400"/>
                <a:gd name="connsiteY0" fmla="*/ 2873828 h 2873828"/>
                <a:gd name="connsiteX1" fmla="*/ 1480457 w 4978400"/>
                <a:gd name="connsiteY1" fmla="*/ 566057 h 2873828"/>
                <a:gd name="connsiteX2" fmla="*/ 2975429 w 4978400"/>
                <a:gd name="connsiteY2" fmla="*/ 2293257 h 2873828"/>
                <a:gd name="connsiteX3" fmla="*/ 4978400 w 4978400"/>
                <a:gd name="connsiteY3" fmla="*/ 0 h 2873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78400" h="2873828">
                  <a:moveTo>
                    <a:pt x="0" y="2873828"/>
                  </a:moveTo>
                  <a:cubicBezTo>
                    <a:pt x="492276" y="1768323"/>
                    <a:pt x="984552" y="662819"/>
                    <a:pt x="1480457" y="566057"/>
                  </a:cubicBezTo>
                  <a:cubicBezTo>
                    <a:pt x="1976362" y="469295"/>
                    <a:pt x="2392439" y="2387600"/>
                    <a:pt x="2975429" y="2293257"/>
                  </a:cubicBezTo>
                  <a:cubicBezTo>
                    <a:pt x="3558419" y="2198914"/>
                    <a:pt x="4268409" y="1099457"/>
                    <a:pt x="4978400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376101009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556792"/>
                <a:ext cx="8424936" cy="4525963"/>
              </a:xfrm>
            </p:spPr>
            <p:txBody>
              <a:bodyPr>
                <a:noAutofit/>
              </a:bodyPr>
              <a:lstStyle/>
              <a:p>
                <a:pPr marL="624078" indent="-514350">
                  <a:buClr>
                    <a:schemeClr val="accent1">
                      <a:lumMod val="50000"/>
                    </a:schemeClr>
                  </a:buClr>
                  <a:buSzPct val="100000"/>
                  <a:buFont typeface="+mj-lt"/>
                  <a:buAutoNum type="arabicPeriod"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Області визначення: </a:t>
                </a:r>
                <a:r>
                  <a:rPr lang="en-US" sz="3000" i="1" dirty="0" smtClean="0">
                    <a:latin typeface="Times New Roman" pitchFamily="18" charset="0"/>
                    <a:cs typeface="Times New Roman" pitchFamily="18" charset="0"/>
                  </a:rPr>
                  <a:t>D (</a:t>
                </a:r>
                <a:r>
                  <a:rPr lang="uk-UA" sz="3000" i="1" dirty="0">
                    <a:latin typeface="Times New Roman" pitchFamily="18" charset="0"/>
                    <a:cs typeface="Times New Roman" pitchFamily="18" charset="0"/>
                  </a:rPr>
                  <a:t>у</a:t>
                </a:r>
                <a:r>
                  <a:rPr lang="en-US" sz="3000" i="1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uk-UA" sz="30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uk-UA" sz="3000" b="0" i="1" smtClean="0">
                            <a:latin typeface="Cambria Math"/>
                          </a:rPr>
                          <m:t>−5;5</m:t>
                        </m:r>
                      </m:e>
                    </m:d>
                  </m:oMath>
                </a14:m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marL="624078" indent="-514350">
                  <a:buClr>
                    <a:schemeClr val="accent1">
                      <a:lumMod val="50000"/>
                    </a:schemeClr>
                  </a:buClr>
                  <a:buSzPct val="100000"/>
                  <a:buFont typeface="+mj-lt"/>
                  <a:buAutoNum type="arabicPeriod"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Область значень: </a:t>
                </a:r>
                <a:r>
                  <a:rPr lang="uk-UA" sz="3000" i="1" dirty="0" smtClean="0">
                    <a:latin typeface="Times New Roman" pitchFamily="18" charset="0"/>
                    <a:cs typeface="Times New Roman" pitchFamily="18" charset="0"/>
                  </a:rPr>
                  <a:t>Е (у)</a:t>
                </a: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uk-UA" sz="30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uk-UA" sz="3000" b="0" i="1" smtClean="0">
                            <a:latin typeface="Cambria Math"/>
                          </a:rPr>
                          <m:t>−2;3</m:t>
                        </m:r>
                      </m:e>
                    </m:d>
                  </m:oMath>
                </a14:m>
                <a:endParaRPr lang="uk-UA" sz="3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624078" indent="-514350">
                  <a:buClr>
                    <a:schemeClr val="accent1">
                      <a:lumMod val="50000"/>
                    </a:schemeClr>
                  </a:buClr>
                  <a:buSzPct val="100000"/>
                  <a:buFont typeface="+mj-lt"/>
                  <a:buAutoNum type="arabicPeriod"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Функція ні парна, ні непарна.</a:t>
                </a:r>
              </a:p>
              <a:p>
                <a:pPr marL="624078" indent="-514350">
                  <a:buClr>
                    <a:schemeClr val="accent1">
                      <a:lumMod val="50000"/>
                    </a:schemeClr>
                  </a:buClr>
                  <a:buSzPct val="100000"/>
                  <a:buFont typeface="+mj-lt"/>
                  <a:buAutoNum type="arabicPeriod"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Точка перетину графіка функції з віссю у – (0;0)</a:t>
                </a:r>
              </a:p>
              <a:p>
                <a:pPr marL="624078" indent="-514350">
                  <a:buClr>
                    <a:schemeClr val="accent1">
                      <a:lumMod val="50000"/>
                    </a:schemeClr>
                  </a:buClr>
                  <a:buSzPct val="100000"/>
                  <a:buFont typeface="+mj-lt"/>
                  <a:buAutoNum type="arabicPeriod"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Нулі функції – нулями даної функції є числа  </a:t>
                </a:r>
                <a:endParaRPr lang="uk-UA" sz="3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109728" indent="0">
                  <a:buClr>
                    <a:schemeClr val="accent1">
                      <a:lumMod val="50000"/>
                    </a:schemeClr>
                  </a:buClr>
                  <a:buSzPct val="100000"/>
                  <a:buNone/>
                </a:pP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uk-UA" sz="3000" dirty="0" smtClean="0">
                    <a:latin typeface="Times New Roman" pitchFamily="18" charset="0"/>
                    <a:cs typeface="Times New Roman" pitchFamily="18" charset="0"/>
                  </a:rPr>
                  <a:t>4;0;2.</a:t>
                </a:r>
              </a:p>
            </p:txBody>
          </p:sp>
        </mc:Choice>
        <mc:Fallback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556792"/>
                <a:ext cx="8424936" cy="4525963"/>
              </a:xfrm>
              <a:blipFill rotWithShape="1">
                <a:blip r:embed="rId2"/>
                <a:stretch>
                  <a:fillRect l="-434" t="-17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Властивості функції 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у</a:t>
            </a:r>
            <a:r>
              <a:rPr lang="en-US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=</a:t>
            </a:r>
            <a:r>
              <a:rPr lang="en-US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f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(х):</a:t>
            </a:r>
            <a:endParaRPr lang="ru-RU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4500068"/>
      </p:ext>
    </p:extLst>
  </p:cSld>
  <p:clrMapOvr>
    <a:masterClrMapping/>
  </p:clrMapOvr>
  <p:transition spd="slow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481328"/>
            <a:ext cx="8496944" cy="4525963"/>
          </a:xfrm>
        </p:spPr>
        <p:txBody>
          <a:bodyPr>
            <a:noAutofit/>
          </a:bodyPr>
          <a:lstStyle/>
          <a:p>
            <a:pPr marL="624078" indent="-514350"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 startAt="6"/>
            </a:pP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Проміжки </a:t>
            </a:r>
            <a:r>
              <a:rPr lang="uk-UA" sz="3000" dirty="0" err="1" smtClean="0">
                <a:latin typeface="Times New Roman" pitchFamily="18" charset="0"/>
                <a:cs typeface="Times New Roman" pitchFamily="18" charset="0"/>
              </a:rPr>
              <a:t>знакосталості</a:t>
            </a:r>
            <a:r>
              <a:rPr lang="uk-UA" sz="3000" dirty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3"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&gt;</a:t>
            </a:r>
            <a:r>
              <a:rPr lang="en-US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0, якщо  </a:t>
            </a:r>
            <a:r>
              <a:rPr lang="uk-UA" sz="3000" i="1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000" dirty="0" smtClean="0">
                <a:latin typeface="Cambria Math"/>
                <a:ea typeface="Cambria Math"/>
                <a:cs typeface="Times New Roman" pitchFamily="18" charset="0"/>
              </a:rPr>
              <a:t>∊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(-4;0)</a:t>
            </a:r>
            <a:r>
              <a:rPr lang="en-US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∪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(2;5);</a:t>
            </a:r>
          </a:p>
          <a:p>
            <a:pPr lvl="3"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&lt;</a:t>
            </a:r>
            <a:r>
              <a:rPr lang="en-US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0</a:t>
            </a:r>
            <a:r>
              <a:rPr lang="uk-UA" sz="3000" dirty="0">
                <a:latin typeface="Times New Roman" pitchFamily="18" charset="0"/>
                <a:ea typeface="Cambria Math"/>
                <a:cs typeface="Times New Roman" pitchFamily="18" charset="0"/>
              </a:rPr>
              <a:t>, 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якщо  </a:t>
            </a:r>
            <a:r>
              <a:rPr lang="uk-UA" sz="3000" i="1" dirty="0">
                <a:latin typeface="Times New Roman" pitchFamily="18" charset="0"/>
                <a:ea typeface="Cambria Math"/>
                <a:cs typeface="Times New Roman" pitchFamily="18" charset="0"/>
              </a:rPr>
              <a:t>х</a:t>
            </a:r>
            <a:r>
              <a:rPr lang="uk-UA" sz="3000" dirty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000" dirty="0">
                <a:latin typeface="Cambria Math"/>
                <a:ea typeface="Cambria Math"/>
                <a:cs typeface="Times New Roman" pitchFamily="18" charset="0"/>
              </a:rPr>
              <a:t>∊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3000" dirty="0">
                <a:latin typeface="Times New Roman" pitchFamily="18" charset="0"/>
                <a:ea typeface="Cambria Math"/>
                <a:cs typeface="Times New Roman" pitchFamily="18" charset="0"/>
              </a:rPr>
              <a:t>(-5;-4</a:t>
            </a:r>
            <a:r>
              <a:rPr lang="uk-UA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)</a:t>
            </a:r>
            <a:r>
              <a:rPr lang="en-US" sz="3000" dirty="0" smtClean="0"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∪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(0;2).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651510" indent="-514350"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 startAt="6"/>
            </a:pP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Функція зростає на проміжках (-5;-2)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∪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(1;5).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Функція спадає на проміжку (-2;1)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51510" indent="-514350">
              <a:buClr>
                <a:schemeClr val="accent1">
                  <a:lumMod val="50000"/>
                </a:schemeClr>
              </a:buClr>
              <a:buSzPct val="100000"/>
              <a:buFont typeface="+mj-lt"/>
              <a:buAutoNum type="arabicPeriod" startAt="6"/>
            </a:pP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Найменше значення функції має в точці </a:t>
            </a:r>
            <a:r>
              <a:rPr lang="uk-UA" sz="30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-5, це значення дорівнює -2. Найбільшого значення  3 функція досягає в  точці </a:t>
            </a:r>
            <a:r>
              <a:rPr lang="uk-UA" sz="30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5.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A58D4-E7A3-4BDC-90A4-FD56B456839B}" type="datetime1">
              <a:rPr lang="ru-RU" smtClean="0"/>
              <a:pPr>
                <a:defRPr/>
              </a:pPr>
              <a:t>05.02.2017</a:t>
            </a:fld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916097-F769-4957-8084-EFCD46EAF76F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Властивості функції 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у</a:t>
            </a:r>
            <a:r>
              <a:rPr lang="en-US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=</a:t>
            </a:r>
            <a:r>
              <a:rPr lang="en-US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 f</a:t>
            </a:r>
            <a:r>
              <a:rPr lang="uk-UA" sz="4400" i="1" dirty="0" smtClean="0">
                <a:solidFill>
                  <a:srgbClr val="00B050"/>
                </a:solidFill>
                <a:latin typeface="Times New Roman" pitchFamily="18" charset="0"/>
                <a:ea typeface="Cambria Math"/>
                <a:cs typeface="Times New Roman" pitchFamily="18" charset="0"/>
              </a:rPr>
              <a:t>(х):</a:t>
            </a:r>
            <a:endParaRPr lang="ru-RU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56966"/>
      </p:ext>
    </p:extLst>
  </p:cSld>
  <p:clrMapOvr>
    <a:masterClrMapping/>
  </p:clrMapOvr>
  <p:transition spd="slow"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55650" y="1571611"/>
            <a:ext cx="705643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b="1" i="1" dirty="0">
                <a:hlinkClick r:id="rId2"/>
              </a:rPr>
              <a:t>http://umath.ru</a:t>
            </a:r>
            <a:r>
              <a:rPr lang="en-US" sz="2000" b="1" i="1" dirty="0" smtClean="0">
                <a:hlinkClick r:id="rId2"/>
              </a:rPr>
              <a:t>/</a:t>
            </a:r>
            <a:endParaRPr lang="uk-UA" sz="2000" b="1" i="1" dirty="0" smtClean="0"/>
          </a:p>
          <a:p>
            <a:r>
              <a:rPr lang="uk-UA" sz="2000" b="1" i="1" dirty="0" smtClean="0"/>
              <a:t>2. </a:t>
            </a:r>
            <a:r>
              <a:rPr lang="uk-UA" sz="2000" b="1" i="1" dirty="0"/>
              <a:t>Л.В. Колесникова, Г.Й. </a:t>
            </a:r>
            <a:r>
              <a:rPr lang="uk-UA" sz="2000" b="1" i="1" dirty="0" err="1"/>
              <a:t>Коротіна</a:t>
            </a:r>
            <a:r>
              <a:rPr lang="uk-UA" sz="2000" b="1" i="1" dirty="0"/>
              <a:t>. Алгебра. Розробки уроків за підручником Г.П. </a:t>
            </a:r>
            <a:r>
              <a:rPr lang="uk-UA" sz="2000" b="1" i="1" dirty="0" err="1"/>
              <a:t>Бевза</a:t>
            </a:r>
            <a:r>
              <a:rPr lang="uk-UA" sz="2000" b="1" i="1" dirty="0"/>
              <a:t> «Алгебра 7-9 класи». «Ранок»2007</a:t>
            </a:r>
          </a:p>
          <a:p>
            <a:r>
              <a:rPr lang="uk-UA" sz="2000" b="1" i="1" dirty="0"/>
              <a:t>3</a:t>
            </a:r>
            <a:r>
              <a:rPr lang="uk-UA" sz="2000" b="1" i="1" dirty="0" smtClean="0"/>
              <a:t>. </a:t>
            </a:r>
            <a:r>
              <a:rPr lang="uk-UA" sz="2000" b="1" i="1" dirty="0"/>
              <a:t>О.І. Каплун. </a:t>
            </a:r>
            <a:r>
              <a:rPr lang="uk-UA" sz="2000" b="1" i="1" dirty="0" err="1"/>
              <a:t>Алгебра+Геометрія</a:t>
            </a:r>
            <a:r>
              <a:rPr lang="uk-UA" sz="2000" b="1" i="1" dirty="0"/>
              <a:t> . Навчально-методичний посібник. – Харків, ФОП Співак В.Л., 2010.</a:t>
            </a:r>
          </a:p>
          <a:p>
            <a:r>
              <a:rPr lang="uk-UA" sz="2000" b="1" i="1" dirty="0"/>
              <a:t>4</a:t>
            </a:r>
            <a:r>
              <a:rPr lang="uk-UA" sz="2000" b="1" i="1" dirty="0" smtClean="0"/>
              <a:t>. </a:t>
            </a:r>
            <a:r>
              <a:rPr lang="uk-UA" sz="2000" b="1" i="1" dirty="0"/>
              <a:t>А.Г. Мерзляк, В.Б. </a:t>
            </a:r>
            <a:r>
              <a:rPr lang="ru-RU" sz="2000" b="1" i="1" dirty="0" err="1"/>
              <a:t>Полонський</a:t>
            </a:r>
            <a:r>
              <a:rPr lang="ru-RU" sz="2000" b="1" i="1" dirty="0"/>
              <a:t>, М.С. </a:t>
            </a:r>
            <a:r>
              <a:rPr lang="ru-RU" sz="2000" b="1" i="1" dirty="0" err="1"/>
              <a:t>Якір</a:t>
            </a:r>
            <a:r>
              <a:rPr lang="ru-RU" sz="2000" b="1" i="1" dirty="0"/>
              <a:t>. Алгебра </a:t>
            </a:r>
            <a:r>
              <a:rPr lang="ru-RU" sz="2000" b="1" i="1" dirty="0" err="1"/>
              <a:t>поглиблене</a:t>
            </a:r>
            <a:r>
              <a:rPr lang="ru-RU" sz="2000" b="1" i="1" dirty="0"/>
              <a:t> </a:t>
            </a:r>
            <a:r>
              <a:rPr lang="ru-RU" sz="2000" b="1" i="1" dirty="0" err="1"/>
              <a:t>вивчення</a:t>
            </a:r>
            <a:r>
              <a:rPr lang="ru-RU" sz="2000" b="1" i="1" dirty="0"/>
              <a:t> 9 </a:t>
            </a:r>
            <a:r>
              <a:rPr lang="ru-RU" sz="2000" b="1" i="1" dirty="0" err="1"/>
              <a:t>клас</a:t>
            </a:r>
            <a:r>
              <a:rPr lang="ru-RU" sz="2000" b="1" i="1" dirty="0"/>
              <a:t>. ТОВ ТО «</a:t>
            </a:r>
            <a:r>
              <a:rPr lang="ru-RU" sz="2000" b="1" i="1" dirty="0" err="1"/>
              <a:t>Гімназія</a:t>
            </a:r>
            <a:r>
              <a:rPr lang="ru-RU" sz="2000" b="1" i="1" dirty="0"/>
              <a:t>», 2009.</a:t>
            </a:r>
          </a:p>
          <a:p>
            <a:endParaRPr lang="uk-UA" b="1" i="1" dirty="0" smtClean="0"/>
          </a:p>
          <a:p>
            <a:pPr marL="342900" indent="-342900">
              <a:buFont typeface="+mj-lt"/>
              <a:buAutoNum type="arabicPeriod"/>
            </a:pPr>
            <a:endParaRPr lang="ru-RU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Використані джерела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Вестибюль">
  <a:themeElements>
    <a:clrScheme name="Ливарн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Вестибюль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Вестибюль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895</TotalTime>
  <Words>680</Words>
  <Application>Microsoft Office PowerPoint</Application>
  <PresentationFormat>Екран (4:3)</PresentationFormat>
  <Paragraphs>116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27</vt:i4>
      </vt:variant>
    </vt:vector>
  </HeadingPairs>
  <TitlesOfParts>
    <vt:vector size="29" baseType="lpstr">
      <vt:lpstr>Оформление по умолчанию</vt:lpstr>
      <vt:lpstr>Вестибюль</vt:lpstr>
      <vt:lpstr>Нулі функції, проміжки знакосталості, зростання та спадання функції, найбільше та найменше значення функції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Приклад.</vt:lpstr>
      <vt:lpstr>Слайд 10</vt:lpstr>
      <vt:lpstr>Приклад.</vt:lpstr>
      <vt:lpstr>Слайд 12</vt:lpstr>
      <vt:lpstr>Приклад.</vt:lpstr>
      <vt:lpstr>Слайд 14</vt:lpstr>
      <vt:lpstr>Приклад.</vt:lpstr>
      <vt:lpstr>Слайд 16</vt:lpstr>
      <vt:lpstr>Слайд 17</vt:lpstr>
      <vt:lpstr>Слайд 18</vt:lpstr>
      <vt:lpstr>Слайд 19</vt:lpstr>
      <vt:lpstr>Слайд 20</vt:lpstr>
      <vt:lpstr>Слайд 21</vt:lpstr>
      <vt:lpstr>А що є точкою розриву функції? Приклад.</vt:lpstr>
      <vt:lpstr>Приклад.</vt:lpstr>
      <vt:lpstr>Слайд 24</vt:lpstr>
      <vt:lpstr>Властивості функції у = f(х):</vt:lpstr>
      <vt:lpstr>Властивості функції у = f(х):</vt:lpstr>
      <vt:lpstr>Використані джерела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Миронова</cp:lastModifiedBy>
  <cp:revision>95</cp:revision>
  <dcterms:created xsi:type="dcterms:W3CDTF">2012-08-12T16:04:58Z</dcterms:created>
  <dcterms:modified xsi:type="dcterms:W3CDTF">2017-02-05T16:52:39Z</dcterms:modified>
</cp:coreProperties>
</file>