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9" r:id="rId6"/>
    <p:sldId id="270" r:id="rId7"/>
    <p:sldId id="258" r:id="rId8"/>
    <p:sldId id="259" r:id="rId9"/>
    <p:sldId id="260" r:id="rId10"/>
    <p:sldId id="261" r:id="rId11"/>
    <p:sldId id="262" r:id="rId12"/>
    <p:sldId id="263" r:id="rId13"/>
    <p:sldId id="271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63B7EC-F9E2-4257-B252-17C9ADEF26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C85B2F0-6B56-4E66-A79D-DFD1D05539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2918B9-B58D-4531-A947-FCD16DFA8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EE23DB-0CBB-453D-B55A-CA5DD647E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3D8260-6F46-45A1-833E-5CEBC436B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48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517644-8B02-42F4-95ED-683D68134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10E825-053D-4E3F-A7CC-41867F1492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762949-76B4-47A0-9564-1AB384C0F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931990-9B2B-4B7C-B8F5-D46637EA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83A1556-DD4D-4085-825F-7DFCA378E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16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697332-01B7-4140-AC0B-F13C959B7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CFA0BA3-C7C3-45D0-8EEE-6496E769E6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42FFCA-76C8-4D10-B5DD-381DE06A8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2BE29D-41CC-4F84-A4FB-1D0D59CB8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5816C7-27CB-4C50-B917-064C6D8A2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60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1588BA-B83A-4412-A20E-74AC16517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93B4E3-984A-4132-88E2-FD3A8C234B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0F6AE22-BAFC-4B0F-A363-A6A1712959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CE5027E-D9C6-46E9-AA0F-B54CF0A71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640631-33E1-4DB2-94BD-7B31C53E0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397B233-99C2-4054-ABE1-BECAC771F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62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1EB9D8-F8B1-4F25-BC2F-B35CE6934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46B693D-EAF3-4DD9-BB48-1C307FEA63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B95EE0A-B5F4-40CB-A69B-FABDE8459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ED0E4DC-2C92-4107-A4CB-A829E67CD2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3D1544E-D526-45F5-AC18-9CD57D5DEA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E3AB817-7CDF-4D56-BA6C-537F418BD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4EB34EB-B3DC-42F0-82AD-417489BC3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B92D046-DE3E-486A-80D0-395100E73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5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A1066-E4BE-47D4-8E57-A91F5F392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1E06FDE-A20B-4574-AB8A-7CD71729D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B08CCC8-80CF-48C7-B892-F47187C9A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E2D8E2C-0730-416A-B7D2-A411537A3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53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8404CD1-18F4-4AC2-A349-7980C05BE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C452702-F932-4D1F-8346-F0A3A7F5E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67FCA60-EEEE-4A34-B903-2FF4B437E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67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70B67C-4467-474C-89DA-DC27EC7AA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6E12F5-502A-4BDC-8CF2-E8AE694DF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1B1978E-7824-41A1-88C9-145E8B429C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86A2BBF-0940-4869-8876-4D993693C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DECF83D-C558-487B-AC6C-BD9FDF4C7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1220EC6-5143-451C-8A06-7CB238635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49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2BB08F-88B2-4E92-BCA2-F52CBC1BB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5EE7D29-7D03-4C9D-BD8A-9DF5336BB6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FE15225-AADC-4661-8F6C-831478C565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E885E0-F920-44FB-80BA-D3026E51C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5476288-0C70-4256-B691-07733D9DF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39DF581-F490-4A20-9F3B-4BCE50A62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42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9027E-1305-48DC-966E-2DAF0E47F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3F8E711-9872-4FDE-BB17-4766580075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A8192E-9999-41D9-9E51-F3024A091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48D7D80-A2C5-45AB-9F77-B11A2598C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61826D0-176E-4C39-8CFD-B92A5841C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27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04E5F1D-8EC7-4ACD-95B8-1054811B37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CE7DE8A-CCF9-427A-928D-29BE8FF4B4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77200C-ADC0-4EDB-BFE4-A9B686FB7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BE8DB4-58EC-4CEA-9E1E-B6689CC66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ADD664-0D3B-4080-84E6-CD1D6D60B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26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757A9E-A3FB-4956-92ED-B70144604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DF1ECD-6CD9-42B6-94DF-04A1FF123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557FB7-CE86-407E-88B3-7B5BC24E25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2D913-CCBE-4541-90CA-DD87430467FF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48DD82-627A-45C2-B22D-19D283AA07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8A9EBD-094E-44CE-B264-1E5BBA7E0F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5C20C-A1AF-4791-BFCF-1ED923DBB65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601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49F156-8B00-49F3-A868-5AB0DA53E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86"/>
            <a:ext cx="12192000" cy="686888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6E7D0B3-6424-4793-A2C7-D5C14C7C05D4}"/>
              </a:ext>
            </a:extLst>
          </p:cNvPr>
          <p:cNvSpPr/>
          <p:nvPr/>
        </p:nvSpPr>
        <p:spPr>
          <a:xfrm>
            <a:off x="3430847" y="1629672"/>
            <a:ext cx="533030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Властивості </a:t>
            </a:r>
          </a:p>
          <a:p>
            <a:pPr algn="ctr"/>
            <a:r>
              <a:rPr lang="uk-UA" sz="6000" b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с</a:t>
            </a:r>
            <a:r>
              <a:rPr lang="uk-UA" sz="60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тепеня</a:t>
            </a:r>
            <a:r>
              <a:rPr lang="uk-UA" sz="6000" b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 </a:t>
            </a:r>
          </a:p>
          <a:p>
            <a:pPr algn="ctr"/>
            <a:r>
              <a:rPr lang="uk-UA" sz="60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з натуральним </a:t>
            </a:r>
          </a:p>
          <a:p>
            <a:pPr algn="ctr"/>
            <a:r>
              <a:rPr lang="uk-UA" sz="60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показником</a:t>
            </a:r>
          </a:p>
        </p:txBody>
      </p:sp>
    </p:spTree>
    <p:extLst>
      <p:ext uri="{BB962C8B-B14F-4D97-AF65-F5344CB8AC3E}">
        <p14:creationId xmlns:p14="http://schemas.microsoft.com/office/powerpoint/2010/main" val="203366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85007028-F195-48BB-BF04-98A27DA610C8}"/>
              </a:ext>
            </a:extLst>
          </p:cNvPr>
          <p:cNvSpPr/>
          <p:nvPr/>
        </p:nvSpPr>
        <p:spPr>
          <a:xfrm>
            <a:off x="222250" y="190500"/>
            <a:ext cx="11747500" cy="6477000"/>
          </a:xfrm>
          <a:prstGeom prst="roundRect">
            <a:avLst>
              <a:gd name="adj" fmla="val 6275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2A6E78B-DFB0-415F-8C68-B4B741545D3E}"/>
                  </a:ext>
                </a:extLst>
              </p:cNvPr>
              <p:cNvSpPr/>
              <p:nvPr/>
            </p:nvSpPr>
            <p:spPr>
              <a:xfrm>
                <a:off x="336644" y="357020"/>
                <a:ext cx="11518711" cy="614341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uk-UA" sz="32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Для будь-якого </a:t>
                </a:r>
                <a:r>
                  <a:rPr lang="en-US" sz="32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a</a:t>
                </a:r>
                <a:r>
                  <a:rPr lang="en-US" sz="32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uk-UA" sz="32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числа та довільних натуральних </a:t>
                </a:r>
                <a:endParaRPr lang="en-US" sz="3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r>
                  <a:rPr lang="uk-UA" sz="32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чисел</a:t>
                </a:r>
                <a:r>
                  <a:rPr lang="en-US" sz="32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32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m</a:t>
                </a:r>
                <a:r>
                  <a:rPr lang="uk-UA" sz="32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і</a:t>
                </a:r>
                <a:r>
                  <a:rPr lang="en-US" sz="32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32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n</a:t>
                </a:r>
                <a:r>
                  <a:rPr lang="uk-UA" sz="32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виконується рівність</a:t>
                </a:r>
              </a:p>
              <a:p>
                <a:pPr algn="ctr"/>
                <a:endParaRPr lang="uk-UA" sz="3200" b="1" i="1" cap="none" spc="0" dirty="0">
                  <a:ln w="0"/>
                  <a:solidFill>
                    <a:srgbClr val="FFFF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𝒎</m:t>
                          </m:r>
                        </m:sup>
                      </m:sSup>
                      <m:r>
                        <a:rPr lang="uk-UA" sz="40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uk-UA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  <m:r>
                        <a:rPr lang="en-US" sz="40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𝒎</m:t>
                          </m:r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</m:oMath>
                  </m:oMathPara>
                </a14:m>
                <a:endParaRPr lang="uk-UA" sz="3200" b="1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endParaRPr lang="en-US" sz="3200" b="1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r>
                  <a:rPr lang="uk-UA" sz="32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Цю рівність називають </a:t>
                </a:r>
                <a:r>
                  <a:rPr lang="uk-UA" sz="3200" b="1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основною властивістю степеня</a:t>
                </a:r>
                <a:r>
                  <a:rPr lang="uk-UA" sz="32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. Вона поширюється на добуток двох і більше степенів.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𝒎</m:t>
                          </m:r>
                        </m:sup>
                      </m:sSup>
                      <m:r>
                        <a:rPr lang="uk-UA" sz="32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uk-UA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  <m:r>
                        <a:rPr lang="uk-UA" sz="32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uk-UA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𝒌</m:t>
                          </m:r>
                        </m:sup>
                      </m:sSup>
                      <m:r>
                        <a:rPr lang="uk-UA" sz="32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×.</m:t>
                      </m:r>
                      <m:r>
                        <a:rPr lang="en-US" sz="32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uk-UA" sz="32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.×</m:t>
                      </m:r>
                      <m:sSup>
                        <m:sSupPr>
                          <m:ctrlPr>
                            <a:rPr lang="uk-UA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𝒘</m:t>
                          </m:r>
                        </m:sup>
                      </m:sSup>
                      <m:r>
                        <a:rPr lang="en-US" sz="32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𝒎</m:t>
                          </m:r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𝒌</m:t>
                          </m:r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+...+</m:t>
                          </m:r>
                          <m:r>
                            <a:rPr lang="en-US" sz="32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𝒘</m:t>
                          </m:r>
                        </m:sup>
                      </m:sSup>
                    </m:oMath>
                  </m:oMathPara>
                </a14:m>
                <a:endParaRPr lang="en-US" sz="3200" b="1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endParaRPr lang="uk-UA" sz="32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r>
                  <a:rPr lang="uk-UA" sz="3200" b="1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Правило множення степенів:</a:t>
                </a:r>
              </a:p>
              <a:p>
                <a:pPr algn="ctr"/>
                <a:r>
                  <a:rPr lang="uk-UA" sz="3200" b="0" i="1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При множенні степенів з однаковими основами – основу залишають незмінною, а показники степенів додають.</a:t>
                </a:r>
              </a:p>
            </p:txBody>
          </p:sp>
        </mc:Choice>
        <mc:Fallback xmlns="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2A6E78B-DFB0-415F-8C68-B4B741545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644" y="357020"/>
                <a:ext cx="11518711" cy="6143413"/>
              </a:xfrm>
              <a:prstGeom prst="rect">
                <a:avLst/>
              </a:prstGeom>
              <a:blipFill>
                <a:blip r:embed="rId3"/>
                <a:stretch>
                  <a:fillRect t="-1589" b="-27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564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85007028-F195-48BB-BF04-98A27DA610C8}"/>
              </a:ext>
            </a:extLst>
          </p:cNvPr>
          <p:cNvSpPr/>
          <p:nvPr/>
        </p:nvSpPr>
        <p:spPr>
          <a:xfrm>
            <a:off x="222250" y="190500"/>
            <a:ext cx="11747500" cy="6477000"/>
          </a:xfrm>
          <a:prstGeom prst="roundRect">
            <a:avLst>
              <a:gd name="adj" fmla="val 6275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2A6E78B-DFB0-415F-8C68-B4B741545D3E}"/>
                  </a:ext>
                </a:extLst>
              </p:cNvPr>
              <p:cNvSpPr/>
              <p:nvPr/>
            </p:nvSpPr>
            <p:spPr>
              <a:xfrm>
                <a:off x="336644" y="357020"/>
                <a:ext cx="11518711" cy="563231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Для будь-якого числа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a</a:t>
                </a:r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та довільних натуральних </a:t>
                </a:r>
                <a:endParaRPr lang="en-US" sz="4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чисел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m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0" cap="none" spc="0" dirty="0" err="1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i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n</a:t>
                </a:r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, таких, що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m&gt;n</a:t>
                </a:r>
                <a:r>
                  <a:rPr lang="uk-UA" sz="4000" b="1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виконується рівність</a:t>
                </a:r>
              </a:p>
              <a:p>
                <a:pPr algn="ctr"/>
                <a:endParaRPr lang="uk-UA" sz="4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𝒎</m:t>
                          </m:r>
                        </m:sup>
                      </m:sSup>
                      <m:r>
                        <a:rPr lang="en-US" sz="40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:</m:t>
                      </m:r>
                      <m:sSup>
                        <m:sSupPr>
                          <m:ctrlPr>
                            <a:rPr lang="uk-UA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  <m:r>
                        <a:rPr lang="en-US" sz="40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𝒎</m:t>
                          </m:r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</m:oMath>
                  </m:oMathPara>
                </a14:m>
                <a:endParaRPr lang="en-US" sz="4000" b="1" i="1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endParaRPr lang="uk-UA" sz="400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r>
                  <a:rPr lang="uk-UA" sz="4000" b="1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Правило ділення степенів:</a:t>
                </a:r>
              </a:p>
              <a:p>
                <a:pPr algn="ctr"/>
                <a:r>
                  <a:rPr lang="uk-UA" sz="4000" i="1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При діленні степенів з однаковими</a:t>
                </a:r>
                <a:r>
                  <a:rPr lang="uk-UA" sz="4000" i="1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основами – основу залишають незмінною, а від показника степеня діленого віднімають показник степеня дільника.</a:t>
                </a:r>
                <a:endParaRPr lang="uk-UA" sz="4000" i="1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 xmlns="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2A6E78B-DFB0-415F-8C68-B4B741545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644" y="357020"/>
                <a:ext cx="11518711" cy="5632311"/>
              </a:xfrm>
              <a:prstGeom prst="rect">
                <a:avLst/>
              </a:prstGeom>
              <a:blipFill>
                <a:blip r:embed="rId3"/>
                <a:stretch>
                  <a:fillRect t="-2273" b="-42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85007028-F195-48BB-BF04-98A27DA610C8}"/>
              </a:ext>
            </a:extLst>
          </p:cNvPr>
          <p:cNvSpPr/>
          <p:nvPr/>
        </p:nvSpPr>
        <p:spPr>
          <a:xfrm>
            <a:off x="222250" y="190500"/>
            <a:ext cx="11747500" cy="6477000"/>
          </a:xfrm>
          <a:prstGeom prst="roundRect">
            <a:avLst>
              <a:gd name="adj" fmla="val 6275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2A6E78B-DFB0-415F-8C68-B4B741545D3E}"/>
                  </a:ext>
                </a:extLst>
              </p:cNvPr>
              <p:cNvSpPr/>
              <p:nvPr/>
            </p:nvSpPr>
            <p:spPr>
              <a:xfrm>
                <a:off x="336644" y="357020"/>
                <a:ext cx="11518711" cy="501675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Для будь-якого числа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a</a:t>
                </a:r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та довільних натуральних </a:t>
                </a:r>
                <a:endParaRPr lang="en-US" sz="4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чисел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m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0" cap="none" spc="0" dirty="0" err="1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i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n</a:t>
                </a:r>
                <a:r>
                  <a:rPr lang="uk-UA" sz="4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виконується рівність</a:t>
                </a:r>
                <a:endParaRPr lang="en-US" sz="4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endParaRPr lang="uk-UA" sz="4000" b="1" i="1" cap="none" spc="0" dirty="0">
                  <a:ln w="0"/>
                  <a:solidFill>
                    <a:srgbClr val="FFFF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p>
                            <m:sSupPr>
                              <m:ctrlPr>
                                <a:rPr lang="uk-UA" sz="4000" b="1" i="1" cap="none" spc="0" smtClean="0">
                                  <a:ln w="0"/>
                                  <a:solidFill>
                                    <a:srgbClr val="FFFF00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4000" b="1" i="1" cap="none" spc="0" smtClean="0">
                                  <a:ln w="0"/>
                                  <a:solidFill>
                                    <a:srgbClr val="FFFF00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4000" b="1" i="1" cap="none" spc="0" smtClean="0">
                                  <a:ln w="0"/>
                                  <a:solidFill>
                                    <a:srgbClr val="FFFF00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en-US" sz="4000" b="1" i="1" cap="none" spc="0" smtClean="0">
                                  <a:ln w="0"/>
                                  <a:solidFill>
                                    <a:srgbClr val="FFFF00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</m:sup>
                          </m:s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  <m:r>
                        <a:rPr lang="en-US" sz="40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𝒎</m:t>
                          </m:r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</m:oMath>
                  </m:oMathPara>
                </a14:m>
                <a:endParaRPr lang="en-US" sz="4000" b="1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endParaRPr lang="en-US" sz="4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r>
                  <a:rPr lang="uk-UA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Правило піднесення степеня до степеня:</a:t>
                </a:r>
              </a:p>
              <a:p>
                <a:pPr algn="ctr"/>
                <a:r>
                  <a:rPr lang="uk-UA" sz="4000" i="1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При піднесенні степеня до степеня – основу залишають незмінною, а показники степеня перемножують.</a:t>
                </a:r>
                <a:endParaRPr lang="uk-UA" sz="4000" b="0" i="1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 xmlns="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2A6E78B-DFB0-415F-8C68-B4B741545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644" y="357020"/>
                <a:ext cx="11518711" cy="5016758"/>
              </a:xfrm>
              <a:prstGeom prst="rect">
                <a:avLst/>
              </a:prstGeom>
              <a:blipFill>
                <a:blip r:embed="rId3"/>
                <a:stretch>
                  <a:fillRect t="-2552" b="-48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153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85007028-F195-48BB-BF04-98A27DA610C8}"/>
              </a:ext>
            </a:extLst>
          </p:cNvPr>
          <p:cNvSpPr/>
          <p:nvPr/>
        </p:nvSpPr>
        <p:spPr>
          <a:xfrm>
            <a:off x="222250" y="190500"/>
            <a:ext cx="11747500" cy="6477000"/>
          </a:xfrm>
          <a:prstGeom prst="roundRect">
            <a:avLst>
              <a:gd name="adj" fmla="val 6275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2A6E78B-DFB0-415F-8C68-B4B741545D3E}"/>
                  </a:ext>
                </a:extLst>
              </p:cNvPr>
              <p:cNvSpPr/>
              <p:nvPr/>
            </p:nvSpPr>
            <p:spPr>
              <a:xfrm>
                <a:off x="336644" y="357020"/>
                <a:ext cx="11518711" cy="563231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Для будь-якого числа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a</a:t>
                </a:r>
                <a:r>
                  <a:rPr lang="uk-UA" sz="4000" b="1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uk-UA" sz="400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і </a:t>
                </a:r>
                <a:r>
                  <a:rPr lang="en-US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b</a:t>
                </a:r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та довільного натурального числа</a:t>
                </a:r>
                <a:r>
                  <a:rPr lang="en-US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en-US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n</a:t>
                </a:r>
                <a:r>
                  <a:rPr lang="uk-UA" sz="4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 </a:t>
                </a:r>
                <a:r>
                  <a:rPr lang="uk-UA" sz="4000" b="0" cap="none" spc="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виконується рівність</a:t>
                </a:r>
                <a:endParaRPr lang="en-US" sz="4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endParaRPr lang="uk-UA" sz="4000" b="1" i="1" cap="none" spc="0" dirty="0">
                  <a:ln w="0"/>
                  <a:solidFill>
                    <a:srgbClr val="FFFF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𝒂𝒃</m:t>
                          </m:r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  <m:r>
                        <a:rPr lang="en-US" sz="4000" b="1" i="1" cap="none" spc="0" smtClean="0">
                          <a:ln w="0"/>
                          <a:solidFill>
                            <a:srgbClr val="FFFF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𝒂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  <m:sSup>
                        <m:sSupPr>
                          <m:ctrlP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  <m:sup>
                          <m:r>
                            <a:rPr lang="en-US" sz="4000" b="1" i="1" cap="none" spc="0" smtClean="0">
                              <a:ln w="0"/>
                              <a:solidFill>
                                <a:srgbClr val="FFFF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</m:sSup>
                    </m:oMath>
                  </m:oMathPara>
                </a14:m>
                <a:endParaRPr lang="en-US" sz="4000" b="1" cap="none" spc="0" dirty="0">
                  <a:ln w="0"/>
                  <a:solidFill>
                    <a:srgbClr val="FFFF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endParaRPr lang="en-US" sz="4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r>
                  <a:rPr lang="uk-UA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Правило піднесення добутку до степеня:</a:t>
                </a:r>
              </a:p>
              <a:p>
                <a:pPr algn="ctr"/>
                <a:r>
                  <a:rPr lang="uk-UA" sz="4000" i="1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При піднесенні добутку до степеня треба піднести до цього степеня кожний із множників і отриманий результат перемножити.</a:t>
                </a:r>
                <a:endParaRPr lang="uk-UA" sz="4000" b="0" i="1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</p:txBody>
          </p:sp>
        </mc:Choice>
        <mc:Fallback xmlns="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2A6E78B-DFB0-415F-8C68-B4B741545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644" y="357020"/>
                <a:ext cx="11518711" cy="5632311"/>
              </a:xfrm>
              <a:prstGeom prst="rect">
                <a:avLst/>
              </a:prstGeom>
              <a:blipFill>
                <a:blip r:embed="rId3"/>
                <a:stretch>
                  <a:fillRect t="-2273" b="-42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42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85007028-F195-48BB-BF04-98A27DA610C8}"/>
              </a:ext>
            </a:extLst>
          </p:cNvPr>
          <p:cNvSpPr/>
          <p:nvPr/>
        </p:nvSpPr>
        <p:spPr>
          <a:xfrm>
            <a:off x="222250" y="190500"/>
            <a:ext cx="11747500" cy="6477000"/>
          </a:xfrm>
          <a:prstGeom prst="roundRect">
            <a:avLst>
              <a:gd name="adj" fmla="val 6275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2A6E78B-DFB0-415F-8C68-B4B741545D3E}"/>
                  </a:ext>
                </a:extLst>
              </p:cNvPr>
              <p:cNvSpPr/>
              <p:nvPr/>
            </p:nvSpPr>
            <p:spPr>
              <a:xfrm>
                <a:off x="336644" y="357020"/>
                <a:ext cx="11518711" cy="578793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uk-UA" sz="48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Приклади</a:t>
                </a:r>
                <a:endParaRPr lang="uk-UA" sz="4000" b="1" cap="none" spc="0" dirty="0">
                  <a:ln w="0"/>
                  <a:solidFill>
                    <a:srgbClr val="FFFF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r>
                  <a:rPr lang="uk-UA" sz="4000" b="1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Множення степенів: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2+2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×2×2×2=16</m:t>
                      </m:r>
                    </m:oMath>
                  </m:oMathPara>
                </a14:m>
                <a:endParaRPr lang="uk-UA" sz="4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endParaRPr>
              </a:p>
              <a:p>
                <a:pPr algn="ctr"/>
                <a:r>
                  <a:rPr lang="uk-UA" sz="4000" b="1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</a:rPr>
                  <a:t>Ділення степенів: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:</m:t>
                      </m:r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5−3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=3</m:t>
                      </m:r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×3=9</m:t>
                      </m:r>
                    </m:oMath>
                  </m:oMathPara>
                </a14:m>
                <a:endParaRPr lang="uk-UA" sz="4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  <a:ea typeface="Cambria Math" panose="02040503050406030204" pitchFamily="18" charset="0"/>
                </a:endParaRPr>
              </a:p>
              <a:p>
                <a:pPr algn="ctr"/>
                <a:r>
                  <a:rPr lang="uk-UA" sz="4000" b="1" cap="none" spc="0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  <a:ea typeface="Cambria Math" panose="02040503050406030204" pitchFamily="18" charset="0"/>
                  </a:rPr>
                  <a:t>Піднесення степеня до степеня: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sSup>
                            <m:sSupPr>
                              <m:ctrlPr>
                                <a:rPr lang="uk-UA" sz="4000" b="0" i="1" cap="none" spc="0" smtClean="0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4000" b="0" i="1" cap="none" spc="0" smtClean="0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(2</m:t>
                              </m:r>
                            </m:e>
                            <m:sup>
                              <m:r>
                                <a:rPr lang="uk-UA" sz="4000" b="0" i="1" cap="none" spc="0" smtClean="0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3×2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=2×2×2×2×2×2=64</m:t>
                      </m:r>
                    </m:oMath>
                  </m:oMathPara>
                </a14:m>
                <a:endParaRPr lang="uk-UA" sz="4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  <a:ea typeface="Cambria Math" panose="02040503050406030204" pitchFamily="18" charset="0"/>
                </a:endParaRPr>
              </a:p>
              <a:p>
                <a:pPr algn="ctr"/>
                <a:r>
                  <a:rPr lang="uk-UA" sz="4000" b="1" dirty="0">
                    <a:ln w="0"/>
                    <a:solidFill>
                      <a:srgbClr val="FFFF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Garamond" panose="02020404030301010803" pitchFamily="18" charset="0"/>
                    <a:ea typeface="Cambria Math" panose="02040503050406030204" pitchFamily="18" charset="0"/>
                  </a:rPr>
                  <a:t>Піднесення добутку до степеня: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𝑎𝑏</m:t>
                          </m:r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4000" b="0" i="1" cap="none" spc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=25</m:t>
                      </m:r>
                      <m:sSup>
                        <m:sSupPr>
                          <m:ctrlP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US" sz="4000" b="0" i="1" cap="none" spc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uk-UA" sz="40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2A6E78B-DFB0-415F-8C68-B4B741545D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644" y="357020"/>
                <a:ext cx="11518711" cy="5787931"/>
              </a:xfrm>
              <a:prstGeom prst="rect">
                <a:avLst/>
              </a:prstGeom>
              <a:blipFill>
                <a:blip r:embed="rId3"/>
                <a:stretch>
                  <a:fillRect t="-2740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870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/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" indent="0">
                  <a:buNone/>
                </a:pPr>
                <a:r>
                  <a:rPr lang="uk-UA" sz="32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  <a:endParaRPr lang="en-US" sz="3200" b="1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Запишіть частку у вигляді степеня:</a:t>
                </a:r>
                <a:endParaRPr lang="en-US" sz="32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с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с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4 )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p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p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en-US" sz="32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uk-UA" sz="32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sz="3200" b="1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−4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</a:t>
                </a:r>
              </a:p>
              <a:p>
                <a:pPr marL="45720" indent="0">
                  <a:buNone/>
                </a:pP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−5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endParaRPr lang="en-US" sz="32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с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с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с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7−1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с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endParaRPr lang="en-US" sz="32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p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p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p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−8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p</m:t>
                        </m:r>
                      </m:e>
                      <m:sup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p.</a:t>
                </a:r>
                <a:endParaRPr lang="uk-UA" sz="32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endParaRPr lang="uk-UA" sz="3200" b="1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uk-UA" sz="32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3200" b="1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Запишіть добуток у вигляді степеня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None/>
                </a:pP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m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m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n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4 )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12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11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ru-RU" sz="3200" dirty="0">
                  <a:solidFill>
                    <a:schemeClr val="tx1"/>
                  </a:solidFill>
                  <a:latin typeface="Garamond" panose="02020404030301010803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399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/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" indent="0">
                  <a:buNone/>
                </a:pPr>
                <a:r>
                  <a:rPr lang="uk-UA" sz="32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indent="0">
                  <a:buNone/>
                </a:pP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Подайте у </a:t>
                </a:r>
                <a:r>
                  <a:rPr lang="ru-RU" sz="3200" dirty="0" err="1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вигляді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степеня:</a:t>
                </a:r>
                <a:endParaRPr lang="en-US" sz="32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  <m:sSup>
                      <m:sSupPr>
                        <m:ctrlPr>
                          <a:rPr lang="ru-RU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  <a:p>
                <a:pPr marL="45720" indent="0">
                  <a:buNone/>
                </a:pPr>
                <a:r>
                  <a:rPr lang="uk-UA" sz="32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</a:p>
              <a:p>
                <a:pPr marL="45720" indent="0">
                  <a:buNone/>
                </a:pP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4·2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;</a:t>
                </a:r>
                <a:endParaRPr lang="en-US" sz="32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7·6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42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endParaRPr lang="en-US" sz="32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3·9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27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endParaRPr lang="en-US" sz="32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3·5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15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  <a:p>
                <a:pPr marL="45720" indent="0">
                  <a:buNone/>
                </a:pPr>
                <a:endParaRPr lang="uk-UA" sz="3200" b="1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uk-UA" sz="32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</a:p>
              <a:p>
                <a:pPr marL="45720" indent="0">
                  <a:buNone/>
                </a:pP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Подайте у </a:t>
                </a:r>
                <a:r>
                  <a:rPr lang="ru-RU" sz="3200" dirty="0" err="1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вигляді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200" dirty="0" err="1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степеня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  <a:endParaRPr lang="en-US" sz="32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m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</a:t>
                </a:r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13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ru-RU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32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187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/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indent="0">
                  <a:buNone/>
                </a:pP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Запишіть степінь у вигляді добутку степенів або числа і степенів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(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ab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(2p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(-5ax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4) 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(-0,1m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(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ab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;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(2p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p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16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p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(-5ax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(−5)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25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4) 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(-0,1m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(−0,1)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m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-0,001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m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  <a:p>
                <a:pPr marL="45720" indent="0">
                  <a:buNone/>
                </a:pPr>
                <a:endParaRPr lang="uk-UA" sz="2800" b="1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2800" b="1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Запишіть степінь у вигляді добутку степенів або числа і степенів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(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xy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(5b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(-3mn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4) 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(-0,01a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uk-UA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782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/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indent="0">
                  <a:buNone/>
                </a:pP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Знайдіть значення виразу: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0,3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0,3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4,92</m:t>
                            </m:r>
                          </m:e>
                          <m:sup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10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280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4,92</m:t>
                            </m:r>
                          </m:e>
                          <m:sup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9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(</m:t>
                    </m:r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0,3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0,3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  <m:r>
                      <a:rPr lang="uk-UA" sz="28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0,3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−4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0,3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0,09;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4,92</m:t>
                            </m:r>
                          </m:e>
                          <m:sup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10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28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4,92</m:t>
                            </m:r>
                          </m:e>
                          <m:sup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9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4,92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10−9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4,92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4,92;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(</m:t>
                    </m:r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(</m:t>
                    </m:r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10−7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(</m:t>
                    </m:r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den>
                    </m:f>
                    <m:r>
                      <a:rPr lang="uk-UA" sz="28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·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64</m:t>
                        </m:r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  <a:p>
                <a:pPr marL="45720" indent="0">
                  <a:buNone/>
                </a:pP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</a:p>
              <a:p>
                <a:pPr marL="45720" indent="0">
                  <a:buNone/>
                </a:pP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Знайдіть значення виразу: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0,2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0,2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5,67</m:t>
                            </m:r>
                          </m:e>
                          <m:sup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28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5,67</m:t>
                            </m:r>
                          </m:e>
                          <m:sup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12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(</m:t>
                    </m:r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383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/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indent="0">
                  <a:buNone/>
                </a:pP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Знайдіть значення виразу: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8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12    </m:t>
                            </m:r>
                          </m:sup>
                        </m:sSup>
                        <m:sSup>
                          <m:sSup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ru-RU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·</m:t>
                            </m:r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  8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8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13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5</m:t>
                            </m:r>
                          </m:sup>
                        </m:sSup>
                        <m:r>
                          <a:rPr lang="ru-RU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7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10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7</m:t>
                            </m:r>
                          </m:sup>
                        </m:sSup>
                        <m:r>
                          <a:rPr lang="ru-RU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5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ru-RU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6</m:t>
                            </m:r>
                          </m:sup>
                        </m:sSup>
                      </m:den>
                    </m:f>
                    <m:r>
                      <a:rPr lang="uk-UA" sz="28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8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12    </m:t>
                            </m:r>
                          </m:sup>
                        </m:sSup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ru-RU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·</m:t>
                            </m:r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  8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8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13</m:t>
                            </m:r>
                          </m:sup>
                        </m:sSup>
                      </m:den>
                    </m:f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8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12+3    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8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13</m:t>
                            </m:r>
                          </m:sup>
                        </m:sSup>
                      </m:den>
                    </m:f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8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15    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8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13</m:t>
                            </m:r>
                          </m:sup>
                        </m:sSup>
                      </m:den>
                    </m:f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15−13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64;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5</m:t>
                            </m:r>
                          </m:sup>
                        </m:sSup>
                        <m:r>
                          <a:rPr lang="ru-RU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7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10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5+7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10</m:t>
                            </m:r>
                          </m:sup>
                        </m:sSup>
                      </m:den>
                    </m:f>
                    <m:r>
                      <a:rPr lang="uk-UA" sz="28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10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(−3)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12−10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(−3)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9;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7</m:t>
                            </m:r>
                          </m:sup>
                        </m:sSup>
                        <m:r>
                          <a:rPr lang="ru-RU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5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ru-RU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6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7+5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3+6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9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(0,2)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12−9</m:t>
                        </m:r>
                      </m:sup>
                    </m:sSup>
                    <m:r>
                      <a:rPr lang="uk-UA" sz="2800" b="0" i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(0,2)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0,008.</a:t>
                </a:r>
              </a:p>
              <a:p>
                <a:pPr marL="45720" indent="0">
                  <a:buNone/>
                </a:pP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</a:p>
              <a:p>
                <a:pPr marL="45720" indent="0">
                  <a:buNone/>
                </a:pP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Знайдіть значення виразу: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7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11    </m:t>
                            </m:r>
                          </m:sup>
                        </m:sSup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ru-RU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·</m:t>
                            </m:r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  7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8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7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17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ru-RU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8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(−2)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9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9</m:t>
                            </m:r>
                          </m:sup>
                        </m:sSup>
                        <m:r>
                          <a:rPr lang="ru-RU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5</m:t>
                            </m:r>
                          </m:sup>
                        </m:sSup>
                        <m:r>
                          <a:rPr lang="ru-RU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(0,3)</m:t>
                            </m:r>
                          </m:e>
                          <m:sup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6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044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TFU &amp; Party">
            <a:extLst>
              <a:ext uri="{FF2B5EF4-FFF2-40B4-BE49-F238E27FC236}">
                <a16:creationId xmlns:a16="http://schemas.microsoft.com/office/drawing/2014/main" id="{38C6E9CE-1068-441D-9DA5-957F6953E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/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indent="0">
                  <a:buNone/>
                </a:pP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Знайдіть значення виразу: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ru-RU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20</m:t>
                        </m:r>
                      </m:e>
                      <m:sup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(1,5)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·(1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0,5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2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20</m:t>
                        </m:r>
                      </m:e>
                      <m:sup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uk-UA" sz="280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·20)</m:t>
                        </m:r>
                      </m:e>
                      <m:sup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uk-UA" sz="2800" i="1" dirty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20</m:t>
                            </m:r>
                          </m:num>
                          <m:den>
                            <m:r>
                              <a:rPr lang="uk-UA" sz="2800" b="0" i="0" dirty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25;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(1,5)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·(1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(1,5 ·1</m:t>
                        </m:r>
                        <m:f>
                          <m:fPr>
                            <m:ctrlPr>
                              <a:rPr lang="uk-UA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uk-UA" sz="28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15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10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f>
                          <m:fPr>
                            <m:ctrlPr>
                              <a:rPr lang="uk-UA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 </m:t>
                        </m:r>
                        <m:f>
                          <m:fPr>
                            <m:ctrlPr>
                              <a:rPr lang="uk-UA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5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·</m:t>
                        </m:r>
                        <m:f>
                          <m:fPr>
                            <m:ctrlPr>
                              <a:rPr lang="uk-UA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  <m:sup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  <m:r>
                      <a:rPr lang="uk-UA" sz="2800" b="0" i="0" dirty="0" smtClean="0">
                        <a:solidFill>
                          <a:schemeClr val="tx1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128;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</a:p>
              <a:p>
                <a:pPr marL="45720" indent="0">
                  <a:buNone/>
                </a:pP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0,5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2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0,5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2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7+1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0,5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(0,5 ·2)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2.</a:t>
                </a:r>
                <a:endParaRPr lang="en-US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endParaRPr lang="uk-UA" sz="2800" dirty="0">
                  <a:solidFill>
                    <a:schemeClr val="tx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None/>
                </a:pPr>
                <a:r>
                  <a:rPr lang="uk-UA" sz="2800" b="1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</a:p>
              <a:p>
                <a:pPr marL="45720" indent="0">
                  <a:buNone/>
                </a:pP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Знайдіть значення виразу:</a:t>
                </a:r>
              </a:p>
              <a:p>
                <a:pPr marL="45720" indent="0">
                  <a:buNone/>
                </a:pP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f>
                          <m:fPr>
                            <m:ctrlPr>
                              <a:rPr lang="ru-RU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28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6</m:t>
                            </m:r>
                          </m:den>
                        </m:f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24</m:t>
                        </m:r>
                      </m:e>
                      <m:sup>
                        <m:r>
                          <a:rPr lang="uk-UA" sz="2800" b="0" i="0" dirty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</a:t>
                </a:r>
                <a:r>
                  <a:rPr lang="uk-UA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(1,2)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·(1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den>
                    </m:f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</a:t>
                </a:r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0,25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e>
                      <m:sup>
                        <m:r>
                          <a:rPr lang="uk-UA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tx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ru-RU" sz="2800" dirty="0">
                  <a:solidFill>
                    <a:schemeClr val="tx1"/>
                  </a:solidFill>
                  <a:latin typeface="Garamond" panose="02020404030301010803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: скругленные углы 1">
                <a:extLst>
                  <a:ext uri="{FF2B5EF4-FFF2-40B4-BE49-F238E27FC236}">
                    <a16:creationId xmlns:a16="http://schemas.microsoft.com/office/drawing/2014/main" id="{85007028-F195-48BB-BF04-98A27DA610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50" y="190500"/>
                <a:ext cx="11747500" cy="6477000"/>
              </a:xfrm>
              <a:prstGeom prst="roundRect">
                <a:avLst>
                  <a:gd name="adj" fmla="val 6275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89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49F156-8B00-49F3-A868-5AB0DA53E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6" y="-10886"/>
            <a:ext cx="12172708" cy="686888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6E7D0B3-6424-4793-A2C7-D5C14C7C05D4}"/>
              </a:ext>
            </a:extLst>
          </p:cNvPr>
          <p:cNvSpPr/>
          <p:nvPr/>
        </p:nvSpPr>
        <p:spPr>
          <a:xfrm>
            <a:off x="3883695" y="2023173"/>
            <a:ext cx="442460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8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Дякую</a:t>
            </a:r>
          </a:p>
          <a:p>
            <a:pPr algn="ctr"/>
            <a:r>
              <a:rPr lang="uk-UA" sz="8800" b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за увагу!</a:t>
            </a:r>
            <a:endParaRPr lang="uk-UA" sz="8800" b="1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58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870</Words>
  <Application>Microsoft Office PowerPoint</Application>
  <PresentationFormat>Широкий екран</PresentationFormat>
  <Paragraphs>114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Garamond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Стрельченко Дмитро Сергійович</dc:creator>
  <cp:lastModifiedBy>Стрельченко Дмитро Сергійович</cp:lastModifiedBy>
  <cp:revision>5</cp:revision>
  <dcterms:created xsi:type="dcterms:W3CDTF">2022-10-11T13:09:37Z</dcterms:created>
  <dcterms:modified xsi:type="dcterms:W3CDTF">2022-10-18T08:17:23Z</dcterms:modified>
</cp:coreProperties>
</file>