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embeddedFontLst>
    <p:embeddedFont>
      <p:font typeface="Corsiva" charset="0"/>
      <p:regular r:id="rId9"/>
      <p:bold r:id="rId10"/>
      <p:italic r:id="rId11"/>
      <p:boldItalic r:id="rId12"/>
    </p:embeddedFont>
    <p:embeddedFont>
      <p:font typeface="Bookman Old Style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7lNuSgdOtMhqz6Tvu51U/YM+87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4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070404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1169773" y="1190879"/>
            <a:ext cx="200179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Сьогодні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701824" y="294154"/>
            <a:ext cx="300520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Геометрія</a:t>
            </a:r>
            <a:endParaRPr sz="32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3404411" y="1666268"/>
            <a:ext cx="8326200" cy="1785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lvl="0" algn="ctr"/>
            <a:r>
              <a:rPr lang="uk-UA" sz="4800" b="1" dirty="0">
                <a:solidFill>
                  <a:schemeClr val="dk1"/>
                </a:solidFill>
                <a:latin typeface="Bookman Old Style" pitchFamily="18" charset="0"/>
                <a:ea typeface="Bookman Old Style"/>
                <a:cs typeface="Bookman Old Style"/>
                <a:sym typeface="Bookman Old Style"/>
              </a:rPr>
              <a:t>Розв'язування </a:t>
            </a:r>
            <a:r>
              <a:rPr lang="uk-UA" sz="4800" b="1" dirty="0" smtClean="0">
                <a:solidFill>
                  <a:schemeClr val="dk1"/>
                </a:solidFill>
                <a:latin typeface="Bookman Old Style" pitchFamily="18" charset="0"/>
                <a:ea typeface="Bookman Old Style"/>
                <a:cs typeface="Bookman Old Style"/>
                <a:sym typeface="Bookman Old Style"/>
              </a:rPr>
              <a:t>задач на тему: «Тіла обертання»</a:t>
            </a:r>
            <a:endParaRPr sz="4800" b="1" dirty="0">
              <a:solidFill>
                <a:schemeClr val="dk1"/>
              </a:solidFill>
              <a:latin typeface="Bookman Old Style" pitchFamily="18" charset="0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91" name="Google Shape;91;p1" descr="C:\Users\Толик\Pictures\7xzP.tx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81109" y="4286937"/>
            <a:ext cx="1532881" cy="204384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>
            <a:off x="1169773" y="4843849"/>
            <a:ext cx="1779373" cy="59312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/>
        </p:nvSpPr>
        <p:spPr>
          <a:xfrm>
            <a:off x="1573428" y="332102"/>
            <a:ext cx="175465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1.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156519" y="469557"/>
            <a:ext cx="1318054" cy="55193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4942551" y="3140355"/>
            <a:ext cx="263610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Розв’язання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3189254" y="5420800"/>
            <a:ext cx="1524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Відповідь: </a:t>
            </a:r>
            <a:r>
              <a:rPr lang="uk-UA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Г.</a:t>
            </a: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3459934" y="395415"/>
            <a:ext cx="8616736" cy="1688758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2" descr="E:\робочий стол 06.07.20\Desktop\20-21нр\Дист навч\ІІ курс\Тіла обертання\1_matematika_2010-I_18 (1)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88260" y="509372"/>
            <a:ext cx="7582244" cy="147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" descr="E:\робочий стол 06.07.20\Desktop\20-21нр\Дист навч\ІІ курс\Тіла обертання\hello_html_m564d27a7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117" y="1406482"/>
            <a:ext cx="2638425" cy="3781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/>
          <p:nvPr/>
        </p:nvSpPr>
        <p:spPr>
          <a:xfrm>
            <a:off x="3056997" y="3481946"/>
            <a:ext cx="8183651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Довжина кола </a:t>
            </a:r>
            <a:r>
              <a:rPr lang="uk-UA" sz="2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C = 2</a:t>
            </a:r>
            <a:r>
              <a:rPr lang="uk-UA" sz="2000" b="1" dirty="0">
                <a:solidFill>
                  <a:srgbClr val="FF0000"/>
                </a:solidFill>
                <a:latin typeface="Corsiva"/>
                <a:ea typeface="Corsiva"/>
                <a:cs typeface="Corsiva"/>
                <a:sym typeface="Corsiva"/>
              </a:rPr>
              <a:t>П </a:t>
            </a:r>
            <a:r>
              <a:rPr lang="uk-UA" sz="2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 </a:t>
            </a:r>
            <a:r>
              <a:rPr lang="uk-UA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,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виразимо з цієї формули радіус </a:t>
            </a:r>
            <a:r>
              <a:rPr lang="uk-UA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endParaRPr sz="1800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=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C:2П.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Підставимо значення: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R=8</a:t>
            </a:r>
            <a:r>
              <a:rPr lang="uk-UA" sz="1800" b="1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:2</a:t>
            </a:r>
            <a:r>
              <a:rPr lang="uk-UA" sz="1800" b="1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=4(см). Отже R=CB= 4см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Розглянемо трикутник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АСВ,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він – прямокутний.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 теоремою Піфагора знайдемо твірну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L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, тобто АВ:</a:t>
            </a:r>
            <a:endParaRPr sz="1800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L = H + R = 3 + 4 = 9+16 = 25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L= 25 = 5(см)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3036815" y="2239860"/>
            <a:ext cx="242441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Дано: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конус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 = 8</a:t>
            </a:r>
            <a:r>
              <a:rPr lang="uk-UA" sz="180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 = АC = 3см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Знайти: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L = AB - ? </a:t>
            </a:r>
            <a:endParaRPr sz="18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665838" y="4596714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3167449" y="4576120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4143633" y="4596714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4576119" y="4584358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5008606" y="4572001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1" name="Google Shape;111;p2"/>
          <p:cNvCxnSpPr/>
          <p:nvPr/>
        </p:nvCxnSpPr>
        <p:spPr>
          <a:xfrm rot="-5400000" flipH="1">
            <a:off x="3406349" y="5037437"/>
            <a:ext cx="172991" cy="16477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2" name="Google Shape;112;p2"/>
          <p:cNvCxnSpPr/>
          <p:nvPr/>
        </p:nvCxnSpPr>
        <p:spPr>
          <a:xfrm>
            <a:off x="3484605" y="4942703"/>
            <a:ext cx="345990" cy="158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3" name="Google Shape;113;p2"/>
          <p:cNvCxnSpPr/>
          <p:nvPr/>
        </p:nvCxnSpPr>
        <p:spPr>
          <a:xfrm rot="-5400000" flipH="1">
            <a:off x="3369278" y="5008609"/>
            <a:ext cx="189468" cy="90613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4" name="Google Shape;114;p2"/>
          <p:cNvSpPr/>
          <p:nvPr/>
        </p:nvSpPr>
        <p:spPr>
          <a:xfrm>
            <a:off x="4975655" y="3501081"/>
            <a:ext cx="1194487" cy="329513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"/>
          <p:cNvSpPr txBox="1"/>
          <p:nvPr/>
        </p:nvSpPr>
        <p:spPr>
          <a:xfrm>
            <a:off x="1598141" y="323865"/>
            <a:ext cx="174642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2.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0" name="Google Shape;120;p3"/>
          <p:cNvSpPr/>
          <p:nvPr/>
        </p:nvSpPr>
        <p:spPr>
          <a:xfrm>
            <a:off x="156519" y="469557"/>
            <a:ext cx="1318054" cy="55193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219567" y="3550509"/>
            <a:ext cx="263610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Розв’язання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3"/>
          <p:cNvSpPr/>
          <p:nvPr/>
        </p:nvSpPr>
        <p:spPr>
          <a:xfrm>
            <a:off x="3451696" y="403651"/>
            <a:ext cx="8616736" cy="170523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3" descr="E:\робочий стол 06.07.20\Desktop\20-21нр\Дист навч\ІІ курс\Тіла обертання\matematika_2010-II_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1876" y="475734"/>
            <a:ext cx="7569200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1405" y="1785424"/>
            <a:ext cx="1844762" cy="2701259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3"/>
          <p:cNvSpPr txBox="1"/>
          <p:nvPr/>
        </p:nvSpPr>
        <p:spPr>
          <a:xfrm>
            <a:off x="3456944" y="2173958"/>
            <a:ext cx="357816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Дано: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циліндр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АВСD - прямокутник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 = ОО1 = 8см</a:t>
            </a:r>
            <a:endParaRPr sz="18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BD = 10 см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Знайти: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R - ? </a:t>
            </a:r>
            <a:endParaRPr sz="18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cxnSp>
        <p:nvCxnSpPr>
          <p:cNvPr id="126" name="Google Shape;126;p3"/>
          <p:cNvCxnSpPr/>
          <p:nvPr/>
        </p:nvCxnSpPr>
        <p:spPr>
          <a:xfrm rot="-5400000" flipH="1">
            <a:off x="1009135" y="2615513"/>
            <a:ext cx="1301579" cy="112858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27" name="Google Shape;127;p3"/>
          <p:cNvSpPr txBox="1"/>
          <p:nvPr/>
        </p:nvSpPr>
        <p:spPr>
          <a:xfrm>
            <a:off x="3385752" y="3978876"/>
            <a:ext cx="8806248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 умови задачі відомо, що 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АВСD 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– прямокутник, то 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АB=СD=OO</a:t>
            </a:r>
            <a:r>
              <a:rPr lang="uk-UA" sz="11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=8 см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Розглянемо трикутник 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DAB, 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він прямокутний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теоремою Піфагора 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знайлемо</a:t>
            </a: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AD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AD = BD – AB = 10 – 8 = 100 – 64 = 36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AD = 36 = 6 (см)</a:t>
            </a:r>
            <a:r>
              <a:rPr lang="uk-UA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 – це діаметр кола. Так як радіус дорівнює половині діаметра, то </a:t>
            </a:r>
            <a:r>
              <a:rPr lang="uk-UA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 = 6 : 2 + 3(см)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Відповідь: </a:t>
            </a:r>
            <a:r>
              <a:rPr lang="uk-UA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В.</a:t>
            </a: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3715264" y="4794421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3"/>
          <p:cNvSpPr txBox="1"/>
          <p:nvPr/>
        </p:nvSpPr>
        <p:spPr>
          <a:xfrm>
            <a:off x="5968314" y="4798542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4366054" y="4794422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5539946" y="4798541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4959179" y="4794422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3" name="Google Shape;133;p3"/>
          <p:cNvCxnSpPr/>
          <p:nvPr/>
        </p:nvCxnSpPr>
        <p:spPr>
          <a:xfrm rot="-5400000" flipH="1">
            <a:off x="3962401" y="5214552"/>
            <a:ext cx="189470" cy="57664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4" name="Google Shape;134;p3"/>
          <p:cNvCxnSpPr/>
          <p:nvPr/>
        </p:nvCxnSpPr>
        <p:spPr>
          <a:xfrm rot="-5400000" flipH="1">
            <a:off x="3974760" y="5243386"/>
            <a:ext cx="214181" cy="823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5" name="Google Shape;135;p3"/>
          <p:cNvCxnSpPr/>
          <p:nvPr/>
        </p:nvCxnSpPr>
        <p:spPr>
          <a:xfrm rot="10800000" flipH="1">
            <a:off x="4069492" y="5132173"/>
            <a:ext cx="296562" cy="8238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4"/>
          <p:cNvSpPr txBox="1"/>
          <p:nvPr/>
        </p:nvSpPr>
        <p:spPr>
          <a:xfrm>
            <a:off x="1568310" y="323865"/>
            <a:ext cx="175977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3.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156519" y="469557"/>
            <a:ext cx="1318054" cy="55193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4"/>
          <p:cNvSpPr txBox="1"/>
          <p:nvPr/>
        </p:nvSpPr>
        <p:spPr>
          <a:xfrm>
            <a:off x="6441988" y="3278659"/>
            <a:ext cx="263610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Розв’язання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3459934" y="395415"/>
            <a:ext cx="8616736" cy="1672282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p4" descr="E:\робочий стол 06.07.20\Desktop\20-21нр\Дист навч\ІІ курс\Тіла обертання\matematika_17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18925" y="483972"/>
            <a:ext cx="7569200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4" descr="E:\робочий стол 06.07.20\Desktop\20-21нр\Дист навч\ІІІ курс\тіла оберт\зщо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6915" y="1779631"/>
            <a:ext cx="3217647" cy="3287978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4"/>
          <p:cNvSpPr txBox="1"/>
          <p:nvPr/>
        </p:nvSpPr>
        <p:spPr>
          <a:xfrm>
            <a:off x="3456944" y="2173958"/>
            <a:ext cx="357816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Дано: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куля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uk-UA" sz="9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кулі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ОА =15 cм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</a:t>
            </a:r>
            <a:r>
              <a:rPr lang="uk-UA" sz="1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перерізу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81</a:t>
            </a:r>
            <a:r>
              <a:rPr lang="uk-UA" sz="180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см</a:t>
            </a:r>
            <a:endParaRPr sz="18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Знайти: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ОО</a:t>
            </a:r>
            <a:r>
              <a:rPr lang="uk-UA" sz="1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- ? </a:t>
            </a:r>
            <a:endParaRPr sz="18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5263979" y="2718487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501081" y="3608173"/>
            <a:ext cx="8344930" cy="2739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Усякий переріз кулі площиною є круг, а площа круга обчислюється за формулою  </a:t>
            </a:r>
            <a:r>
              <a:rPr lang="uk-UA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 = </a:t>
            </a:r>
            <a:r>
              <a:rPr lang="uk-UA" sz="1800" b="1" dirty="0">
                <a:solidFill>
                  <a:srgbClr val="FF0000"/>
                </a:solidFill>
                <a:latin typeface="Corsiva"/>
                <a:ea typeface="Corsiva"/>
                <a:cs typeface="Corsiva"/>
                <a:sym typeface="Corsiva"/>
              </a:rPr>
              <a:t>П </a:t>
            </a:r>
            <a:r>
              <a:rPr lang="uk-UA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,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то 81</a:t>
            </a:r>
            <a:r>
              <a:rPr lang="uk-UA" sz="1800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 = П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     </a:t>
            </a:r>
            <a:r>
              <a:rPr lang="uk-UA" sz="1800" b="1" dirty="0" err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81</a:t>
            </a:r>
            <a:r>
              <a:rPr lang="uk-UA" sz="1800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 : П = 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81,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 = 81 = 9(</a:t>
            </a:r>
            <a:r>
              <a:rPr lang="uk-UA" sz="1800" b="1" dirty="0" err="1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cм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 = O</a:t>
            </a:r>
            <a:r>
              <a:rPr lang="uk-UA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A = 9см </a:t>
            </a:r>
            <a:r>
              <a:rPr lang="uk-UA" sz="1800" dirty="0">
                <a:solidFill>
                  <a:srgbClr val="00B05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(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lang="uk-UA" sz="1800" i="1" dirty="0">
                <a:solidFill>
                  <a:srgbClr val="00B05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це радіус круга, який є перерізом кулі </a:t>
            </a:r>
            <a:r>
              <a:rPr lang="uk-UA" sz="1800" dirty="0">
                <a:solidFill>
                  <a:srgbClr val="00B05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 трикутника ОО</a:t>
            </a:r>
            <a:r>
              <a:rPr lang="uk-UA" sz="10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 за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теоремою Піфагор</a:t>
            </a:r>
            <a:r>
              <a:rPr lang="uk-UA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 знайдемо 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ОО</a:t>
            </a:r>
            <a:r>
              <a:rPr lang="uk-UA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ОО</a:t>
            </a:r>
            <a:r>
              <a:rPr lang="uk-UA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ОА – О</a:t>
            </a:r>
            <a:r>
              <a:rPr lang="uk-UA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 = 15 – 9 = 225 –81 = 144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ОО</a:t>
            </a:r>
            <a:r>
              <a:rPr lang="uk-UA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1</a:t>
            </a:r>
            <a:r>
              <a:rPr lang="uk-UA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144 = 12(см)</a:t>
            </a:r>
            <a:r>
              <a:rPr lang="uk-UA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Відповідь: </a:t>
            </a:r>
            <a:r>
              <a:rPr lang="uk-UA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Г.</a:t>
            </a:r>
            <a:endParaRPr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5688228" y="3867665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4"/>
          <p:cNvSpPr txBox="1"/>
          <p:nvPr/>
        </p:nvSpPr>
        <p:spPr>
          <a:xfrm>
            <a:off x="7274012" y="3871784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4"/>
          <p:cNvSpPr/>
          <p:nvPr/>
        </p:nvSpPr>
        <p:spPr>
          <a:xfrm>
            <a:off x="7529383" y="4011827"/>
            <a:ext cx="238897" cy="9885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8D08C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4"/>
          <p:cNvSpPr txBox="1"/>
          <p:nvPr/>
        </p:nvSpPr>
        <p:spPr>
          <a:xfrm>
            <a:off x="7953632" y="3900618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3" name="Google Shape;153;p4"/>
          <p:cNvCxnSpPr/>
          <p:nvPr/>
        </p:nvCxnSpPr>
        <p:spPr>
          <a:xfrm>
            <a:off x="8913342" y="3962400"/>
            <a:ext cx="222421" cy="214184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4" name="Google Shape;154;p4"/>
          <p:cNvCxnSpPr/>
          <p:nvPr/>
        </p:nvCxnSpPr>
        <p:spPr>
          <a:xfrm>
            <a:off x="8596185" y="3982993"/>
            <a:ext cx="222421" cy="214184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5" name="Google Shape;155;p4"/>
          <p:cNvCxnSpPr/>
          <p:nvPr/>
        </p:nvCxnSpPr>
        <p:spPr>
          <a:xfrm rot="5400000">
            <a:off x="10083113" y="4044783"/>
            <a:ext cx="214187" cy="16474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6" name="Google Shape;156;p4"/>
          <p:cNvCxnSpPr/>
          <p:nvPr/>
        </p:nvCxnSpPr>
        <p:spPr>
          <a:xfrm rot="10800000" flipH="1">
            <a:off x="10198443" y="3929449"/>
            <a:ext cx="255373" cy="16476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7" name="Google Shape;157;p4"/>
          <p:cNvCxnSpPr/>
          <p:nvPr/>
        </p:nvCxnSpPr>
        <p:spPr>
          <a:xfrm rot="-5400000" flipH="1">
            <a:off x="10099596" y="4044784"/>
            <a:ext cx="115331" cy="3295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8" name="Google Shape;158;p4"/>
          <p:cNvSpPr txBox="1"/>
          <p:nvPr/>
        </p:nvSpPr>
        <p:spPr>
          <a:xfrm>
            <a:off x="4576121" y="4699686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5894174" y="4691448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5272217" y="4728518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4"/>
          <p:cNvSpPr txBox="1"/>
          <p:nvPr/>
        </p:nvSpPr>
        <p:spPr>
          <a:xfrm>
            <a:off x="3925331" y="4707924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6297829" y="4683211"/>
            <a:ext cx="24713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3" name="Google Shape;163;p4"/>
          <p:cNvCxnSpPr/>
          <p:nvPr/>
        </p:nvCxnSpPr>
        <p:spPr>
          <a:xfrm rot="-5400000" flipH="1">
            <a:off x="4230135" y="5161008"/>
            <a:ext cx="131803" cy="57662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4" name="Google Shape;164;p4"/>
          <p:cNvCxnSpPr/>
          <p:nvPr/>
        </p:nvCxnSpPr>
        <p:spPr>
          <a:xfrm rot="5400000">
            <a:off x="4205420" y="5136297"/>
            <a:ext cx="247137" cy="8236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5" name="Google Shape;165;p4"/>
          <p:cNvCxnSpPr/>
          <p:nvPr/>
        </p:nvCxnSpPr>
        <p:spPr>
          <a:xfrm>
            <a:off x="4312511" y="5037441"/>
            <a:ext cx="490148" cy="4116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6" name="Google Shape;166;p4"/>
          <p:cNvSpPr/>
          <p:nvPr/>
        </p:nvSpPr>
        <p:spPr>
          <a:xfrm>
            <a:off x="4852088" y="3929448"/>
            <a:ext cx="1103870" cy="24713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"/>
          <p:cNvSpPr txBox="1"/>
          <p:nvPr/>
        </p:nvSpPr>
        <p:spPr>
          <a:xfrm>
            <a:off x="1510645" y="282676"/>
            <a:ext cx="188334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4.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72" name="Google Shape;172;p5"/>
          <p:cNvSpPr/>
          <p:nvPr/>
        </p:nvSpPr>
        <p:spPr>
          <a:xfrm>
            <a:off x="3459934" y="395415"/>
            <a:ext cx="8616736" cy="873211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5"/>
          <p:cNvSpPr txBox="1"/>
          <p:nvPr/>
        </p:nvSpPr>
        <p:spPr>
          <a:xfrm>
            <a:off x="3501081" y="436605"/>
            <a:ext cx="842730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Спробуйте самостійно</a:t>
            </a:r>
            <a:endParaRPr sz="200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172995" y="436605"/>
            <a:ext cx="1318054" cy="6096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5" name="Google Shape;17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64628" y="1639331"/>
            <a:ext cx="4308388" cy="3797642"/>
          </a:xfrm>
          <a:prstGeom prst="rect">
            <a:avLst/>
          </a:prstGeom>
          <a:noFill/>
          <a:ln w="9525" cap="flat" cmpd="sng">
            <a:solidFill>
              <a:srgbClr val="3F3F3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76" name="Google Shape;176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599" y="1696855"/>
            <a:ext cx="6096001" cy="3692453"/>
          </a:xfrm>
          <a:prstGeom prst="rect">
            <a:avLst/>
          </a:prstGeom>
          <a:noFill/>
          <a:ln w="9525" cap="flat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77" name="Google Shape;17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56244" y="5479622"/>
            <a:ext cx="2551799" cy="9139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"/>
          <p:cNvSpPr/>
          <p:nvPr/>
        </p:nvSpPr>
        <p:spPr>
          <a:xfrm>
            <a:off x="3314733" y="480912"/>
            <a:ext cx="8732066" cy="65368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Пригадайте що ми вивчали, занотуйте і вивчіть!!!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83" name="Google Shape;183;p6"/>
          <p:cNvSpPr txBox="1"/>
          <p:nvPr/>
        </p:nvSpPr>
        <p:spPr>
          <a:xfrm>
            <a:off x="436607" y="1760137"/>
            <a:ext cx="7735328" cy="2548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 чого складається поверхня циліндра?</a:t>
            </a:r>
            <a:endParaRPr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Якою фігурою є осьовий переріз циліндра?</a:t>
            </a:r>
            <a:endParaRPr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Назвіть формулу, за якою обчислюють довжину кола.</a:t>
            </a:r>
            <a:endParaRPr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 чого складається поверхня конуса?</a:t>
            </a:r>
            <a:endParaRPr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Якою фігурою є осьовий переріз конуса?</a:t>
            </a:r>
            <a:endParaRPr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Якою фігурою є осьовий переріз кулі?</a:t>
            </a:r>
            <a:endParaRPr sz="20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uk-UA" sz="2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Сформулюйте теорему Піфагора.</a:t>
            </a:r>
            <a:endParaRPr sz="20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84" name="Google Shape;184;p6"/>
          <p:cNvPicPr preferRelativeResize="0"/>
          <p:nvPr/>
        </p:nvPicPr>
        <p:blipFill rotWithShape="1">
          <a:blip r:embed="rId3">
            <a:alphaModFix/>
          </a:blip>
          <a:srcRect r="1739" b="10000"/>
          <a:stretch/>
        </p:blipFill>
        <p:spPr>
          <a:xfrm>
            <a:off x="8002286" y="3820481"/>
            <a:ext cx="3802535" cy="2786266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6"/>
          <p:cNvSpPr/>
          <p:nvPr/>
        </p:nvSpPr>
        <p:spPr>
          <a:xfrm>
            <a:off x="8971005" y="2133601"/>
            <a:ext cx="2611395" cy="1729946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6"/>
          <p:cNvSpPr txBox="1"/>
          <p:nvPr/>
        </p:nvSpPr>
        <p:spPr>
          <a:xfrm>
            <a:off x="9160476" y="2652585"/>
            <a:ext cx="224892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Готуємось до ЗНО!</a:t>
            </a:r>
            <a:endParaRPr sz="24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87" name="Google Shape;187;p6"/>
          <p:cNvSpPr/>
          <p:nvPr/>
        </p:nvSpPr>
        <p:spPr>
          <a:xfrm>
            <a:off x="148281" y="469557"/>
            <a:ext cx="1334530" cy="69197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6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Урок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№37</a:t>
            </a:r>
            <a:endParaRPr sz="1800" b="1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89" name="Google Shape;189;p6" descr="C:\Users\Толик\Downloads\Рисунок1-removebg-preview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87611" y="110827"/>
            <a:ext cx="1276865" cy="968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</TotalTime>
  <Words>368</Words>
  <Application>Microsoft Office PowerPoint</Application>
  <PresentationFormat>Произвольный</PresentationFormat>
  <Paragraphs>79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Corsiva</vt:lpstr>
      <vt:lpstr>Bookman Old Style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</cp:revision>
  <dcterms:created xsi:type="dcterms:W3CDTF">2018-01-05T16:38:53Z</dcterms:created>
  <dcterms:modified xsi:type="dcterms:W3CDTF">2022-10-30T17:35:20Z</dcterms:modified>
</cp:coreProperties>
</file>