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1053" r:id="rId3"/>
    <p:sldId id="1052" r:id="rId4"/>
    <p:sldId id="1043" r:id="rId5"/>
    <p:sldId id="1041" r:id="rId6"/>
    <p:sldId id="1050" r:id="rId7"/>
    <p:sldId id="1051" r:id="rId8"/>
    <p:sldId id="1038" r:id="rId9"/>
    <p:sldId id="1029" r:id="rId10"/>
    <p:sldId id="910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лия Цупа" initials="ЮЦ" lastIdx="2" clrIdx="0">
    <p:extLst>
      <p:ext uri="{19B8F6BF-5375-455C-9EA6-DF929625EA0E}">
        <p15:presenceInfo xmlns="" xmlns:p15="http://schemas.microsoft.com/office/powerpoint/2012/main" userId="Юлия Цупа" providerId="None"/>
      </p:ext>
    </p:extLst>
  </p:cmAuthor>
  <p:cmAuthor id="2" name="Василь Цупа" initials="ВЦ" lastIdx="3" clrIdx="1">
    <p:extLst>
      <p:ext uri="{19B8F6BF-5375-455C-9EA6-DF929625EA0E}">
        <p15:presenceInfo xmlns="" xmlns:p15="http://schemas.microsoft.com/office/powerpoint/2012/main" userId="c59f40493c0fa59e" providerId="Windows Live"/>
      </p:ext>
    </p:extLst>
  </p:cmAuthor>
  <p:cmAuthor id="3" name="User" initials="U" lastIdx="1" clrIdx="2">
    <p:extLst>
      <p:ext uri="{19B8F6BF-5375-455C-9EA6-DF929625EA0E}">
        <p15:presenceInfo xmlns=""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F4107"/>
    <a:srgbClr val="EBF6F8"/>
    <a:srgbClr val="0297CE"/>
    <a:srgbClr val="01B2DB"/>
    <a:srgbClr val="01E9F5"/>
    <a:srgbClr val="41078B"/>
    <a:srgbClr val="A4E1FE"/>
    <a:srgbClr val="B6CA5C"/>
    <a:srgbClr val="A3CF56"/>
    <a:srgbClr val="783C1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Світлий стиль 3 –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ітлий стиль 2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C2FFA5D-87B4-456A-9821-1D502468CF0F}" styleName="Стиль із теми 1 –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D083AE6-46FA-4A59-8FB0-9F97EB10719F}" styleName="Світлий стиль 3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A107856-5554-42FB-B03E-39F5DBC370BA}" styleName="Помірний стиль 4 –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Помірний стиль 4 –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76" autoAdjust="0"/>
    <p:restoredTop sz="94009" autoAdjust="0"/>
  </p:normalViewPr>
  <p:slideViewPr>
    <p:cSldViewPr snapToGrid="0">
      <p:cViewPr varScale="1">
        <p:scale>
          <a:sx n="116" d="100"/>
          <a:sy n="116" d="100"/>
        </p:scale>
        <p:origin x="-27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pPr/>
              <a:t>31.10.2022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659B-3077-4B53-9965-6D8B94D7B7BD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9524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D3B7-6338-4FE0-B0CE-8DE107B1A071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7944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8F0F8-40F5-49B0-845B-1ADA3139FE91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206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9732-737F-4FFB-88A6-E35DC32E54AE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430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4328A-70FE-45D6-A00F-20112C72B675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0992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D793-4D02-4288-BE22-09381B31EC1C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310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7C251-6F6B-42B4-9DCD-D91CD5FF12F1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794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A759-1A2A-4266-9379-0A05FA0F7D4A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7212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1F43-4D07-486F-A2C4-4982A79EE9F6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16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D0F96-D1A9-480D-BB1F-9DEE9D3710EB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3642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F6942-868E-44E2-99B7-B62DE3619364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8875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3DB24-00DA-41AF-94E0-C76F7D36A76C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6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QEQYxTXsrDksYHQG9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0346" y="1080706"/>
            <a:ext cx="1869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  <a:latin typeface="Bookman Old Style" pitchFamily="18" charset="0"/>
              </a:rPr>
              <a:t>Сьогодні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32D89DB-2F7C-4237-A295-64FD0B1BB822}"/>
              </a:ext>
            </a:extLst>
          </p:cNvPr>
          <p:cNvSpPr txBox="1"/>
          <p:nvPr/>
        </p:nvSpPr>
        <p:spPr>
          <a:xfrm>
            <a:off x="3107674" y="240889"/>
            <a:ext cx="6429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u="sng" dirty="0" smtClean="0">
                <a:solidFill>
                  <a:schemeClr val="bg1"/>
                </a:solidFill>
                <a:latin typeface="Bookman Old Style" pitchFamily="18" charset="0"/>
              </a:rPr>
              <a:t>Геометрія</a:t>
            </a:r>
            <a:endParaRPr lang="ru-RU" sz="4400" b="1" u="sng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Толик\Pictures\7xzP.tx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1612" y="4980997"/>
            <a:ext cx="1120346" cy="123940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169775" y="4843849"/>
            <a:ext cx="1779372" cy="5931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287521" y="1686561"/>
            <a:ext cx="7350296" cy="346733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uk-UA" sz="4800" b="1" dirty="0" smtClean="0">
                <a:latin typeface="Bookman Old Style" pitchFamily="18" charset="0"/>
              </a:rPr>
              <a:t>Вектори у просторі. Координати вектора.</a:t>
            </a:r>
            <a:endParaRPr lang="ru-RU" sz="4800" b="1" dirty="0" smtClean="0">
              <a:latin typeface="Bookman Old Style" pitchFamily="18" charset="0"/>
            </a:endParaRPr>
          </a:p>
          <a:p>
            <a:pPr algn="ctr"/>
            <a:r>
              <a:rPr lang="uk-UA" sz="4800" b="1" dirty="0" smtClean="0">
                <a:latin typeface="Bookman Old Style" pitchFamily="18" charset="0"/>
              </a:rPr>
              <a:t>Додавання векторів та його властивості.</a:t>
            </a:r>
            <a:endParaRPr kumimoji="0" lang="uk-UA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0F41C-6C0C-435C-94D6-7C16132BC232}" type="datetime1">
              <a:rPr lang="uk-UA" smtClean="0"/>
              <a:t>31.10.2022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28570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160477" y="2652586"/>
            <a:ext cx="2248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ookman Old Style" pitchFamily="18" charset="0"/>
              </a:rPr>
              <a:t>Готуємось до НО!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68926" y="1537854"/>
            <a:ext cx="11118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u="sng" dirty="0" smtClean="0">
                <a:solidFill>
                  <a:srgbClr val="00B050"/>
                </a:solidFill>
                <a:latin typeface="Bookman Old Style" pitchFamily="18" charset="0"/>
              </a:rPr>
              <a:t>Означення</a:t>
            </a:r>
            <a:r>
              <a:rPr lang="en-US" sz="2800" b="1" dirty="0" smtClean="0">
                <a:solidFill>
                  <a:srgbClr val="00B050"/>
                </a:solidFill>
                <a:latin typeface="Bookman Old Style" pitchFamily="18" charset="0"/>
              </a:rPr>
              <a:t>: </a:t>
            </a:r>
            <a:r>
              <a:rPr lang="uk-UA" sz="2800" b="1" dirty="0" smtClean="0">
                <a:latin typeface="Bookman Old Style" pitchFamily="18" charset="0"/>
              </a:rPr>
              <a:t>вектором називають напрямлений відрізок </a:t>
            </a:r>
            <a:endParaRPr lang="ru-RU" sz="2800" b="1" dirty="0">
              <a:latin typeface="Bookman Old Style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V="1">
            <a:off x="1163782" y="2639292"/>
            <a:ext cx="2286000" cy="35329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997528" y="3054926"/>
            <a:ext cx="477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man Old Style" pitchFamily="18" charset="0"/>
              </a:rPr>
              <a:t>A</a:t>
            </a:r>
            <a:endParaRPr lang="ru-RU" sz="2400" b="1" dirty="0">
              <a:latin typeface="Bookman Old Style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28110" y="2708562"/>
            <a:ext cx="477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man Old Style" pitchFamily="18" charset="0"/>
              </a:rPr>
              <a:t>B</a:t>
            </a:r>
            <a:endParaRPr lang="ru-RU" sz="2400" b="1" dirty="0">
              <a:latin typeface="Bookman Old Style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32709" y="2286000"/>
            <a:ext cx="810492" cy="477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ookman Old Style" pitchFamily="18" charset="0"/>
              </a:rPr>
              <a:t>a</a:t>
            </a:r>
            <a:endParaRPr lang="ru-RU" sz="2400" b="1" dirty="0">
              <a:latin typeface="Bookman Old Style" pitchFamily="18" charset="0"/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flipV="1">
            <a:off x="2057400" y="2370715"/>
            <a:ext cx="187036" cy="6075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Овал 25"/>
          <p:cNvSpPr/>
          <p:nvPr/>
        </p:nvSpPr>
        <p:spPr>
          <a:xfrm>
            <a:off x="1163781" y="2888672"/>
            <a:ext cx="103910" cy="1662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3927763" y="3034147"/>
            <a:ext cx="7855528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Bookman Old Style" pitchFamily="18" charset="0"/>
              </a:rPr>
              <a:t>Довжину цього відрізка називають  </a:t>
            </a:r>
            <a:r>
              <a:rPr lang="uk-UA" sz="2800" b="1" dirty="0" smtClean="0">
                <a:solidFill>
                  <a:srgbClr val="FF0000"/>
                </a:solidFill>
                <a:latin typeface="Bookman Old Style" pitchFamily="18" charset="0"/>
              </a:rPr>
              <a:t>довжиною</a:t>
            </a:r>
            <a:r>
              <a:rPr lang="uk-UA" sz="2800" b="1" dirty="0" smtClean="0">
                <a:latin typeface="Bookman Old Style" pitchFamily="18" charset="0"/>
              </a:rPr>
              <a:t> (модулем, абсолютною величиною) </a:t>
            </a:r>
            <a:r>
              <a:rPr lang="uk-UA" sz="2800" b="1" dirty="0" smtClean="0">
                <a:solidFill>
                  <a:srgbClr val="FF0000"/>
                </a:solidFill>
                <a:latin typeface="Bookman Old Style" pitchFamily="18" charset="0"/>
              </a:rPr>
              <a:t>вектора.</a:t>
            </a:r>
            <a:r>
              <a:rPr lang="uk-UA" sz="2800" b="1" dirty="0" smtClean="0">
                <a:latin typeface="Bookman Old Style" pitchFamily="18" charset="0"/>
              </a:rPr>
              <a:t> </a:t>
            </a:r>
          </a:p>
          <a:p>
            <a:r>
              <a:rPr lang="uk-UA" sz="2800" b="1" dirty="0" smtClean="0">
                <a:latin typeface="Bookman Old Style" pitchFamily="18" charset="0"/>
              </a:rPr>
              <a:t>Позначають   а  = АВ </a:t>
            </a:r>
            <a:endParaRPr lang="ru-RU" sz="2800" b="1" dirty="0">
              <a:latin typeface="Bookman Old Style" pitchFamily="18" charset="0"/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6712527" y="4426526"/>
            <a:ext cx="207818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6920347" y="4613566"/>
            <a:ext cx="24937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5400000">
            <a:off x="6470076" y="4634349"/>
            <a:ext cx="284013" cy="69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572560" y="376443"/>
            <a:ext cx="15231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Bookman Old Style" pitchFamily="18" charset="0"/>
              </a:rPr>
              <a:t>Запиши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3C5B8-DCC8-4D4E-9BDC-2DE910304483}" type="datetime1">
              <a:rPr lang="uk-UA" smtClean="0"/>
              <a:t>31.10.2022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712472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5579" y="886690"/>
            <a:ext cx="4881563" cy="1420091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6181" y="2734975"/>
            <a:ext cx="10743201" cy="1416161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3" name="Прямоугольник 12"/>
          <p:cNvSpPr/>
          <p:nvPr/>
        </p:nvSpPr>
        <p:spPr>
          <a:xfrm>
            <a:off x="1606082" y="410517"/>
            <a:ext cx="15231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Bookman Old Style" pitchFamily="18" charset="0"/>
              </a:rPr>
              <a:t>Запиши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A739-A1B9-45E5-9FC1-8504C753DE1D}" type="datetime1">
              <a:rPr lang="uk-UA" smtClean="0"/>
              <a:t>31.10.2022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712472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4A16C-8538-4CBB-B361-B8955DBE671D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043" y="354227"/>
            <a:ext cx="3426941" cy="996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51840" y="662077"/>
            <a:ext cx="10952480" cy="206210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EF4107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Bookman Old Style" pitchFamily="18" charset="0"/>
              </a:rPr>
              <a:t>Формула </a:t>
            </a:r>
            <a:r>
              <a:rPr lang="ru-RU" sz="3200" b="1" i="1" dirty="0" smtClean="0">
                <a:solidFill>
                  <a:srgbClr val="FF0000"/>
                </a:solidFill>
                <a:latin typeface="Bookman Old Style" pitchFamily="18" charset="0"/>
              </a:rPr>
              <a:t>визначення</a:t>
            </a:r>
            <a:r>
              <a:rPr lang="ru-RU" sz="3200" b="1" i="1" dirty="0" smtClean="0">
                <a:solidFill>
                  <a:srgbClr val="FF0000"/>
                </a:solidFill>
                <a:latin typeface="Bookman Old Style" pitchFamily="18" charset="0"/>
              </a:rPr>
              <a:t> координат вектора</a:t>
            </a:r>
          </a:p>
          <a:p>
            <a:r>
              <a:rPr lang="ru-RU" sz="2400" dirty="0" smtClean="0">
                <a:latin typeface="Bookman Old Style" pitchFamily="18" charset="0"/>
              </a:rPr>
              <a:t>Вектор </a:t>
            </a:r>
            <a:r>
              <a:rPr lang="en-US" sz="2400" dirty="0" smtClean="0">
                <a:latin typeface="Bookman Old Style" pitchFamily="18" charset="0"/>
              </a:rPr>
              <a:t>AB </a:t>
            </a:r>
            <a:r>
              <a:rPr lang="ru-RU" sz="2400" dirty="0" smtClean="0">
                <a:latin typeface="Bookman Old Style" pitchFamily="18" charset="0"/>
              </a:rPr>
              <a:t>заданий координатами </a:t>
            </a:r>
            <a:r>
              <a:rPr lang="ru-RU" sz="2400" dirty="0" smtClean="0">
                <a:latin typeface="Bookman Old Style" pitchFamily="18" charset="0"/>
              </a:rPr>
              <a:t>точок</a:t>
            </a:r>
            <a:r>
              <a:rPr lang="ru-RU" sz="2400" dirty="0" smtClean="0">
                <a:latin typeface="Bookman Old Style" pitchFamily="18" charset="0"/>
              </a:rPr>
              <a:t> </a:t>
            </a:r>
          </a:p>
          <a:p>
            <a:r>
              <a:rPr lang="en-US" sz="2400" b="1" dirty="0" smtClean="0"/>
              <a:t>A(A</a:t>
            </a:r>
            <a:r>
              <a:rPr lang="en-US" sz="2400" b="1" baseline="-25000" dirty="0" smtClean="0"/>
              <a:t>x</a:t>
            </a:r>
            <a:r>
              <a:rPr lang="en-US" sz="2400" b="1" dirty="0" smtClean="0"/>
              <a:t> ; A</a:t>
            </a:r>
            <a:r>
              <a:rPr lang="en-US" sz="2400" b="1" baseline="-25000" dirty="0" smtClean="0"/>
              <a:t>y</a:t>
            </a:r>
            <a:r>
              <a:rPr lang="en-US" sz="2400" b="1" dirty="0" smtClean="0"/>
              <a:t> ; </a:t>
            </a:r>
            <a:r>
              <a:rPr lang="en-US" sz="2400" b="1" dirty="0" smtClean="0"/>
              <a:t>A</a:t>
            </a:r>
            <a:r>
              <a:rPr lang="en-US" sz="2400" b="1" baseline="-25000" dirty="0" smtClean="0"/>
              <a:t>z</a:t>
            </a:r>
            <a:r>
              <a:rPr lang="en-US" sz="2400" b="1" dirty="0" smtClean="0"/>
              <a:t>) </a:t>
            </a:r>
            <a:r>
              <a:rPr lang="ru-RU" sz="2400" dirty="0" smtClean="0"/>
              <a:t>і</a:t>
            </a:r>
            <a:r>
              <a:rPr lang="ru-RU" sz="2400" b="1" dirty="0" smtClean="0"/>
              <a:t> </a:t>
            </a:r>
            <a:r>
              <a:rPr lang="en-US" sz="2400" b="1" dirty="0" smtClean="0"/>
              <a:t>B(</a:t>
            </a:r>
            <a:r>
              <a:rPr lang="en-US" sz="2400" b="1" dirty="0" smtClean="0"/>
              <a:t>B</a:t>
            </a:r>
            <a:r>
              <a:rPr lang="en-US" sz="2400" b="1" baseline="-25000" dirty="0" smtClean="0"/>
              <a:t>x</a:t>
            </a:r>
            <a:r>
              <a:rPr lang="en-US" sz="2400" b="1" dirty="0" smtClean="0"/>
              <a:t> ; B</a:t>
            </a:r>
            <a:r>
              <a:rPr lang="en-US" sz="2400" b="1" baseline="-25000" dirty="0" smtClean="0"/>
              <a:t>y</a:t>
            </a:r>
            <a:r>
              <a:rPr lang="en-US" sz="2400" b="1" dirty="0" smtClean="0"/>
              <a:t> ; </a:t>
            </a:r>
            <a:r>
              <a:rPr lang="en-US" sz="2400" b="1" dirty="0" smtClean="0"/>
              <a:t>B</a:t>
            </a:r>
            <a:r>
              <a:rPr lang="en-US" sz="2400" b="1" baseline="-25000" dirty="0" smtClean="0"/>
              <a:t>z</a:t>
            </a:r>
            <a:r>
              <a:rPr lang="en-US" sz="2400" b="1" dirty="0" smtClean="0"/>
              <a:t>) </a:t>
            </a:r>
            <a:r>
              <a:rPr lang="ru-RU" sz="2400" dirty="0" smtClean="0"/>
              <a:t>, то </a:t>
            </a:r>
            <a:r>
              <a:rPr lang="ru-RU" sz="2400" dirty="0" smtClean="0">
                <a:latin typeface="Bookman Old Style" pitchFamily="18" charset="0"/>
              </a:rPr>
              <a:t>координати</a:t>
            </a:r>
            <a:r>
              <a:rPr lang="ru-RU" sz="2400" dirty="0" smtClean="0">
                <a:latin typeface="Bookman Old Style" pitchFamily="18" charset="0"/>
              </a:rPr>
              <a:t> вектора </a:t>
            </a:r>
            <a:r>
              <a:rPr lang="ru-RU" sz="2400" dirty="0" smtClean="0">
                <a:latin typeface="Bookman Old Style" pitchFamily="18" charset="0"/>
              </a:rPr>
              <a:t>знайходимо</a:t>
            </a:r>
            <a:r>
              <a:rPr lang="ru-RU" sz="2400" dirty="0" smtClean="0">
                <a:latin typeface="Bookman Old Style" pitchFamily="18" charset="0"/>
              </a:rPr>
              <a:t> за </a:t>
            </a:r>
            <a:r>
              <a:rPr lang="ru-RU" sz="2400" dirty="0" smtClean="0">
                <a:latin typeface="Bookman Old Style" pitchFamily="18" charset="0"/>
              </a:rPr>
              <a:t>наступною</a:t>
            </a:r>
            <a:r>
              <a:rPr lang="ru-RU" sz="2400" dirty="0" smtClean="0">
                <a:latin typeface="Bookman Old Style" pitchFamily="18" charset="0"/>
              </a:rPr>
              <a:t> формулою</a:t>
            </a:r>
          </a:p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AB = {</a:t>
            </a:r>
            <a:r>
              <a:rPr lang="en-US" sz="2400" b="1" dirty="0" smtClean="0">
                <a:solidFill>
                  <a:srgbClr val="FF0000"/>
                </a:solidFill>
              </a:rPr>
              <a:t>B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x</a:t>
            </a:r>
            <a:r>
              <a:rPr lang="en-US" sz="2400" b="1" dirty="0" smtClean="0">
                <a:solidFill>
                  <a:srgbClr val="FF0000"/>
                </a:solidFill>
              </a:rPr>
              <a:t> - A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x</a:t>
            </a:r>
            <a:r>
              <a:rPr lang="en-US" sz="2400" b="1" dirty="0" smtClean="0">
                <a:solidFill>
                  <a:srgbClr val="FF0000"/>
                </a:solidFill>
              </a:rPr>
              <a:t> ; B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y</a:t>
            </a:r>
            <a:r>
              <a:rPr lang="en-US" sz="2400" b="1" dirty="0" smtClean="0">
                <a:solidFill>
                  <a:srgbClr val="FF0000"/>
                </a:solidFill>
              </a:rPr>
              <a:t> - A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y</a:t>
            </a:r>
            <a:r>
              <a:rPr lang="en-US" sz="2400" b="1" dirty="0" smtClean="0">
                <a:solidFill>
                  <a:srgbClr val="FF0000"/>
                </a:solidFill>
              </a:rPr>
              <a:t> ; </a:t>
            </a:r>
            <a:r>
              <a:rPr lang="en-US" sz="2400" b="1" dirty="0" smtClean="0">
                <a:solidFill>
                  <a:srgbClr val="FF0000"/>
                </a:solidFill>
              </a:rPr>
              <a:t>B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z</a:t>
            </a:r>
            <a:r>
              <a:rPr lang="en-US" sz="2400" b="1" dirty="0" smtClean="0">
                <a:solidFill>
                  <a:srgbClr val="FF0000"/>
                </a:solidFill>
              </a:rPr>
              <a:t> - </a:t>
            </a:r>
            <a:r>
              <a:rPr lang="en-US" sz="2400" b="1" dirty="0" smtClean="0">
                <a:solidFill>
                  <a:srgbClr val="FF0000"/>
                </a:solidFill>
              </a:rPr>
              <a:t>A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z</a:t>
            </a:r>
            <a:r>
              <a:rPr lang="en-US" sz="2400" b="1" dirty="0" smtClean="0">
                <a:solidFill>
                  <a:srgbClr val="FF0000"/>
                </a:solidFill>
              </a:rPr>
              <a:t>}</a:t>
            </a:r>
            <a:endParaRPr lang="uk-UA" sz="2400" b="1" dirty="0" smtClean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12800" y="2963595"/>
            <a:ext cx="10804236" cy="1569660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Bookman Old Style" pitchFamily="18" charset="0"/>
              </a:rPr>
              <a:t>Приклад  1. </a:t>
            </a:r>
            <a:r>
              <a:rPr lang="ru-RU" sz="2400" dirty="0" smtClean="0">
                <a:latin typeface="Bookman Old Style" pitchFamily="18" charset="0"/>
              </a:rPr>
              <a:t>Знайти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координати</a:t>
            </a:r>
            <a:r>
              <a:rPr lang="ru-RU" sz="2400" dirty="0" smtClean="0">
                <a:latin typeface="Bookman Old Style" pitchFamily="18" charset="0"/>
              </a:rPr>
              <a:t> вектора </a:t>
            </a:r>
            <a:r>
              <a:rPr lang="en-US" sz="2400" dirty="0" smtClean="0">
                <a:latin typeface="Bookman Old Style" pitchFamily="18" charset="0"/>
              </a:rPr>
              <a:t>AB, </a:t>
            </a:r>
            <a:r>
              <a:rPr lang="ru-RU" sz="2400" dirty="0" smtClean="0">
                <a:latin typeface="Bookman Old Style" pitchFamily="18" charset="0"/>
              </a:rPr>
              <a:t>якщо</a:t>
            </a:r>
            <a:endParaRPr lang="ru-RU" sz="2400" dirty="0" smtClean="0">
              <a:latin typeface="Bookman Old Style" pitchFamily="18" charset="0"/>
            </a:endParaRPr>
          </a:p>
          <a:p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en-US" sz="2400" dirty="0" smtClean="0">
                <a:latin typeface="Bookman Old Style" pitchFamily="18" charset="0"/>
              </a:rPr>
              <a:t>A(1; 4; 5), B(3; 1; 1)</a:t>
            </a:r>
            <a:endParaRPr lang="uk-UA" sz="2400" dirty="0" smtClean="0">
              <a:latin typeface="Bookman Old Style" pitchFamily="18" charset="0"/>
            </a:endParaRPr>
          </a:p>
          <a:p>
            <a:pPr algn="ctr"/>
            <a:r>
              <a:rPr lang="ru-RU" sz="2400" b="1" dirty="0" smtClean="0">
                <a:latin typeface="Bookman Old Style" pitchFamily="18" charset="0"/>
              </a:rPr>
              <a:t>Розв'язання</a:t>
            </a:r>
            <a:r>
              <a:rPr lang="ru-RU" sz="2400" b="1" dirty="0" smtClean="0">
                <a:latin typeface="Bookman Old Style" pitchFamily="18" charset="0"/>
              </a:rPr>
              <a:t>:</a:t>
            </a:r>
            <a:r>
              <a:rPr lang="ru-RU" sz="2400" dirty="0" smtClean="0">
                <a:latin typeface="Bookman Old Style" pitchFamily="18" charset="0"/>
              </a:rPr>
              <a:t> </a:t>
            </a:r>
          </a:p>
          <a:p>
            <a:r>
              <a:rPr lang="en-US" sz="2400" dirty="0" smtClean="0">
                <a:latin typeface="Bookman Old Style" pitchFamily="18" charset="0"/>
              </a:rPr>
              <a:t>AB = {3 - 1; 1 - 4; 1 - 5} = {2; -3; -4}.</a:t>
            </a:r>
            <a:endParaRPr lang="en-US" sz="2400" dirty="0"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74221" y="4654355"/>
            <a:ext cx="10742815" cy="1569660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Bookman Old Style" pitchFamily="18" charset="0"/>
              </a:rPr>
              <a:t>Приклад 2.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ru-RU" sz="2400" dirty="0" smtClean="0">
                <a:latin typeface="Bookman Old Style" pitchFamily="18" charset="0"/>
              </a:rPr>
              <a:t>Знайти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координати</a:t>
            </a:r>
            <a:r>
              <a:rPr lang="ru-RU" sz="2400" dirty="0" smtClean="0">
                <a:latin typeface="Bookman Old Style" pitchFamily="18" charset="0"/>
              </a:rPr>
              <a:t> вектора </a:t>
            </a:r>
            <a:r>
              <a:rPr lang="en-US" sz="2400" dirty="0" smtClean="0">
                <a:latin typeface="Bookman Old Style" pitchFamily="18" charset="0"/>
              </a:rPr>
              <a:t>AB, </a:t>
            </a:r>
            <a:r>
              <a:rPr lang="ru-RU" sz="2400" dirty="0" smtClean="0">
                <a:latin typeface="Bookman Old Style" pitchFamily="18" charset="0"/>
              </a:rPr>
              <a:t>якщо</a:t>
            </a:r>
            <a:endParaRPr lang="ru-RU" sz="2400" dirty="0" smtClean="0">
              <a:latin typeface="Bookman Old Style" pitchFamily="18" charset="0"/>
            </a:endParaRPr>
          </a:p>
          <a:p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en-US" sz="2400" dirty="0" smtClean="0">
                <a:latin typeface="Bookman Old Style" pitchFamily="18" charset="0"/>
              </a:rPr>
              <a:t>A(1; 4; 5), B(3; 0; -2).</a:t>
            </a:r>
            <a:endParaRPr lang="uk-UA" sz="2400" dirty="0" smtClean="0">
              <a:latin typeface="Bookman Old Style" pitchFamily="18" charset="0"/>
            </a:endParaRPr>
          </a:p>
          <a:p>
            <a:pPr algn="ctr"/>
            <a:r>
              <a:rPr lang="ru-RU" sz="2400" b="1" dirty="0" smtClean="0">
                <a:latin typeface="Bookman Old Style" pitchFamily="18" charset="0"/>
              </a:rPr>
              <a:t>Розв'язання</a:t>
            </a:r>
            <a:r>
              <a:rPr lang="ru-RU" sz="2400" b="1" dirty="0" smtClean="0">
                <a:latin typeface="Bookman Old Style" pitchFamily="18" charset="0"/>
              </a:rPr>
              <a:t>:</a:t>
            </a:r>
            <a:r>
              <a:rPr lang="ru-RU" sz="2400" dirty="0" smtClean="0">
                <a:latin typeface="Bookman Old Style" pitchFamily="18" charset="0"/>
              </a:rPr>
              <a:t> </a:t>
            </a:r>
          </a:p>
          <a:p>
            <a:r>
              <a:rPr lang="en-US" sz="2400" dirty="0" smtClean="0">
                <a:latin typeface="Bookman Old Style" pitchFamily="18" charset="0"/>
                <a:cs typeface="Arial" pitchFamily="34" charset="0"/>
              </a:rPr>
              <a:t>AB</a:t>
            </a:r>
            <a:r>
              <a:rPr lang="en-US" sz="2400" b="1" dirty="0" smtClean="0">
                <a:latin typeface="Bookman Old Style" pitchFamily="18" charset="0"/>
                <a:cs typeface="Arial" pitchFamily="34" charset="0"/>
              </a:rPr>
              <a:t> = {</a:t>
            </a:r>
            <a:r>
              <a:rPr lang="en-US" sz="2400" dirty="0" smtClean="0">
                <a:latin typeface="Bookman Old Style" pitchFamily="18" charset="0"/>
                <a:cs typeface="Arial" pitchFamily="34" charset="0"/>
              </a:rPr>
              <a:t>3 - 1; 0 - 4; -2 - 5;} = {2; -4; -7;}.</a:t>
            </a:r>
            <a:endParaRPr lang="en-US" sz="2400" dirty="0">
              <a:latin typeface="Bookman Old Style" pitchFamily="18" charset="0"/>
              <a:cs typeface="Arial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1995055" y="1163781"/>
            <a:ext cx="394855" cy="2078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383653" y="2302475"/>
            <a:ext cx="484910" cy="692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976745" y="5756564"/>
            <a:ext cx="436419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7446818" y="4703619"/>
            <a:ext cx="436419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962890" y="4142509"/>
            <a:ext cx="436419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7509163" y="3020291"/>
            <a:ext cx="436419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08DCC-AFFA-45D3-BA84-A46D48D28A4D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044" y="436605"/>
            <a:ext cx="1351006" cy="7249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53652" y="0"/>
            <a:ext cx="3015227" cy="34013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606082" y="410517"/>
            <a:ext cx="15231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Bookman Old Style" pitchFamily="18" charset="0"/>
              </a:rPr>
              <a:t>Запиши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1200" y="1581835"/>
            <a:ext cx="11216640" cy="1938992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Bookman Old Style" pitchFamily="18" charset="0"/>
              </a:rPr>
              <a:t>Приклад 3. </a:t>
            </a:r>
            <a:r>
              <a:rPr lang="ru-RU" sz="2400" dirty="0" smtClean="0">
                <a:latin typeface="Bookman Old Style" pitchFamily="18" charset="0"/>
              </a:rPr>
              <a:t>Знаючи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координати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точок</a:t>
            </a:r>
            <a:r>
              <a:rPr lang="ru-RU" sz="2400" dirty="0" smtClean="0">
                <a:latin typeface="Bookman Old Style" pitchFamily="18" charset="0"/>
              </a:rPr>
              <a:t> A(15, -2, 15) </a:t>
            </a:r>
            <a:r>
              <a:rPr lang="ru-RU" sz="2400" dirty="0" smtClean="0">
                <a:latin typeface="Bookman Old Style" pitchFamily="18" charset="0"/>
              </a:rPr>
              <a:t>і</a:t>
            </a:r>
            <a:r>
              <a:rPr lang="ru-RU" sz="2400" dirty="0" smtClean="0">
                <a:latin typeface="Bookman Old Style" pitchFamily="18" charset="0"/>
              </a:rPr>
              <a:t> B(-4, 20, 2) </a:t>
            </a:r>
            <a:r>
              <a:rPr lang="ru-RU" sz="2400" dirty="0" smtClean="0">
                <a:latin typeface="Bookman Old Style" pitchFamily="18" charset="0"/>
              </a:rPr>
              <a:t>знайдіть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значення</a:t>
            </a:r>
            <a:r>
              <a:rPr lang="ru-RU" sz="2400" dirty="0" smtClean="0">
                <a:latin typeface="Bookman Old Style" pitchFamily="18" charset="0"/>
              </a:rPr>
              <a:t> вектора AB</a:t>
            </a:r>
            <a:r>
              <a:rPr lang="ru-RU" sz="2400" b="1" dirty="0" smtClean="0">
                <a:latin typeface="Bookman Old Style" pitchFamily="18" charset="0"/>
              </a:rPr>
              <a:t>.</a:t>
            </a:r>
          </a:p>
          <a:p>
            <a:pPr algn="ctr"/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smtClean="0">
                <a:latin typeface="Bookman Old Style" pitchFamily="18" charset="0"/>
              </a:rPr>
              <a:t>Розв'язання</a:t>
            </a:r>
            <a:r>
              <a:rPr lang="ru-RU" sz="2400" b="1" dirty="0" smtClean="0">
                <a:latin typeface="Bookman Old Style" pitchFamily="18" charset="0"/>
              </a:rPr>
              <a:t>: </a:t>
            </a:r>
          </a:p>
          <a:p>
            <a:r>
              <a:rPr lang="en-US" sz="2400" dirty="0" smtClean="0">
                <a:latin typeface="Bookman Old Style" pitchFamily="18" charset="0"/>
              </a:rPr>
              <a:t>AB = </a:t>
            </a:r>
            <a:r>
              <a:rPr lang="en-US" sz="2400" dirty="0" smtClean="0">
                <a:latin typeface="Bookman Old Style" pitchFamily="18" charset="0"/>
              </a:rPr>
              <a:t>{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uk-UA" sz="2400" dirty="0" smtClean="0">
                <a:latin typeface="Bookman Old Style" pitchFamily="18" charset="0"/>
              </a:rPr>
              <a:t>4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en-US" sz="2400" dirty="0" smtClean="0">
                <a:latin typeface="Bookman Old Style" pitchFamily="18" charset="0"/>
              </a:rPr>
              <a:t>1</a:t>
            </a:r>
            <a:r>
              <a:rPr lang="uk-UA" sz="2400" dirty="0" smtClean="0">
                <a:latin typeface="Bookman Old Style" pitchFamily="18" charset="0"/>
              </a:rPr>
              <a:t>5</a:t>
            </a:r>
            <a:r>
              <a:rPr lang="en-US" sz="2400" dirty="0" smtClean="0">
                <a:latin typeface="Bookman Old Style" pitchFamily="18" charset="0"/>
              </a:rPr>
              <a:t>; </a:t>
            </a:r>
            <a:r>
              <a:rPr lang="uk-UA" sz="2400" dirty="0" smtClean="0">
                <a:latin typeface="Bookman Old Style" pitchFamily="18" charset="0"/>
              </a:rPr>
              <a:t>20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uk-UA" sz="2400" dirty="0" smtClean="0">
                <a:latin typeface="Bookman Old Style" pitchFamily="18" charset="0"/>
              </a:rPr>
              <a:t>(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uk-UA" sz="2400" dirty="0" smtClean="0">
                <a:latin typeface="Bookman Old Style" pitchFamily="18" charset="0"/>
              </a:rPr>
              <a:t>2</a:t>
            </a:r>
            <a:r>
              <a:rPr lang="uk-UA" sz="2400" dirty="0" smtClean="0">
                <a:latin typeface="Bookman Old Style" pitchFamily="18" charset="0"/>
              </a:rPr>
              <a:t>)</a:t>
            </a:r>
            <a:r>
              <a:rPr lang="en-US" sz="2400" dirty="0" smtClean="0">
                <a:latin typeface="Bookman Old Style" pitchFamily="18" charset="0"/>
              </a:rPr>
              <a:t>; </a:t>
            </a:r>
            <a:r>
              <a:rPr lang="uk-UA" sz="2400" dirty="0" smtClean="0">
                <a:latin typeface="Bookman Old Style" pitchFamily="18" charset="0"/>
              </a:rPr>
              <a:t>2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uk-UA" sz="2400" dirty="0" smtClean="0">
                <a:latin typeface="Bookman Old Style" pitchFamily="18" charset="0"/>
              </a:rPr>
              <a:t>1</a:t>
            </a:r>
            <a:r>
              <a:rPr lang="en-US" sz="2400" dirty="0" smtClean="0">
                <a:latin typeface="Bookman Old Style" pitchFamily="18" charset="0"/>
              </a:rPr>
              <a:t>5} = </a:t>
            </a:r>
            <a:r>
              <a:rPr lang="en-US" sz="2400" dirty="0" smtClean="0">
                <a:latin typeface="Bookman Old Style" pitchFamily="18" charset="0"/>
              </a:rPr>
              <a:t>{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ru-RU" sz="2400" dirty="0" smtClean="0">
                <a:latin typeface="Bookman Old Style" pitchFamily="18" charset="0"/>
              </a:rPr>
              <a:t>19</a:t>
            </a:r>
            <a:r>
              <a:rPr lang="en-US" sz="2400" dirty="0" smtClean="0">
                <a:latin typeface="Bookman Old Style" pitchFamily="18" charset="0"/>
              </a:rPr>
              <a:t>;</a:t>
            </a:r>
            <a:r>
              <a:rPr lang="ru-RU" sz="2400" dirty="0" smtClean="0">
                <a:latin typeface="Bookman Old Style" pitchFamily="18" charset="0"/>
              </a:rPr>
              <a:t>22</a:t>
            </a:r>
            <a:r>
              <a:rPr lang="en-US" sz="2400" dirty="0" smtClean="0">
                <a:latin typeface="Bookman Old Style" pitchFamily="18" charset="0"/>
              </a:rPr>
              <a:t>;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uk-UA" sz="2400" dirty="0" smtClean="0">
                <a:latin typeface="Bookman Old Style" pitchFamily="18" charset="0"/>
              </a:rPr>
              <a:t>13</a:t>
            </a:r>
            <a:r>
              <a:rPr lang="en-US" sz="2400" dirty="0" smtClean="0">
                <a:latin typeface="Bookman Old Style" pitchFamily="18" charset="0"/>
              </a:rPr>
              <a:t>}.</a:t>
            </a:r>
            <a:endParaRPr lang="en-US" sz="2400" dirty="0" smtClean="0">
              <a:latin typeface="Bookman Old Style" pitchFamily="18" charset="0"/>
            </a:endParaRPr>
          </a:p>
          <a:p>
            <a:endParaRPr lang="ru-RU" sz="2400" dirty="0"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0312" y="3817034"/>
            <a:ext cx="11012978" cy="2308324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Bookman Old Style" pitchFamily="18" charset="0"/>
              </a:rPr>
              <a:t>Приклад 4. </a:t>
            </a:r>
            <a:r>
              <a:rPr lang="ru-RU" sz="2400" dirty="0" smtClean="0">
                <a:latin typeface="Bookman Old Style" pitchFamily="18" charset="0"/>
              </a:rPr>
              <a:t>Знаючи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координати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точок</a:t>
            </a:r>
            <a:r>
              <a:rPr lang="ru-RU" sz="2400" dirty="0" smtClean="0">
                <a:latin typeface="Bookman Old Style" pitchFamily="18" charset="0"/>
              </a:rPr>
              <a:t> A(-18, 5, 6) </a:t>
            </a:r>
            <a:r>
              <a:rPr lang="ru-RU" sz="2400" dirty="0" smtClean="0">
                <a:latin typeface="Bookman Old Style" pitchFamily="18" charset="0"/>
              </a:rPr>
              <a:t>і</a:t>
            </a:r>
            <a:r>
              <a:rPr lang="ru-RU" sz="2400" dirty="0" smtClean="0">
                <a:latin typeface="Bookman Old Style" pitchFamily="18" charset="0"/>
              </a:rPr>
              <a:t> B(6, 0, 14) </a:t>
            </a:r>
            <a:r>
              <a:rPr lang="ru-RU" sz="2400" dirty="0" smtClean="0">
                <a:latin typeface="Bookman Old Style" pitchFamily="18" charset="0"/>
              </a:rPr>
              <a:t>знайдіть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значення</a:t>
            </a:r>
            <a:r>
              <a:rPr lang="ru-RU" sz="2400" dirty="0" smtClean="0">
                <a:latin typeface="Bookman Old Style" pitchFamily="18" charset="0"/>
              </a:rPr>
              <a:t> вектора AB. </a:t>
            </a:r>
          </a:p>
          <a:p>
            <a:pPr algn="ctr"/>
            <a:r>
              <a:rPr lang="ru-RU" sz="2400" b="1" dirty="0" smtClean="0">
                <a:latin typeface="Bookman Old Style" pitchFamily="18" charset="0"/>
              </a:rPr>
              <a:t>Розв'язання</a:t>
            </a:r>
            <a:r>
              <a:rPr lang="ru-RU" sz="2400" b="1" dirty="0" smtClean="0">
                <a:latin typeface="Bookman Old Style" pitchFamily="18" charset="0"/>
              </a:rPr>
              <a:t>:</a:t>
            </a:r>
            <a:r>
              <a:rPr lang="ru-RU" sz="2400" dirty="0" smtClean="0">
                <a:latin typeface="Bookman Old Style" pitchFamily="18" charset="0"/>
              </a:rPr>
              <a:t> </a:t>
            </a:r>
          </a:p>
          <a:p>
            <a:r>
              <a:rPr lang="en-US" sz="2400" dirty="0" smtClean="0">
                <a:latin typeface="Bookman Old Style" pitchFamily="18" charset="0"/>
              </a:rPr>
              <a:t>AB = {</a:t>
            </a:r>
            <a:r>
              <a:rPr lang="uk-UA" sz="2400" dirty="0" smtClean="0">
                <a:latin typeface="Bookman Old Style" pitchFamily="18" charset="0"/>
              </a:rPr>
              <a:t>6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uk-UA" sz="2400" dirty="0" smtClean="0">
                <a:latin typeface="Bookman Old Style" pitchFamily="18" charset="0"/>
              </a:rPr>
              <a:t>(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uk-UA" sz="2400" dirty="0" smtClean="0">
                <a:latin typeface="Bookman Old Style" pitchFamily="18" charset="0"/>
              </a:rPr>
              <a:t>18</a:t>
            </a:r>
            <a:r>
              <a:rPr lang="uk-UA" sz="2400" dirty="0" smtClean="0">
                <a:latin typeface="Bookman Old Style" pitchFamily="18" charset="0"/>
              </a:rPr>
              <a:t>)</a:t>
            </a:r>
            <a:r>
              <a:rPr lang="en-US" sz="2400" dirty="0" smtClean="0">
                <a:latin typeface="Bookman Old Style" pitchFamily="18" charset="0"/>
              </a:rPr>
              <a:t>; </a:t>
            </a:r>
            <a:r>
              <a:rPr lang="uk-UA" sz="2400" dirty="0" smtClean="0">
                <a:latin typeface="Bookman Old Style" pitchFamily="18" charset="0"/>
              </a:rPr>
              <a:t>0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uk-UA" sz="2400" dirty="0" smtClean="0">
                <a:latin typeface="Bookman Old Style" pitchFamily="18" charset="0"/>
              </a:rPr>
              <a:t>5</a:t>
            </a:r>
            <a:r>
              <a:rPr lang="en-US" sz="2400" dirty="0" smtClean="0">
                <a:latin typeface="Bookman Old Style" pitchFamily="18" charset="0"/>
              </a:rPr>
              <a:t>; </a:t>
            </a:r>
            <a:r>
              <a:rPr lang="uk-UA" sz="2400" dirty="0" smtClean="0">
                <a:latin typeface="Bookman Old Style" pitchFamily="18" charset="0"/>
              </a:rPr>
              <a:t>14</a:t>
            </a:r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uk-UA" sz="2400" dirty="0" smtClean="0">
                <a:latin typeface="Bookman Old Style" pitchFamily="18" charset="0"/>
              </a:rPr>
              <a:t>6</a:t>
            </a:r>
            <a:r>
              <a:rPr lang="en-US" sz="2400" dirty="0" smtClean="0">
                <a:latin typeface="Bookman Old Style" pitchFamily="18" charset="0"/>
              </a:rPr>
              <a:t>} = </a:t>
            </a:r>
            <a:r>
              <a:rPr lang="en-US" sz="2400" dirty="0" smtClean="0">
                <a:latin typeface="Bookman Old Style" pitchFamily="18" charset="0"/>
              </a:rPr>
              <a:t>{</a:t>
            </a:r>
            <a:r>
              <a:rPr lang="uk-UA" sz="2400" dirty="0" smtClean="0">
                <a:latin typeface="Bookman Old Style" pitchFamily="18" charset="0"/>
              </a:rPr>
              <a:t>24</a:t>
            </a:r>
            <a:r>
              <a:rPr lang="en-US" sz="2400" dirty="0" smtClean="0">
                <a:latin typeface="Bookman Old Style" pitchFamily="18" charset="0"/>
              </a:rPr>
              <a:t>;</a:t>
            </a:r>
            <a:r>
              <a:rPr lang="ru-RU" sz="2400" dirty="0" smtClean="0">
                <a:latin typeface="Bookman Old Style" pitchFamily="18" charset="0"/>
              </a:rPr>
              <a:t>-5</a:t>
            </a:r>
            <a:r>
              <a:rPr lang="en-US" sz="2400" dirty="0" smtClean="0">
                <a:latin typeface="Bookman Old Style" pitchFamily="18" charset="0"/>
              </a:rPr>
              <a:t>;</a:t>
            </a:r>
            <a:r>
              <a:rPr lang="ru-RU" sz="2400" dirty="0" smtClean="0">
                <a:latin typeface="Bookman Old Style" pitchFamily="18" charset="0"/>
              </a:rPr>
              <a:t>8</a:t>
            </a:r>
            <a:r>
              <a:rPr lang="en-US" sz="2400" dirty="0" smtClean="0">
                <a:latin typeface="Bookman Old Style" pitchFamily="18" charset="0"/>
              </a:rPr>
              <a:t>}.</a:t>
            </a:r>
            <a:endParaRPr lang="en-US" sz="2400" dirty="0" smtClean="0">
              <a:latin typeface="Bookman Old Style" pitchFamily="18" charset="0"/>
            </a:endParaRPr>
          </a:p>
          <a:p>
            <a:endParaRPr lang="ru-RU" sz="2400" b="1" dirty="0" smtClean="0">
              <a:latin typeface="Bookman Old Style" pitchFamily="18" charset="0"/>
            </a:endParaRPr>
          </a:p>
          <a:p>
            <a:endParaRPr lang="ru-RU" sz="2400" b="1" dirty="0">
              <a:latin typeface="Bookman Old Style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774357" y="2693773"/>
            <a:ext cx="41189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910282" y="4930346"/>
            <a:ext cx="41189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0F6A5-C9F3-4D8F-882D-2981A7FF6541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044" y="436605"/>
            <a:ext cx="1351006" cy="7249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53652" y="0"/>
            <a:ext cx="3015227" cy="34013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90166" y="467360"/>
            <a:ext cx="18261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  <a:latin typeface="Bookman Old Style" pitchFamily="18" charset="0"/>
              </a:rPr>
              <a:t>Самостійно</a:t>
            </a:r>
            <a:endParaRPr lang="ru-RU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2480" y="1724075"/>
            <a:ext cx="11399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latin typeface="Bookman Old Style" pitchFamily="18" charset="0"/>
              </a:rPr>
              <a:t>Приклад 5. </a:t>
            </a:r>
            <a:r>
              <a:rPr lang="ru-RU" sz="2400" dirty="0" smtClean="0">
                <a:latin typeface="Bookman Old Style" pitchFamily="18" charset="0"/>
              </a:rPr>
              <a:t>Знаючи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координати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точок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b="1" dirty="0" smtClean="0">
                <a:latin typeface="Bookman Old Style" pitchFamily="18" charset="0"/>
              </a:rPr>
              <a:t>A(-6, 8, -2) </a:t>
            </a:r>
            <a:r>
              <a:rPr lang="ru-RU" sz="2400" b="1" dirty="0" smtClean="0">
                <a:latin typeface="Bookman Old Style" pitchFamily="18" charset="0"/>
              </a:rPr>
              <a:t>і</a:t>
            </a:r>
            <a:r>
              <a:rPr lang="ru-RU" sz="2400" b="1" dirty="0" smtClean="0">
                <a:latin typeface="Bookman Old Style" pitchFamily="18" charset="0"/>
              </a:rPr>
              <a:t> B(-10, -13, 10</a:t>
            </a:r>
            <a:r>
              <a:rPr lang="ru-RU" sz="2400" dirty="0" smtClean="0">
                <a:latin typeface="Bookman Old Style" pitchFamily="18" charset="0"/>
              </a:rPr>
              <a:t>) </a:t>
            </a:r>
            <a:r>
              <a:rPr lang="ru-RU" sz="2400" dirty="0" smtClean="0">
                <a:latin typeface="Bookman Old Style" pitchFamily="18" charset="0"/>
              </a:rPr>
              <a:t>знайдіть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значення</a:t>
            </a:r>
            <a:r>
              <a:rPr lang="ru-RU" sz="2400" dirty="0" smtClean="0">
                <a:latin typeface="Bookman Old Style" pitchFamily="18" charset="0"/>
              </a:rPr>
              <a:t> вектора </a:t>
            </a:r>
            <a:r>
              <a:rPr lang="ru-RU" sz="2400" b="1" dirty="0" smtClean="0">
                <a:latin typeface="Bookman Old Style" pitchFamily="18" charset="0"/>
              </a:rPr>
              <a:t>AB.</a:t>
            </a:r>
            <a:endParaRPr lang="ru-RU" sz="2400" b="1" dirty="0"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12339" y="3301646"/>
            <a:ext cx="10688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latin typeface="Bookman Old Style" pitchFamily="18" charset="0"/>
              </a:rPr>
              <a:t>Приклад 6. </a:t>
            </a:r>
            <a:r>
              <a:rPr lang="ru-RU" sz="2400" dirty="0" smtClean="0">
                <a:latin typeface="Bookman Old Style" pitchFamily="18" charset="0"/>
              </a:rPr>
              <a:t>Знаючи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координати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точок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b="1" dirty="0" smtClean="0">
                <a:latin typeface="Bookman Old Style" pitchFamily="18" charset="0"/>
              </a:rPr>
              <a:t>A(-18, 5, 0) </a:t>
            </a:r>
            <a:r>
              <a:rPr lang="ru-RU" sz="2400" b="1" dirty="0" smtClean="0">
                <a:latin typeface="Bookman Old Style" pitchFamily="18" charset="0"/>
              </a:rPr>
              <a:t>і</a:t>
            </a:r>
            <a:r>
              <a:rPr lang="ru-RU" sz="2400" b="1" dirty="0" smtClean="0">
                <a:latin typeface="Bookman Old Style" pitchFamily="18" charset="0"/>
              </a:rPr>
              <a:t> B(3, 16, -14) </a:t>
            </a:r>
            <a:r>
              <a:rPr lang="ru-RU" sz="2400" dirty="0" smtClean="0">
                <a:latin typeface="Bookman Old Style" pitchFamily="18" charset="0"/>
              </a:rPr>
              <a:t>знайдіть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значення</a:t>
            </a:r>
            <a:r>
              <a:rPr lang="ru-RU" sz="2400" dirty="0" smtClean="0">
                <a:latin typeface="Bookman Old Style" pitchFamily="18" charset="0"/>
              </a:rPr>
              <a:t> вектора </a:t>
            </a:r>
            <a:r>
              <a:rPr lang="ru-RU" sz="2400" b="1" dirty="0" smtClean="0">
                <a:latin typeface="Bookman Old Style" pitchFamily="18" charset="0"/>
              </a:rPr>
              <a:t>AB.</a:t>
            </a:r>
            <a:endParaRPr lang="ru-RU" sz="2400" b="1" dirty="0"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4080" y="4713887"/>
            <a:ext cx="104241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1" dirty="0" smtClean="0">
                <a:latin typeface="Bookman Old Style" pitchFamily="18" charset="0"/>
              </a:rPr>
              <a:t>Приклад 7.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Знаючи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координати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точок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b="1" dirty="0" smtClean="0">
                <a:latin typeface="Bookman Old Style" pitchFamily="18" charset="0"/>
              </a:rPr>
              <a:t>A(-16, 9, -2) </a:t>
            </a:r>
            <a:r>
              <a:rPr lang="ru-RU" sz="2400" b="1" dirty="0" smtClean="0">
                <a:latin typeface="Bookman Old Style" pitchFamily="18" charset="0"/>
              </a:rPr>
              <a:t>і</a:t>
            </a:r>
            <a:r>
              <a:rPr lang="ru-RU" sz="2400" b="1" dirty="0" smtClean="0">
                <a:latin typeface="Bookman Old Style" pitchFamily="18" charset="0"/>
              </a:rPr>
              <a:t> B(-16, 5, 6)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знайдіть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значення</a:t>
            </a:r>
            <a:r>
              <a:rPr lang="ru-RU" sz="2400" dirty="0" smtClean="0">
                <a:latin typeface="Bookman Old Style" pitchFamily="18" charset="0"/>
              </a:rPr>
              <a:t> вектора </a:t>
            </a:r>
            <a:r>
              <a:rPr lang="ru-RU" sz="2400" b="1" dirty="0" smtClean="0">
                <a:latin typeface="Bookman Old Style" pitchFamily="18" charset="0"/>
              </a:rPr>
              <a:t>AB.</a:t>
            </a:r>
            <a:endParaRPr lang="ru-RU" sz="2400" b="1" dirty="0">
              <a:latin typeface="Bookman Old Style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5153892" y="2410692"/>
            <a:ext cx="51954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181601" y="3997037"/>
            <a:ext cx="51954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216236" y="5361709"/>
            <a:ext cx="498763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56520" y="469558"/>
            <a:ext cx="1318053" cy="5519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Дата 1"/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</p:spPr>
        <p:txBody>
          <a:bodyPr/>
          <a:lstStyle/>
          <a:p>
            <a:fld id="{71CFA486-56DD-4260-A7D1-5AAC45A456D4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1631093" y="219382"/>
            <a:ext cx="1705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Bookman Old Style" pitchFamily="18" charset="0"/>
              </a:rPr>
              <a:t>Запиши!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45200" y="480814"/>
            <a:ext cx="69477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Bookman Old Style" pitchFamily="18" charset="0"/>
              </a:rPr>
              <a:t>Формула </a:t>
            </a:r>
            <a:r>
              <a:rPr lang="ru-RU" sz="3200" b="1" i="1" dirty="0" smtClean="0">
                <a:solidFill>
                  <a:srgbClr val="FF0000"/>
                </a:solidFill>
                <a:latin typeface="Bookman Old Style" pitchFamily="18" charset="0"/>
              </a:rPr>
              <a:t>додавання</a:t>
            </a:r>
            <a:r>
              <a:rPr lang="ru-RU" sz="32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3200" b="1" i="1" dirty="0" smtClean="0">
                <a:solidFill>
                  <a:srgbClr val="FF0000"/>
                </a:solidFill>
                <a:latin typeface="Bookman Old Style" pitchFamily="18" charset="0"/>
              </a:rPr>
              <a:t>векторів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5338" y="1246970"/>
            <a:ext cx="11566500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itchFamily="18" charset="0"/>
              </a:rPr>
              <a:t>Якщо</a:t>
            </a:r>
            <a:r>
              <a:rPr lang="ru-RU" sz="2800" dirty="0" smtClean="0">
                <a:latin typeface="Bookman Old Style" pitchFamily="18" charset="0"/>
              </a:rPr>
              <a:t> вектор </a:t>
            </a:r>
            <a:r>
              <a:rPr lang="ru-RU" sz="2800" dirty="0" smtClean="0">
                <a:latin typeface="Bookman Old Style" pitchFamily="18" charset="0"/>
              </a:rPr>
              <a:t>мають</a:t>
            </a:r>
            <a:r>
              <a:rPr lang="ru-RU" sz="2800" dirty="0" smtClean="0">
                <a:latin typeface="Bookman Old Style" pitchFamily="18" charset="0"/>
              </a:rPr>
              <a:t> </a:t>
            </a:r>
            <a:r>
              <a:rPr lang="ru-RU" sz="2800" dirty="0" smtClean="0">
                <a:latin typeface="Bookman Old Style" pitchFamily="18" charset="0"/>
              </a:rPr>
              <a:t>координати</a:t>
            </a:r>
            <a:r>
              <a:rPr lang="ru-RU" sz="2800" dirty="0" smtClean="0">
                <a:latin typeface="Bookman Old Style" pitchFamily="18" charset="0"/>
              </a:rPr>
              <a:t> </a:t>
            </a:r>
            <a:r>
              <a:rPr lang="en-US" sz="2800" b="1" dirty="0" smtClean="0">
                <a:latin typeface="Bookman Old Style" pitchFamily="18" charset="0"/>
              </a:rPr>
              <a:t>a={a</a:t>
            </a:r>
            <a:r>
              <a:rPr lang="en-US" sz="2800" b="1" baseline="-25000" dirty="0" smtClean="0">
                <a:latin typeface="Bookman Old Style" pitchFamily="18" charset="0"/>
              </a:rPr>
              <a:t>x</a:t>
            </a:r>
            <a:r>
              <a:rPr lang="en-US" sz="2800" b="1" dirty="0" smtClean="0">
                <a:latin typeface="Bookman Old Style" pitchFamily="18" charset="0"/>
              </a:rPr>
              <a:t> ; a</a:t>
            </a:r>
            <a:r>
              <a:rPr lang="en-US" sz="2800" b="1" baseline="-25000" dirty="0" smtClean="0">
                <a:latin typeface="Bookman Old Style" pitchFamily="18" charset="0"/>
              </a:rPr>
              <a:t>y</a:t>
            </a:r>
            <a:r>
              <a:rPr lang="en-US" sz="2800" b="1" dirty="0" smtClean="0">
                <a:latin typeface="Bookman Old Style" pitchFamily="18" charset="0"/>
              </a:rPr>
              <a:t> ; </a:t>
            </a:r>
            <a:r>
              <a:rPr lang="en-US" sz="2800" b="1" dirty="0" smtClean="0">
                <a:latin typeface="Bookman Old Style" pitchFamily="18" charset="0"/>
              </a:rPr>
              <a:t>a</a:t>
            </a:r>
            <a:r>
              <a:rPr lang="en-US" sz="2800" b="1" baseline="-25000" dirty="0" smtClean="0">
                <a:latin typeface="Bookman Old Style" pitchFamily="18" charset="0"/>
              </a:rPr>
              <a:t>z</a:t>
            </a:r>
            <a:r>
              <a:rPr lang="en-US" sz="2800" b="1" dirty="0" smtClean="0">
                <a:latin typeface="Bookman Old Style" pitchFamily="18" charset="0"/>
              </a:rPr>
              <a:t>} </a:t>
            </a:r>
            <a:r>
              <a:rPr lang="ru-RU" sz="2800" b="1" dirty="0" smtClean="0">
                <a:latin typeface="Bookman Old Style" pitchFamily="18" charset="0"/>
              </a:rPr>
              <a:t>і</a:t>
            </a:r>
            <a:r>
              <a:rPr lang="ru-RU" sz="2800" b="1" dirty="0" smtClean="0">
                <a:latin typeface="Bookman Old Style" pitchFamily="18" charset="0"/>
              </a:rPr>
              <a:t> </a:t>
            </a:r>
            <a:r>
              <a:rPr lang="en-US" sz="2800" b="1" dirty="0" smtClean="0">
                <a:latin typeface="Bookman Old Style" pitchFamily="18" charset="0"/>
              </a:rPr>
              <a:t>b={</a:t>
            </a:r>
            <a:r>
              <a:rPr lang="en-US" sz="2800" b="1" dirty="0" smtClean="0">
                <a:latin typeface="Bookman Old Style" pitchFamily="18" charset="0"/>
              </a:rPr>
              <a:t>b</a:t>
            </a:r>
            <a:r>
              <a:rPr lang="en-US" sz="2800" b="1" baseline="-25000" dirty="0" smtClean="0">
                <a:latin typeface="Bookman Old Style" pitchFamily="18" charset="0"/>
              </a:rPr>
              <a:t>x</a:t>
            </a:r>
            <a:r>
              <a:rPr lang="en-US" sz="2800" b="1" dirty="0" smtClean="0">
                <a:latin typeface="Bookman Old Style" pitchFamily="18" charset="0"/>
              </a:rPr>
              <a:t> ; b</a:t>
            </a:r>
            <a:r>
              <a:rPr lang="en-US" sz="2800" b="1" baseline="-25000" dirty="0" smtClean="0">
                <a:latin typeface="Bookman Old Style" pitchFamily="18" charset="0"/>
              </a:rPr>
              <a:t>y</a:t>
            </a:r>
            <a:r>
              <a:rPr lang="en-US" sz="2800" b="1" dirty="0" smtClean="0">
                <a:latin typeface="Bookman Old Style" pitchFamily="18" charset="0"/>
              </a:rPr>
              <a:t> ; </a:t>
            </a:r>
            <a:r>
              <a:rPr lang="en-US" sz="2800" b="1" dirty="0" smtClean="0">
                <a:latin typeface="Bookman Old Style" pitchFamily="18" charset="0"/>
              </a:rPr>
              <a:t>b</a:t>
            </a:r>
            <a:r>
              <a:rPr lang="en-US" sz="2800" b="1" baseline="-25000" dirty="0" smtClean="0">
                <a:latin typeface="Bookman Old Style" pitchFamily="18" charset="0"/>
              </a:rPr>
              <a:t>z</a:t>
            </a:r>
            <a:r>
              <a:rPr lang="en-US" sz="2800" b="1" dirty="0" smtClean="0">
                <a:latin typeface="Bookman Old Style" pitchFamily="18" charset="0"/>
              </a:rPr>
              <a:t>}</a:t>
            </a:r>
            <a:r>
              <a:rPr lang="en-US" sz="2800" dirty="0" smtClean="0">
                <a:latin typeface="Bookman Old Style" pitchFamily="18" charset="0"/>
              </a:rPr>
              <a:t> </a:t>
            </a:r>
            <a:endParaRPr lang="ru-RU" sz="2800" dirty="0" smtClean="0">
              <a:latin typeface="Bookman Old Style" pitchFamily="18" charset="0"/>
            </a:endParaRPr>
          </a:p>
          <a:p>
            <a:r>
              <a:rPr lang="ru-RU" sz="2800" dirty="0" smtClean="0">
                <a:latin typeface="Bookman Old Style" pitchFamily="18" charset="0"/>
              </a:rPr>
              <a:t>то суму вектор</a:t>
            </a:r>
            <a:r>
              <a:rPr lang="uk-UA" sz="2800" dirty="0" smtClean="0">
                <a:latin typeface="Bookman Old Style" pitchFamily="18" charset="0"/>
              </a:rPr>
              <a:t>ів</a:t>
            </a:r>
            <a:r>
              <a:rPr lang="uk-UA" sz="2800" dirty="0" smtClean="0">
                <a:latin typeface="Bookman Old Style" pitchFamily="18" charset="0"/>
              </a:rPr>
              <a:t> знаходимо </a:t>
            </a:r>
            <a:r>
              <a:rPr lang="ru-RU" sz="2800" dirty="0" smtClean="0">
                <a:latin typeface="Bookman Old Style" pitchFamily="18" charset="0"/>
              </a:rPr>
              <a:t>внаступною</a:t>
            </a:r>
            <a:r>
              <a:rPr lang="ru-RU" sz="2800" dirty="0" smtClean="0">
                <a:latin typeface="Bookman Old Style" pitchFamily="18" charset="0"/>
              </a:rPr>
              <a:t> формулою:</a:t>
            </a:r>
          </a:p>
          <a:p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a + b = {a</a:t>
            </a:r>
            <a:r>
              <a:rPr lang="en-US" sz="2800" b="1" baseline="-25000" dirty="0" smtClean="0">
                <a:latin typeface="Bookman Old Style" pitchFamily="18" charset="0"/>
                <a:cs typeface="Arial" pitchFamily="34" charset="0"/>
              </a:rPr>
              <a:t>x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 + 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b</a:t>
            </a:r>
            <a:r>
              <a:rPr lang="en-US" sz="2800" b="1" baseline="-25000" dirty="0" smtClean="0">
                <a:latin typeface="Bookman Old Style" pitchFamily="18" charset="0"/>
                <a:cs typeface="Arial" pitchFamily="34" charset="0"/>
              </a:rPr>
              <a:t>x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; a</a:t>
            </a:r>
            <a:r>
              <a:rPr lang="en-US" sz="2800" b="1" baseline="-25000" dirty="0" smtClean="0">
                <a:latin typeface="Bookman Old Style" pitchFamily="18" charset="0"/>
                <a:cs typeface="Arial" pitchFamily="34" charset="0"/>
              </a:rPr>
              <a:t>y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 + b</a:t>
            </a:r>
            <a:r>
              <a:rPr lang="en-US" sz="2800" b="1" baseline="-25000" dirty="0" smtClean="0">
                <a:latin typeface="Bookman Old Style" pitchFamily="18" charset="0"/>
                <a:cs typeface="Arial" pitchFamily="34" charset="0"/>
              </a:rPr>
              <a:t>y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; 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a</a:t>
            </a:r>
            <a:r>
              <a:rPr lang="en-US" sz="2800" b="1" baseline="-25000" dirty="0" smtClean="0">
                <a:latin typeface="Bookman Old Style" pitchFamily="18" charset="0"/>
                <a:cs typeface="Arial" pitchFamily="34" charset="0"/>
              </a:rPr>
              <a:t>z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 + 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b</a:t>
            </a:r>
            <a:r>
              <a:rPr lang="en-US" sz="2800" b="1" baseline="-25000" dirty="0" smtClean="0">
                <a:latin typeface="Bookman Old Style" pitchFamily="18" charset="0"/>
                <a:cs typeface="Arial" pitchFamily="34" charset="0"/>
              </a:rPr>
              <a:t>z</a:t>
            </a:r>
            <a:r>
              <a:rPr lang="en-US" sz="2800" b="1" dirty="0" smtClean="0">
                <a:latin typeface="Bookman Old Style" pitchFamily="18" charset="0"/>
                <a:cs typeface="Arial" pitchFamily="34" charset="0"/>
              </a:rPr>
              <a:t>}</a:t>
            </a:r>
            <a:endParaRPr lang="ru-RU" sz="2800" b="1" dirty="0"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5032" y="3002433"/>
            <a:ext cx="11431386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Bookman Old Style" pitchFamily="18" charset="0"/>
              </a:rPr>
              <a:t>Приклад 1.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ru-RU" sz="2400" dirty="0" smtClean="0">
                <a:latin typeface="Bookman Old Style" pitchFamily="18" charset="0"/>
              </a:rPr>
              <a:t>Знайти</a:t>
            </a:r>
            <a:r>
              <a:rPr lang="ru-RU" sz="2400" dirty="0" smtClean="0">
                <a:latin typeface="Bookman Old Style" pitchFamily="18" charset="0"/>
              </a:rPr>
              <a:t> суму </a:t>
            </a:r>
            <a:r>
              <a:rPr lang="ru-RU" sz="2400" dirty="0" smtClean="0">
                <a:latin typeface="Bookman Old Style" pitchFamily="18" charset="0"/>
              </a:rPr>
              <a:t>векторів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a = {1; 2; 5} </a:t>
            </a:r>
            <a:r>
              <a:rPr lang="ru-RU" sz="2400" dirty="0" smtClean="0">
                <a:latin typeface="Bookman Old Style" pitchFamily="18" charset="0"/>
              </a:rPr>
              <a:t>і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b = {4; 8; </a:t>
            </a:r>
            <a:endParaRPr lang="ru-RU" sz="2400" dirty="0" smtClean="0">
              <a:latin typeface="Bookman Old Style" pitchFamily="18" charset="0"/>
            </a:endParaRPr>
          </a:p>
          <a:p>
            <a:pPr algn="ctr"/>
            <a:r>
              <a:rPr lang="ru-RU" sz="2400" b="1" dirty="0" smtClean="0">
                <a:latin typeface="Bookman Old Style" pitchFamily="18" charset="0"/>
              </a:rPr>
              <a:t>Розв'язання</a:t>
            </a:r>
            <a:r>
              <a:rPr lang="ru-RU" sz="2400" b="1" dirty="0" smtClean="0">
                <a:latin typeface="Bookman Old Style" pitchFamily="18" charset="0"/>
              </a:rPr>
              <a:t>:</a:t>
            </a:r>
            <a:endParaRPr lang="ru-RU" sz="2400" dirty="0" smtClean="0">
              <a:latin typeface="Bookman Old Style" pitchFamily="18" charset="0"/>
            </a:endParaRPr>
          </a:p>
          <a:p>
            <a:r>
              <a:rPr lang="en-US" sz="2400" dirty="0" smtClean="0">
                <a:latin typeface="Bookman Old Style" pitchFamily="18" charset="0"/>
              </a:rPr>
              <a:t>a + b = {1 + 4; 2 + 8; 5 + 1} = {5; 10; 6}</a:t>
            </a:r>
            <a:endParaRPr lang="en-US" sz="2400" dirty="0"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8018" y="4652972"/>
            <a:ext cx="11307618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Bookman Old Style" pitchFamily="18" charset="0"/>
              </a:rPr>
              <a:t>Приклад 2.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ru-RU" sz="2400" dirty="0" smtClean="0">
                <a:latin typeface="Bookman Old Style" pitchFamily="18" charset="0"/>
              </a:rPr>
              <a:t>Знайти</a:t>
            </a:r>
            <a:r>
              <a:rPr lang="ru-RU" sz="2400" dirty="0" smtClean="0">
                <a:latin typeface="Bookman Old Style" pitchFamily="18" charset="0"/>
              </a:rPr>
              <a:t> суму </a:t>
            </a:r>
            <a:r>
              <a:rPr lang="ru-RU" sz="2400" dirty="0" smtClean="0">
                <a:latin typeface="Bookman Old Style" pitchFamily="18" charset="0"/>
              </a:rPr>
              <a:t>векторів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a = {1; 2; 5} </a:t>
            </a:r>
            <a:r>
              <a:rPr lang="ru-RU" sz="2400" dirty="0" smtClean="0">
                <a:latin typeface="Bookman Old Style" pitchFamily="18" charset="0"/>
              </a:rPr>
              <a:t>і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b = {4; 8; 1}.</a:t>
            </a:r>
            <a:endParaRPr lang="uk-UA" sz="2400" dirty="0" smtClean="0">
              <a:latin typeface="Bookman Old Style" pitchFamily="18" charset="0"/>
            </a:endParaRPr>
          </a:p>
          <a:p>
            <a:pPr algn="ctr"/>
            <a:r>
              <a:rPr lang="ru-RU" sz="2400" b="1" dirty="0" smtClean="0">
                <a:latin typeface="Bookman Old Style" pitchFamily="18" charset="0"/>
              </a:rPr>
              <a:t>Розв'язання</a:t>
            </a:r>
            <a:r>
              <a:rPr lang="ru-RU" sz="2400" b="1" dirty="0" smtClean="0">
                <a:latin typeface="Bookman Old Style" pitchFamily="18" charset="0"/>
              </a:rPr>
              <a:t>:</a:t>
            </a:r>
            <a:endParaRPr lang="ru-RU" sz="2400" dirty="0" smtClean="0">
              <a:latin typeface="Bookman Old Style" pitchFamily="18" charset="0"/>
            </a:endParaRPr>
          </a:p>
          <a:p>
            <a:r>
              <a:rPr lang="en-US" sz="2400" dirty="0" smtClean="0">
                <a:latin typeface="Bookman Old Style" pitchFamily="18" charset="0"/>
              </a:rPr>
              <a:t>a + b = {1 + 4; 2 + 8; 5 + 1} = {5; 10; 6}</a:t>
            </a:r>
            <a:endParaRPr lang="en-US" sz="2400" dirty="0">
              <a:latin typeface="Bookman Old Style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6421582" y="1350818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9213273" y="1336963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84911" y="2189019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1059873" y="2202872"/>
            <a:ext cx="290945" cy="207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77982" y="3782291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66800" y="3789218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908965" y="3082637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7869382" y="3048000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685800" y="5403273"/>
            <a:ext cx="18703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1155919" y="5403273"/>
            <a:ext cx="236276" cy="898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5972432" y="4744995"/>
            <a:ext cx="262113" cy="1404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7982465" y="4736757"/>
            <a:ext cx="247135" cy="14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54124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56520" y="469558"/>
            <a:ext cx="1318053" cy="5519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Дата 1"/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</p:spPr>
        <p:txBody>
          <a:bodyPr/>
          <a:lstStyle/>
          <a:p>
            <a:fld id="{5BDAF4C9-5206-4A0A-ABA3-266493C02246}" type="datetime1">
              <a:rPr lang="uk-UA" smtClean="0"/>
              <a:t>31.10.2022</a:t>
            </a:fld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1475508" y="489546"/>
            <a:ext cx="2223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  <a:latin typeface="Bookman Old Style" pitchFamily="18" charset="0"/>
              </a:rPr>
              <a:t>Самостійно!</a:t>
            </a:r>
            <a:endParaRPr lang="ru-RU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10103" y="1542995"/>
            <a:ext cx="10840679" cy="1241769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endParaRPr lang="ru-RU" sz="2400" b="1" i="1" dirty="0" smtClean="0">
              <a:latin typeface="Bookman Old Style" pitchFamily="18" charset="0"/>
            </a:endParaRPr>
          </a:p>
          <a:p>
            <a:r>
              <a:rPr lang="ru-RU" sz="2400" b="1" i="1" dirty="0" smtClean="0">
                <a:latin typeface="Bookman Old Style" pitchFamily="18" charset="0"/>
              </a:rPr>
              <a:t>Приклад 3. </a:t>
            </a:r>
            <a:r>
              <a:rPr lang="ru-RU" sz="2400" dirty="0" smtClean="0">
                <a:latin typeface="Bookman Old Style" pitchFamily="18" charset="0"/>
              </a:rPr>
              <a:t>Знайти</a:t>
            </a:r>
            <a:r>
              <a:rPr lang="ru-RU" sz="2400" dirty="0" smtClean="0">
                <a:latin typeface="Bookman Old Style" pitchFamily="18" charset="0"/>
              </a:rPr>
              <a:t> суму </a:t>
            </a:r>
            <a:r>
              <a:rPr lang="ru-RU" sz="2400" dirty="0" smtClean="0">
                <a:latin typeface="Bookman Old Style" pitchFamily="18" charset="0"/>
              </a:rPr>
              <a:t>двох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векторів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a = {15;4;16} </a:t>
            </a:r>
            <a:r>
              <a:rPr lang="ru-RU" sz="2400" dirty="0" smtClean="0">
                <a:latin typeface="Bookman Old Style" pitchFamily="18" charset="0"/>
              </a:rPr>
              <a:t>і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b = {2;-18;13}.</a:t>
            </a:r>
            <a:endParaRPr lang="uk-UA" sz="2400" dirty="0" smtClean="0">
              <a:latin typeface="Bookman Old Style" pitchFamily="18" charset="0"/>
            </a:endParaRPr>
          </a:p>
          <a:p>
            <a:endParaRPr lang="ru-RU" sz="2400" dirty="0">
              <a:latin typeface="Bookman Old Style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83640" y="4712916"/>
            <a:ext cx="10929487" cy="1200329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endParaRPr lang="ru-RU" sz="2400" b="1" i="1" dirty="0" smtClean="0">
              <a:latin typeface="Bookman Old Style" pitchFamily="18" charset="0"/>
            </a:endParaRPr>
          </a:p>
          <a:p>
            <a:r>
              <a:rPr lang="ru-RU" sz="2400" b="1" i="1" dirty="0" smtClean="0">
                <a:latin typeface="Bookman Old Style" pitchFamily="18" charset="0"/>
              </a:rPr>
              <a:t>Приклад 5. </a:t>
            </a:r>
            <a:r>
              <a:rPr lang="ru-RU" sz="2400" dirty="0" smtClean="0">
                <a:latin typeface="Bookman Old Style" pitchFamily="18" charset="0"/>
              </a:rPr>
              <a:t>Знайти</a:t>
            </a:r>
            <a:r>
              <a:rPr lang="ru-RU" sz="2400" dirty="0" smtClean="0">
                <a:latin typeface="Bookman Old Style" pitchFamily="18" charset="0"/>
              </a:rPr>
              <a:t> суму </a:t>
            </a:r>
            <a:r>
              <a:rPr lang="ru-RU" sz="2400" dirty="0" smtClean="0">
                <a:latin typeface="Bookman Old Style" pitchFamily="18" charset="0"/>
              </a:rPr>
              <a:t>двох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векторів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a = {-2; 17; 8} </a:t>
            </a:r>
            <a:r>
              <a:rPr lang="ru-RU" sz="2400" dirty="0" smtClean="0">
                <a:latin typeface="Bookman Old Style" pitchFamily="18" charset="0"/>
              </a:rPr>
              <a:t>і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b = {12;17;6}.</a:t>
            </a:r>
            <a:endParaRPr lang="uk-UA" sz="2400" dirty="0" smtClean="0">
              <a:latin typeface="Bookman Old Style" pitchFamily="18" charset="0"/>
            </a:endParaRPr>
          </a:p>
          <a:p>
            <a:endParaRPr lang="ru-RU" sz="2400" dirty="0"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2973" y="3119642"/>
            <a:ext cx="10877810" cy="1202976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endParaRPr lang="ru-RU" sz="2400" b="1" i="1" dirty="0" smtClean="0">
              <a:latin typeface="Bookman Old Style" pitchFamily="18" charset="0"/>
            </a:endParaRPr>
          </a:p>
          <a:p>
            <a:r>
              <a:rPr lang="ru-RU" sz="2400" b="1" i="1" dirty="0" smtClean="0">
                <a:latin typeface="Bookman Old Style" pitchFamily="18" charset="0"/>
              </a:rPr>
              <a:t>Приклад 4. </a:t>
            </a:r>
            <a:r>
              <a:rPr lang="ru-RU" sz="2400" dirty="0" smtClean="0">
                <a:latin typeface="Bookman Old Style" pitchFamily="18" charset="0"/>
              </a:rPr>
              <a:t>Знайти</a:t>
            </a:r>
            <a:r>
              <a:rPr lang="ru-RU" sz="2400" dirty="0" smtClean="0">
                <a:latin typeface="Bookman Old Style" pitchFamily="18" charset="0"/>
              </a:rPr>
              <a:t> суму </a:t>
            </a:r>
            <a:r>
              <a:rPr lang="ru-RU" sz="2400" dirty="0" smtClean="0">
                <a:latin typeface="Bookman Old Style" pitchFamily="18" charset="0"/>
              </a:rPr>
              <a:t>двох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векторів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a={-5;-13;12} </a:t>
            </a:r>
            <a:r>
              <a:rPr lang="ru-RU" sz="2400" dirty="0" smtClean="0">
                <a:latin typeface="Bookman Old Style" pitchFamily="18" charset="0"/>
              </a:rPr>
              <a:t>і</a:t>
            </a:r>
            <a:r>
              <a:rPr lang="ru-RU" sz="2400" dirty="0" smtClean="0">
                <a:latin typeface="Bookman Old Style" pitchFamily="18" charset="0"/>
              </a:rPr>
              <a:t> </a:t>
            </a:r>
            <a:r>
              <a:rPr lang="en-US" sz="2400" dirty="0" smtClean="0">
                <a:latin typeface="Bookman Old Style" pitchFamily="18" charset="0"/>
              </a:rPr>
              <a:t>b={4;-3;-19}.</a:t>
            </a:r>
            <a:endParaRPr lang="ru-RU" sz="2400" dirty="0" smtClean="0">
              <a:latin typeface="Bookman Old Style" pitchFamily="18" charset="0"/>
            </a:endParaRPr>
          </a:p>
          <a:p>
            <a:endParaRPr lang="ru-RU" sz="2400" dirty="0">
              <a:latin typeface="Bookman Old Style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6920345" y="1974273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6858000" y="3553691"/>
            <a:ext cx="27016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9102436" y="3553691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6837218" y="5195455"/>
            <a:ext cx="332509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9123218" y="5153891"/>
            <a:ext cx="332509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9066302" y="1978392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54124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4">
            <a:extLst>
              <a:ext uri="{FF2B5EF4-FFF2-40B4-BE49-F238E27FC236}">
                <a16:creationId xmlns="" xmlns:a16="http://schemas.microsoft.com/office/drawing/2014/main" id="{CC00A275-3DB5-427F-AEDC-28A56D404258}"/>
              </a:ext>
            </a:extLst>
          </p:cNvPr>
          <p:cNvSpPr/>
          <p:nvPr/>
        </p:nvSpPr>
        <p:spPr>
          <a:xfrm>
            <a:off x="3314733" y="480913"/>
            <a:ext cx="8732066" cy="65368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Пригадай, занотуй і вивчи!!!</a:t>
            </a:r>
            <a:endParaRPr lang="uk-UA" sz="2400" b="1" dirty="0">
              <a:latin typeface="Bookman Old Style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82AEAE6-6475-4E7D-8FA8-DEC497AB8D5D}"/>
              </a:ext>
            </a:extLst>
          </p:cNvPr>
          <p:cNvSpPr txBox="1"/>
          <p:nvPr/>
        </p:nvSpPr>
        <p:spPr>
          <a:xfrm>
            <a:off x="288967" y="1750300"/>
            <a:ext cx="77353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fontAlgn="base">
              <a:buAutoNum type="arabicPeriod"/>
            </a:pPr>
            <a:r>
              <a:rPr lang="uk-UA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За якою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формулою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визначають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</a:p>
          <a:p>
            <a:pPr marL="457200" indent="-457200" fontAlgn="base"/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координати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вектора</a:t>
            </a:r>
            <a:r>
              <a:rPr lang="uk-UA" sz="2400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uk-UA" sz="2400" i="1" dirty="0" smtClean="0">
                <a:solidFill>
                  <a:srgbClr val="FF0000"/>
                </a:solidFill>
                <a:latin typeface="Bookman Old Style" pitchFamily="18" charset="0"/>
              </a:rPr>
              <a:t>?</a:t>
            </a:r>
          </a:p>
          <a:p>
            <a:pPr marL="457200" indent="-457200" fontAlgn="base">
              <a:buFont typeface="Wingdings" pitchFamily="2" charset="2"/>
              <a:buChar char="§"/>
            </a:pPr>
            <a:endParaRPr lang="en-US" sz="2400" dirty="0" smtClean="0">
              <a:latin typeface="Bookman Old Style" pitchFamily="18" charset="0"/>
            </a:endParaRPr>
          </a:p>
          <a:p>
            <a:pPr fontAlgn="base"/>
            <a:endParaRPr lang="ru-RU" sz="2400" dirty="0" smtClean="0">
              <a:latin typeface="Bookman Old Style" pitchFamily="18" charset="0"/>
            </a:endParaRPr>
          </a:p>
          <a:p>
            <a:pPr fontAlgn="base"/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2.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uk-UA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Яка формула необхідна для знаходження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суми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векторів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?</a:t>
            </a:r>
            <a:endParaRPr lang="ru-RU" sz="2400" i="1" dirty="0" smtClean="0">
              <a:latin typeface="Bookman Old Style" pitchFamily="18" charset="0"/>
            </a:endParaRPr>
          </a:p>
          <a:p>
            <a:pPr fontAlgn="base"/>
            <a:endParaRPr lang="ru-RU" sz="3600" dirty="0" smtClean="0">
              <a:latin typeface="Bookman Old Style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739" b="10000"/>
          <a:stretch/>
        </p:blipFill>
        <p:spPr>
          <a:xfrm>
            <a:off x="8002286" y="3820481"/>
            <a:ext cx="3802535" cy="2786266"/>
          </a:xfrm>
          <a:prstGeom prst="rect">
            <a:avLst/>
          </a:prstGeom>
        </p:spPr>
      </p:pic>
      <p:sp>
        <p:nvSpPr>
          <p:cNvPr id="10" name="Выноска-облако 9"/>
          <p:cNvSpPr/>
          <p:nvPr/>
        </p:nvSpPr>
        <p:spPr>
          <a:xfrm>
            <a:off x="8971004" y="2133601"/>
            <a:ext cx="2611396" cy="172994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160477" y="2652586"/>
            <a:ext cx="2248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ookman Old Style" pitchFamily="18" charset="0"/>
              </a:rPr>
              <a:t>Готуємось до ЗНО!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5836" y="0"/>
            <a:ext cx="1722267" cy="12917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Дата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6475-1F2F-4800-867F-EF4F926BF572}" type="datetime1">
              <a:rPr lang="uk-UA" smtClean="0"/>
              <a:t>31.10.2022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712472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bg1"/>
                </a:solidFill>
                <a:latin typeface="Bookman Old Style" pitchFamily="18" charset="0"/>
              </a:rPr>
              <a:t>Сьогодні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5597" y="494530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bg1"/>
                </a:solidFill>
              </a:rPr>
              <a:t>Домашнє завдання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739" b="10000"/>
          <a:stretch/>
        </p:blipFill>
        <p:spPr>
          <a:xfrm>
            <a:off x="240166" y="1983441"/>
            <a:ext cx="5340364" cy="3913094"/>
          </a:xfrm>
          <a:prstGeom prst="rect">
            <a:avLst/>
          </a:prstGeom>
        </p:spPr>
      </p:pic>
      <p:sp>
        <p:nvSpPr>
          <p:cNvPr id="8" name="Прямокутник: округлені кути 5">
            <a:extLst>
              <a:ext uri="{FF2B5EF4-FFF2-40B4-BE49-F238E27FC236}">
                <a16:creationId xmlns="" xmlns:a16="http://schemas.microsoft.com/office/drawing/2014/main" id="{F35B1DC1-1FB4-485D-B536-AB95778CE417}"/>
              </a:ext>
            </a:extLst>
          </p:cNvPr>
          <p:cNvSpPr/>
          <p:nvPr/>
        </p:nvSpPr>
        <p:spPr>
          <a:xfrm>
            <a:off x="5757943" y="1114652"/>
            <a:ext cx="6064624" cy="5378824"/>
          </a:xfrm>
          <a:prstGeom prst="roundRect">
            <a:avLst/>
          </a:prstGeom>
          <a:ln w="57150">
            <a:solidFill>
              <a:srgbClr val="2F3242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Виконай</a:t>
            </a:r>
            <a:r>
              <a:rPr lang="ru-RU" sz="4400" b="1" dirty="0" smtClean="0"/>
              <a:t> </a:t>
            </a:r>
            <a:r>
              <a:rPr lang="ru-RU" sz="4400" b="1" dirty="0" smtClean="0">
                <a:hlinkClick r:id="rId3"/>
              </a:rPr>
              <a:t>тестове</a:t>
            </a:r>
            <a:r>
              <a:rPr lang="ru-RU" sz="4400" b="1" dirty="0" smtClean="0">
                <a:hlinkClick r:id="rId3"/>
              </a:rPr>
              <a:t> </a:t>
            </a:r>
            <a:r>
              <a:rPr lang="ru-RU" sz="4400" b="1" dirty="0" smtClean="0">
                <a:hlinkClick r:id="rId3"/>
              </a:rPr>
              <a:t>завдання</a:t>
            </a:r>
            <a:endParaRPr lang="ru-RU" sz="4800" dirty="0">
              <a:solidFill>
                <a:srgbClr val="2F324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4758" y="436605"/>
            <a:ext cx="1326292" cy="6260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Дата 1"/>
          <p:cNvSpPr>
            <a:spLocks noGrp="1"/>
          </p:cNvSpPr>
          <p:nvPr>
            <p:ph type="dt" sz="half" idx="10"/>
          </p:nvPr>
        </p:nvSpPr>
        <p:spPr>
          <a:xfrm>
            <a:off x="1681579" y="630254"/>
            <a:ext cx="1469993" cy="365125"/>
          </a:xfrm>
        </p:spPr>
        <p:txBody>
          <a:bodyPr/>
          <a:lstStyle/>
          <a:p>
            <a:fld id="{DE1C77B1-DB40-4DC8-8B7A-4A6223D5C5F4}" type="datetime1">
              <a:rPr lang="uk-UA" sz="2000" b="1" smtClean="0">
                <a:solidFill>
                  <a:srgbClr val="FF0000"/>
                </a:solidFill>
              </a:rPr>
              <a:t>31.10.2022</a:t>
            </a:fld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2538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22455</TotalTime>
  <Words>178</Words>
  <Application>Microsoft Office PowerPoint</Application>
  <PresentationFormat>Произвольный</PresentationFormat>
  <Paragraphs>74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Пользователь Windows</cp:lastModifiedBy>
  <cp:revision>2348</cp:revision>
  <dcterms:created xsi:type="dcterms:W3CDTF">2018-01-05T16:38:53Z</dcterms:created>
  <dcterms:modified xsi:type="dcterms:W3CDTF">2022-10-31T06:31:11Z</dcterms:modified>
</cp:coreProperties>
</file>