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80" r:id="rId3"/>
    <p:sldId id="257" r:id="rId4"/>
    <p:sldId id="281" r:id="rId5"/>
    <p:sldId id="282" r:id="rId6"/>
    <p:sldId id="283" r:id="rId7"/>
    <p:sldId id="284" r:id="rId8"/>
    <p:sldId id="258" r:id="rId9"/>
    <p:sldId id="261" r:id="rId10"/>
    <p:sldId id="262" r:id="rId11"/>
    <p:sldId id="263" r:id="rId12"/>
    <p:sldId id="265" r:id="rId13"/>
    <p:sldId id="266" r:id="rId14"/>
    <p:sldId id="267" r:id="rId15"/>
    <p:sldId id="268" r:id="rId16"/>
    <p:sldId id="269" r:id="rId17"/>
    <p:sldId id="285" r:id="rId18"/>
    <p:sldId id="271" r:id="rId19"/>
    <p:sldId id="272" r:id="rId20"/>
    <p:sldId id="286" r:id="rId21"/>
    <p:sldId id="273" r:id="rId22"/>
    <p:sldId id="274" r:id="rId23"/>
    <p:sldId id="275" r:id="rId24"/>
    <p:sldId id="276" r:id="rId25"/>
    <p:sldId id="277" r:id="rId26"/>
    <p:sldId id="278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325972C-BD53-45F2-898A-B4A90C41998A}">
          <p14:sldIdLst>
            <p14:sldId id="256"/>
            <p14:sldId id="280"/>
            <p14:sldId id="257"/>
            <p14:sldId id="281"/>
            <p14:sldId id="282"/>
            <p14:sldId id="283"/>
            <p14:sldId id="284"/>
            <p14:sldId id="258"/>
            <p14:sldId id="261"/>
            <p14:sldId id="262"/>
            <p14:sldId id="263"/>
            <p14:sldId id="265"/>
            <p14:sldId id="266"/>
            <p14:sldId id="267"/>
            <p14:sldId id="268"/>
            <p14:sldId id="269"/>
            <p14:sldId id="285"/>
            <p14:sldId id="271"/>
            <p14:sldId id="272"/>
            <p14:sldId id="286"/>
            <p14:sldId id="273"/>
            <p14:sldId id="274"/>
            <p14:sldId id="275"/>
            <p14:sldId id="276"/>
            <p14:sldId id="277"/>
            <p14:sldId id="2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105A"/>
    <a:srgbClr val="2801B7"/>
    <a:srgbClr val="47627F"/>
    <a:srgbClr val="C40202"/>
    <a:srgbClr val="FFFFFF"/>
    <a:srgbClr val="F7E8E1"/>
    <a:srgbClr val="6F267F"/>
    <a:srgbClr val="ED613E"/>
    <a:srgbClr val="BF3C48"/>
    <a:srgbClr val="856E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56" autoAdjust="0"/>
    <p:restoredTop sz="88598" autoAdjust="0"/>
  </p:normalViewPr>
  <p:slideViewPr>
    <p:cSldViewPr snapToGrid="0">
      <p:cViewPr varScale="1">
        <p:scale>
          <a:sx n="76" d="100"/>
          <a:sy n="76" d="100"/>
        </p:scale>
        <p:origin x="132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180075-62B2-4A18-86BA-78BB29105223}" type="doc">
      <dgm:prSet loTypeId="urn:microsoft.com/office/officeart/2005/8/layout/chevron2" loCatId="process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uk-UA"/>
        </a:p>
      </dgm:t>
    </dgm:pt>
    <dgm:pt modelId="{ED770B7E-71CA-4C1C-90B5-433E5AB61BB1}">
      <dgm:prSet/>
      <dgm:spPr/>
      <dgm:t>
        <a:bodyPr/>
        <a:lstStyle/>
        <a:p>
          <a:pPr rtl="0"/>
          <a:r>
            <a:rPr lang="uk-UA" b="0" baseline="0" dirty="0"/>
            <a:t>Тип проекту</a:t>
          </a:r>
          <a:endParaRPr lang="uk-UA" dirty="0"/>
        </a:p>
      </dgm:t>
    </dgm:pt>
    <dgm:pt modelId="{18FEAEC9-C71C-4526-9166-85AFA863F120}" type="parTrans" cxnId="{B450BC6C-A58B-42B5-A7D9-39578D7A4A01}">
      <dgm:prSet/>
      <dgm:spPr/>
      <dgm:t>
        <a:bodyPr/>
        <a:lstStyle/>
        <a:p>
          <a:endParaRPr lang="uk-UA"/>
        </a:p>
      </dgm:t>
    </dgm:pt>
    <dgm:pt modelId="{3E3FB4B9-61F6-4CDE-AED2-C7CF3C104E7E}" type="sibTrans" cxnId="{B450BC6C-A58B-42B5-A7D9-39578D7A4A01}">
      <dgm:prSet/>
      <dgm:spPr/>
      <dgm:t>
        <a:bodyPr/>
        <a:lstStyle/>
        <a:p>
          <a:endParaRPr lang="uk-UA"/>
        </a:p>
      </dgm:t>
    </dgm:pt>
    <dgm:pt modelId="{A544E74F-D1DD-45B5-8046-524CCDDBE172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3300" b="0" baseline="0" dirty="0"/>
            <a:t> </a:t>
          </a:r>
          <a:r>
            <a:rPr lang="uk-UA" sz="2800" b="0" baseline="0" dirty="0"/>
            <a:t>Середньо тривалий    (3 тижні)</a:t>
          </a:r>
          <a:endParaRPr lang="uk-UA" sz="2800" dirty="0"/>
        </a:p>
      </dgm:t>
    </dgm:pt>
    <dgm:pt modelId="{4D17E02F-C623-4059-A590-3F384F404A78}" type="parTrans" cxnId="{36F7F05D-AAA6-4A59-BDF2-B3E7E660A45C}">
      <dgm:prSet/>
      <dgm:spPr/>
      <dgm:t>
        <a:bodyPr/>
        <a:lstStyle/>
        <a:p>
          <a:endParaRPr lang="uk-UA"/>
        </a:p>
      </dgm:t>
    </dgm:pt>
    <dgm:pt modelId="{52D72D27-67D5-46FE-99EC-2BDFC0E3F0AD}" type="sibTrans" cxnId="{36F7F05D-AAA6-4A59-BDF2-B3E7E660A45C}">
      <dgm:prSet/>
      <dgm:spPr/>
      <dgm:t>
        <a:bodyPr/>
        <a:lstStyle/>
        <a:p>
          <a:endParaRPr lang="uk-UA"/>
        </a:p>
      </dgm:t>
    </dgm:pt>
    <dgm:pt modelId="{561E1A0B-F14D-463B-89DE-2D76E11C0147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rtl="0"/>
          <a:r>
            <a:rPr lang="uk-UA" sz="2800" b="0" baseline="0"/>
            <a:t>груповий</a:t>
          </a:r>
          <a:endParaRPr lang="uk-UA" sz="2800" dirty="0"/>
        </a:p>
      </dgm:t>
    </dgm:pt>
    <dgm:pt modelId="{1B5E23E6-B4C7-4BDC-AE62-CA9CFC017284}" type="parTrans" cxnId="{E6FBB4A0-A17A-4E83-ACF1-E226EEF631E9}">
      <dgm:prSet/>
      <dgm:spPr/>
      <dgm:t>
        <a:bodyPr/>
        <a:lstStyle/>
        <a:p>
          <a:endParaRPr lang="uk-UA"/>
        </a:p>
      </dgm:t>
    </dgm:pt>
    <dgm:pt modelId="{9F8967F8-B43B-472C-A97F-0B37ABF8DF97}" type="sibTrans" cxnId="{E6FBB4A0-A17A-4E83-ACF1-E226EEF631E9}">
      <dgm:prSet/>
      <dgm:spPr/>
      <dgm:t>
        <a:bodyPr/>
        <a:lstStyle/>
        <a:p>
          <a:endParaRPr lang="uk-UA"/>
        </a:p>
      </dgm:t>
    </dgm:pt>
    <dgm:pt modelId="{186FCD4B-EB66-4EB4-8A9D-000222E42365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rtl="0"/>
          <a:r>
            <a:rPr lang="uk-UA" sz="2800" b="0" baseline="0"/>
            <a:t>дослідницький</a:t>
          </a:r>
          <a:endParaRPr lang="uk-UA" sz="2800" dirty="0"/>
        </a:p>
      </dgm:t>
    </dgm:pt>
    <dgm:pt modelId="{83A7BC21-7F35-4C47-B89D-D1F3D44D8B19}" type="parTrans" cxnId="{5E928DA2-03CD-4076-8B0D-2C3C176C3F8E}">
      <dgm:prSet/>
      <dgm:spPr/>
      <dgm:t>
        <a:bodyPr/>
        <a:lstStyle/>
        <a:p>
          <a:endParaRPr lang="uk-UA"/>
        </a:p>
      </dgm:t>
    </dgm:pt>
    <dgm:pt modelId="{6EC3A3C4-D8D6-4F38-A08B-84C1FB60D49A}" type="sibTrans" cxnId="{5E928DA2-03CD-4076-8B0D-2C3C176C3F8E}">
      <dgm:prSet/>
      <dgm:spPr/>
      <dgm:t>
        <a:bodyPr/>
        <a:lstStyle/>
        <a:p>
          <a:endParaRPr lang="uk-UA"/>
        </a:p>
      </dgm:t>
    </dgm:pt>
    <dgm:pt modelId="{B9CCEBF2-6FD4-48DA-84E3-C36C00AC093E}" type="pres">
      <dgm:prSet presAssocID="{2D180075-62B2-4A18-86BA-78BB29105223}" presName="linearFlow" presStyleCnt="0">
        <dgm:presLayoutVars>
          <dgm:dir/>
          <dgm:animLvl val="lvl"/>
          <dgm:resizeHandles val="exact"/>
        </dgm:presLayoutVars>
      </dgm:prSet>
      <dgm:spPr/>
    </dgm:pt>
    <dgm:pt modelId="{548719C2-51EA-4A16-82C2-53241A0F83A7}" type="pres">
      <dgm:prSet presAssocID="{ED770B7E-71CA-4C1C-90B5-433E5AB61BB1}" presName="composite" presStyleCnt="0"/>
      <dgm:spPr/>
    </dgm:pt>
    <dgm:pt modelId="{6E162539-9E8E-40BE-8601-9219F5477ABF}" type="pres">
      <dgm:prSet presAssocID="{ED770B7E-71CA-4C1C-90B5-433E5AB61BB1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F4462645-E363-4A76-8156-BB3E5CC79DBE}" type="pres">
      <dgm:prSet presAssocID="{ED770B7E-71CA-4C1C-90B5-433E5AB61BB1}" presName="descendantText" presStyleLbl="alignAcc1" presStyleIdx="0" presStyleCnt="1" custScaleY="181555" custLinFactNeighborX="0" custLinFactNeighborY="16762">
        <dgm:presLayoutVars>
          <dgm:bulletEnabled val="1"/>
        </dgm:presLayoutVars>
      </dgm:prSet>
      <dgm:spPr/>
    </dgm:pt>
  </dgm:ptLst>
  <dgm:cxnLst>
    <dgm:cxn modelId="{37E2991A-9017-421E-8AAF-2C6E48BB8E37}" type="presOf" srcId="{A544E74F-D1DD-45B5-8046-524CCDDBE172}" destId="{F4462645-E363-4A76-8156-BB3E5CC79DBE}" srcOrd="0" destOrd="0" presId="urn:microsoft.com/office/officeart/2005/8/layout/chevron2"/>
    <dgm:cxn modelId="{36F7F05D-AAA6-4A59-BDF2-B3E7E660A45C}" srcId="{ED770B7E-71CA-4C1C-90B5-433E5AB61BB1}" destId="{A544E74F-D1DD-45B5-8046-524CCDDBE172}" srcOrd="0" destOrd="0" parTransId="{4D17E02F-C623-4059-A590-3F384F404A78}" sibTransId="{52D72D27-67D5-46FE-99EC-2BDFC0E3F0AD}"/>
    <dgm:cxn modelId="{B450BC6C-A58B-42B5-A7D9-39578D7A4A01}" srcId="{2D180075-62B2-4A18-86BA-78BB29105223}" destId="{ED770B7E-71CA-4C1C-90B5-433E5AB61BB1}" srcOrd="0" destOrd="0" parTransId="{18FEAEC9-C71C-4526-9166-85AFA863F120}" sibTransId="{3E3FB4B9-61F6-4CDE-AED2-C7CF3C104E7E}"/>
    <dgm:cxn modelId="{4176777C-CACB-4261-8F7D-2392120C6B65}" type="presOf" srcId="{2D180075-62B2-4A18-86BA-78BB29105223}" destId="{B9CCEBF2-6FD4-48DA-84E3-C36C00AC093E}" srcOrd="0" destOrd="0" presId="urn:microsoft.com/office/officeart/2005/8/layout/chevron2"/>
    <dgm:cxn modelId="{3221BD8E-EB88-4D7F-B060-631EF12168A4}" type="presOf" srcId="{186FCD4B-EB66-4EB4-8A9D-000222E42365}" destId="{F4462645-E363-4A76-8156-BB3E5CC79DBE}" srcOrd="0" destOrd="2" presId="urn:microsoft.com/office/officeart/2005/8/layout/chevron2"/>
    <dgm:cxn modelId="{BD92339A-006C-4B7F-98A6-318742468026}" type="presOf" srcId="{ED770B7E-71CA-4C1C-90B5-433E5AB61BB1}" destId="{6E162539-9E8E-40BE-8601-9219F5477ABF}" srcOrd="0" destOrd="0" presId="urn:microsoft.com/office/officeart/2005/8/layout/chevron2"/>
    <dgm:cxn modelId="{E6FBB4A0-A17A-4E83-ACF1-E226EEF631E9}" srcId="{ED770B7E-71CA-4C1C-90B5-433E5AB61BB1}" destId="{561E1A0B-F14D-463B-89DE-2D76E11C0147}" srcOrd="1" destOrd="0" parTransId="{1B5E23E6-B4C7-4BDC-AE62-CA9CFC017284}" sibTransId="{9F8967F8-B43B-472C-A97F-0B37ABF8DF97}"/>
    <dgm:cxn modelId="{5E928DA2-03CD-4076-8B0D-2C3C176C3F8E}" srcId="{ED770B7E-71CA-4C1C-90B5-433E5AB61BB1}" destId="{186FCD4B-EB66-4EB4-8A9D-000222E42365}" srcOrd="2" destOrd="0" parTransId="{83A7BC21-7F35-4C47-B89D-D1F3D44D8B19}" sibTransId="{6EC3A3C4-D8D6-4F38-A08B-84C1FB60D49A}"/>
    <dgm:cxn modelId="{31F0DDD3-FC47-4641-9542-EB0DBDC0521E}" type="presOf" srcId="{561E1A0B-F14D-463B-89DE-2D76E11C0147}" destId="{F4462645-E363-4A76-8156-BB3E5CC79DBE}" srcOrd="0" destOrd="1" presId="urn:microsoft.com/office/officeart/2005/8/layout/chevron2"/>
    <dgm:cxn modelId="{78ABD912-710B-4951-88CB-B52B14F69516}" type="presParOf" srcId="{B9CCEBF2-6FD4-48DA-84E3-C36C00AC093E}" destId="{548719C2-51EA-4A16-82C2-53241A0F83A7}" srcOrd="0" destOrd="0" presId="urn:microsoft.com/office/officeart/2005/8/layout/chevron2"/>
    <dgm:cxn modelId="{82CBBB89-89BF-46FF-8C4E-F327C6C58FFA}" type="presParOf" srcId="{548719C2-51EA-4A16-82C2-53241A0F83A7}" destId="{6E162539-9E8E-40BE-8601-9219F5477ABF}" srcOrd="0" destOrd="0" presId="urn:microsoft.com/office/officeart/2005/8/layout/chevron2"/>
    <dgm:cxn modelId="{E40C9C49-9CC6-4C27-A538-DEB220C9107B}" type="presParOf" srcId="{548719C2-51EA-4A16-82C2-53241A0F83A7}" destId="{F4462645-E363-4A76-8156-BB3E5CC79DB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162539-9E8E-40BE-8601-9219F5477ABF}">
      <dsp:nvSpPr>
        <dsp:cNvPr id="0" name=""/>
        <dsp:cNvSpPr/>
      </dsp:nvSpPr>
      <dsp:spPr>
        <a:xfrm rot="5400000">
          <a:off x="-554485" y="1570806"/>
          <a:ext cx="3696571" cy="2587600"/>
        </a:xfrm>
        <a:prstGeom prst="chevron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0" kern="1200" baseline="0" dirty="0"/>
            <a:t>Тип проекту</a:t>
          </a:r>
          <a:endParaRPr lang="uk-UA" sz="3800" kern="1200" dirty="0"/>
        </a:p>
      </dsp:txBody>
      <dsp:txXfrm rot="-5400000">
        <a:off x="1" y="2310120"/>
        <a:ext cx="2587600" cy="1108971"/>
      </dsp:txXfrm>
    </dsp:sp>
    <dsp:sp modelId="{F4462645-E363-4A76-8156-BB3E5CC79DBE}">
      <dsp:nvSpPr>
        <dsp:cNvPr id="0" name=""/>
        <dsp:cNvSpPr/>
      </dsp:nvSpPr>
      <dsp:spPr>
        <a:xfrm rot="5400000">
          <a:off x="2719045" y="255625"/>
          <a:ext cx="4362351" cy="4625241"/>
        </a:xfrm>
        <a:prstGeom prst="round2SameRect">
          <a:avLst/>
        </a:prstGeom>
        <a:solidFill>
          <a:schemeClr val="accent6">
            <a:lumMod val="60000"/>
            <a:lumOff val="40000"/>
          </a:schemeClr>
        </a:solidFill>
        <a:ln w="381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34696" tIns="20955" rIns="20955" bIns="20955" numCol="1" spcCol="1270" anchor="ctr" anchorCtr="0">
          <a:noAutofit/>
        </a:bodyPr>
        <a:lstStyle/>
        <a:p>
          <a:pPr marL="285750" lvl="1" indent="-285750" algn="l" defTabSz="1466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300" b="0" kern="1200" baseline="0" dirty="0"/>
            <a:t> </a:t>
          </a:r>
          <a:r>
            <a:rPr lang="uk-UA" sz="2800" b="0" kern="1200" baseline="0" dirty="0"/>
            <a:t>Середньо тривалий    (3 тижні)</a:t>
          </a:r>
          <a:endParaRPr lang="uk-UA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800" b="0" kern="1200" baseline="0"/>
            <a:t>груповий</a:t>
          </a:r>
          <a:endParaRPr lang="uk-UA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800" b="0" kern="1200" baseline="0"/>
            <a:t>дослідницький</a:t>
          </a:r>
          <a:endParaRPr lang="uk-UA" sz="2800" kern="1200" dirty="0"/>
        </a:p>
      </dsp:txBody>
      <dsp:txXfrm rot="-5400000">
        <a:off x="2587600" y="600022"/>
        <a:ext cx="4412289" cy="39364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0837FF7-5919-41BF-8DD0-96FAEA1BD99B}" type="slidenum">
              <a:rPr lang="en-US" smtClean="0"/>
              <a:t>‹№›</a:t>
            </a:fld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" y="0"/>
            <a:ext cx="9143024" cy="6858000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65564" y="4171867"/>
            <a:ext cx="2579426" cy="2395188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3175"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uk-UA" sz="1800" b="1" i="1" dirty="0">
                <a:solidFill>
                  <a:srgbClr val="47627F"/>
                </a:solidFill>
              </a:rPr>
              <a:t>ПІДГОТУВАВ </a:t>
            </a:r>
          </a:p>
          <a:p>
            <a:pPr>
              <a:lnSpc>
                <a:spcPct val="100000"/>
              </a:lnSpc>
            </a:pPr>
            <a:r>
              <a:rPr lang="uk-UA" sz="1800" b="1" i="1" dirty="0">
                <a:solidFill>
                  <a:srgbClr val="47627F"/>
                </a:solidFill>
              </a:rPr>
              <a:t>УЧЕНЬ 9 КЛАСУ</a:t>
            </a:r>
          </a:p>
          <a:p>
            <a:pPr>
              <a:lnSpc>
                <a:spcPct val="100000"/>
              </a:lnSpc>
            </a:pPr>
            <a:r>
              <a:rPr lang="uk-UA" sz="1800" b="1" i="1" dirty="0">
                <a:solidFill>
                  <a:srgbClr val="47627F"/>
                </a:solidFill>
              </a:rPr>
              <a:t>ПАЦКАЛЬ МИХАЙЛО</a:t>
            </a:r>
          </a:p>
          <a:p>
            <a:pPr>
              <a:lnSpc>
                <a:spcPct val="100000"/>
              </a:lnSpc>
            </a:pPr>
            <a:r>
              <a:rPr lang="uk-UA" sz="1800" b="1" i="1" dirty="0">
                <a:solidFill>
                  <a:srgbClr val="47627F"/>
                </a:solidFill>
              </a:rPr>
              <a:t>Керівник проекту</a:t>
            </a:r>
          </a:p>
          <a:p>
            <a:pPr>
              <a:lnSpc>
                <a:spcPct val="100000"/>
              </a:lnSpc>
            </a:pPr>
            <a:r>
              <a:rPr lang="uk-UA" sz="1800" b="1" i="1" dirty="0" err="1">
                <a:solidFill>
                  <a:srgbClr val="47627F"/>
                </a:solidFill>
              </a:rPr>
              <a:t>Витичак</a:t>
            </a:r>
            <a:r>
              <a:rPr lang="uk-UA" sz="1800" b="1" i="1" dirty="0">
                <a:solidFill>
                  <a:srgbClr val="47627F"/>
                </a:solidFill>
              </a:rPr>
              <a:t> Ірина Ігорівна </a:t>
            </a:r>
          </a:p>
          <a:p>
            <a:pPr>
              <a:lnSpc>
                <a:spcPct val="100000"/>
              </a:lnSpc>
            </a:pPr>
            <a:endParaRPr lang="uk-UA" sz="1800" b="1" i="1" dirty="0">
              <a:solidFill>
                <a:srgbClr val="47627F"/>
              </a:solidFill>
            </a:endParaRP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q"/>
            </a:pPr>
            <a:endParaRPr lang="uk-UA" sz="1600" b="1" i="1" dirty="0">
              <a:solidFill>
                <a:srgbClr val="2801B7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6803" y="1388101"/>
            <a:ext cx="8666328" cy="2169994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4105A"/>
                </a:solidFill>
                <a:latin typeface="+mn-lt"/>
              </a:rPr>
              <a:t>Проект</a:t>
            </a:r>
            <a:br>
              <a:rPr lang="uk-UA" b="1" dirty="0">
                <a:solidFill>
                  <a:srgbClr val="04105A"/>
                </a:solidFill>
                <a:latin typeface="+mn-lt"/>
              </a:rPr>
            </a:br>
            <a:r>
              <a:rPr lang="uk-UA" b="1" dirty="0">
                <a:solidFill>
                  <a:srgbClr val="04105A"/>
                </a:solidFill>
                <a:latin typeface="+mn-lt"/>
              </a:rPr>
              <a:t>на тему</a:t>
            </a:r>
            <a:r>
              <a:rPr lang="en-US" b="1" dirty="0">
                <a:solidFill>
                  <a:srgbClr val="04105A"/>
                </a:solidFill>
                <a:latin typeface="+mn-lt"/>
              </a:rPr>
              <a:t>:</a:t>
            </a:r>
            <a:r>
              <a:rPr lang="uk-UA" b="1" dirty="0">
                <a:solidFill>
                  <a:srgbClr val="04105A"/>
                </a:solidFill>
                <a:latin typeface="+mn-lt"/>
              </a:rPr>
              <a:t> «Розв'язування трикутників»</a:t>
            </a:r>
            <a:endParaRPr lang="en-US" b="1" dirty="0">
              <a:solidFill>
                <a:srgbClr val="04105A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68990" y="1746912"/>
            <a:ext cx="8175009" cy="4626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>
                <a:solidFill>
                  <a:srgbClr val="2801B7"/>
                </a:solidFill>
              </a:rPr>
              <a:t>Цей проект призначено для узагальнення й систематизації знань учнів із теми «Розв'язування трикутників". Презентацію досліджень учнів рекомендовано провести у вигляді навчального семінару. Пропоновані задачі допоможуть учням зрозуміти прикладну спрямованість теми та дізнатись про її застосування в усіх сферах діяльності людини. Різноманітні форми реалізації частин проекту дають змогу залучити кожного учня до такої діяльності, яка відповідає його індивідуальним особливостям.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u="sng" dirty="0">
                <a:solidFill>
                  <a:srgbClr val="2801B7"/>
                </a:solidFill>
              </a:rPr>
              <a:t>           Анотація проекту</a:t>
            </a:r>
          </a:p>
        </p:txBody>
      </p:sp>
    </p:spTree>
    <p:extLst>
      <p:ext uri="{BB962C8B-B14F-4D97-AF65-F5344CB8AC3E}">
        <p14:creationId xmlns:p14="http://schemas.microsoft.com/office/powerpoint/2010/main" val="2488583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241945" y="177421"/>
            <a:ext cx="7505415" cy="6680578"/>
          </a:xfrm>
          <a:ln>
            <a:noFill/>
          </a:ln>
        </p:spPr>
        <p:txBody>
          <a:bodyPr numCol="1">
            <a:normAutofit/>
          </a:bodyPr>
          <a:lstStyle/>
          <a:p>
            <a:r>
              <a:rPr lang="uk-UA" sz="2800" dirty="0">
                <a:solidFill>
                  <a:srgbClr val="2801B7"/>
                </a:solidFill>
                <a:cs typeface="AngsanaUPC" pitchFamily="18" charset="-34"/>
              </a:rPr>
              <a:t>       Мета</a:t>
            </a:r>
            <a:r>
              <a:rPr lang="en-US" sz="2800" dirty="0">
                <a:solidFill>
                  <a:srgbClr val="2801B7"/>
                </a:solidFill>
                <a:cs typeface="AngsanaUPC" pitchFamily="18" charset="-34"/>
              </a:rPr>
              <a:t>:</a:t>
            </a:r>
            <a:br>
              <a:rPr lang="uk-UA" sz="1700" dirty="0">
                <a:solidFill>
                  <a:srgbClr val="47627F"/>
                </a:solidFill>
                <a:cs typeface="AngsanaUPC" pitchFamily="18" charset="-34"/>
              </a:rPr>
            </a:br>
            <a: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  <a:t>Узагальнити й систематизувати знання учнів по темі</a:t>
            </a:r>
            <a:r>
              <a:rPr lang="en-US" sz="2800" i="1" dirty="0">
                <a:solidFill>
                  <a:srgbClr val="2801B7"/>
                </a:solidFill>
                <a:latin typeface="AngsanaUPC" pitchFamily="18" charset="-34"/>
                <a:cs typeface="AngsanaUPC" pitchFamily="18" charset="-34"/>
              </a:rPr>
              <a:t>:</a:t>
            </a:r>
            <a: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  <a:t> «Розв'язування трикутників» </a:t>
            </a:r>
            <a:b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</a:br>
            <a: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  <a:t>Сприяти розвитку уваги,уяви,мислення у школярів пізнавального інтересу.</a:t>
            </a:r>
            <a:b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</a:br>
            <a: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  <a:t>Активізувати процеси сприйняття інформації,формувати просторове мислення.</a:t>
            </a:r>
            <a:b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</a:br>
            <a: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  <a:t>Формувати в учнів відповідальність за власну діяльність,за результат своєї праці та вміння працювати в команді.</a:t>
            </a:r>
            <a:b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</a:br>
            <a: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  <a:t>Виховувати в учнів критичне мислення акуратність,толерантність,старанність,</a:t>
            </a:r>
            <a:b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</a:br>
            <a: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  <a:t>наполегливість.</a:t>
            </a:r>
            <a:br>
              <a:rPr lang="uk-UA" sz="2800" i="1" dirty="0">
                <a:solidFill>
                  <a:srgbClr val="2801B7"/>
                </a:solidFill>
                <a:cs typeface="AngsanaUPC" pitchFamily="18" charset="-34"/>
              </a:rPr>
            </a:br>
            <a:endParaRPr lang="uk-UA" sz="2800" i="1" dirty="0">
              <a:solidFill>
                <a:srgbClr val="2801B7"/>
              </a:solidFill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522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>
                <a:solidFill>
                  <a:srgbClr val="FFFF00"/>
                </a:solidFill>
              </a:rPr>
              <a:t> </a:t>
            </a:r>
            <a:r>
              <a:rPr lang="uk-UA" dirty="0">
                <a:solidFill>
                  <a:srgbClr val="002060"/>
                </a:solidFill>
              </a:rPr>
              <a:t>Показати переваги проектної діяльності досягнення поставленої мети;</a:t>
            </a:r>
          </a:p>
          <a:p>
            <a:r>
              <a:rPr lang="uk-UA" dirty="0">
                <a:solidFill>
                  <a:srgbClr val="002060"/>
                </a:solidFill>
              </a:rPr>
              <a:t>Навчити учнів дотримуватися послідовності етапів у виконанні проекту, акумулювати та групувати джерела інформації;</a:t>
            </a:r>
          </a:p>
          <a:p>
            <a:r>
              <a:rPr lang="uk-UA" dirty="0">
                <a:solidFill>
                  <a:srgbClr val="002060"/>
                </a:solidFill>
              </a:rPr>
              <a:t>Навчити учнів поважати авторське право та використовувати джерела інформації без порушень законів про права інтелектуальної власності;</a:t>
            </a:r>
          </a:p>
          <a:p>
            <a:r>
              <a:rPr lang="uk-UA" dirty="0">
                <a:solidFill>
                  <a:srgbClr val="002060"/>
                </a:solidFill>
              </a:rPr>
              <a:t>Навчити учнів теорему Піфагора, теореми косинусів,синусів і наслідки з них під час розв'язування вправ і задач.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u="sng" dirty="0">
                <a:solidFill>
                  <a:srgbClr val="2801B7"/>
                </a:solidFill>
              </a:rPr>
              <a:t> Завдання</a:t>
            </a:r>
            <a:r>
              <a:rPr lang="uk-UA" b="1" i="1" u="sng" dirty="0">
                <a:solidFill>
                  <a:schemeClr val="bg1"/>
                </a:solidFill>
              </a:rPr>
              <a:t> </a:t>
            </a:r>
            <a:r>
              <a:rPr lang="uk-UA" b="1" i="1" u="sng" dirty="0">
                <a:solidFill>
                  <a:srgbClr val="2801B7"/>
                </a:solidFill>
              </a:rPr>
              <a:t>проекту:</a:t>
            </a:r>
          </a:p>
        </p:txBody>
      </p:sp>
    </p:spTree>
    <p:extLst>
      <p:ext uri="{BB962C8B-B14F-4D97-AF65-F5344CB8AC3E}">
        <p14:creationId xmlns:p14="http://schemas.microsoft.com/office/powerpoint/2010/main" val="238498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75103" y="1028980"/>
            <a:ext cx="7235893" cy="6045151"/>
          </a:xfrm>
        </p:spPr>
        <p:txBody>
          <a:bodyPr>
            <a:normAutofit fontScale="90000"/>
          </a:bodyPr>
          <a:lstStyle/>
          <a:p>
            <a:r>
              <a:rPr lang="uk-UA" sz="4000" b="1" i="1" u="sng" dirty="0">
                <a:solidFill>
                  <a:srgbClr val="04105A"/>
                </a:solidFill>
              </a:rPr>
              <a:t>Очікувані результати:</a:t>
            </a:r>
            <a:br>
              <a:rPr lang="uk-UA" sz="4000" b="1" i="1" u="sng" dirty="0">
                <a:solidFill>
                  <a:srgbClr val="04105A"/>
                </a:solidFill>
              </a:rPr>
            </a:br>
            <a:r>
              <a:rPr lang="uk-UA" sz="2400" b="1" i="1" u="sng" dirty="0">
                <a:solidFill>
                  <a:srgbClr val="04105A"/>
                </a:solidFill>
              </a:rPr>
              <a:t>- учні вміють формулювати проблему для навчальних досліджень,будувати план її розв'язування, працювати з різними джерела інформації;</a:t>
            </a:r>
            <a:br>
              <a:rPr lang="uk-UA" sz="2400" b="1" i="1" u="sng" dirty="0">
                <a:solidFill>
                  <a:srgbClr val="04105A"/>
                </a:solidFill>
              </a:rPr>
            </a:br>
            <a:r>
              <a:rPr lang="uk-UA" sz="2400" b="1" i="1" u="sng" dirty="0">
                <a:solidFill>
                  <a:srgbClr val="04105A"/>
                </a:solidFill>
              </a:rPr>
              <a:t>- учні здійснюють пошук і критичне осмислення інформації.</a:t>
            </a:r>
            <a:br>
              <a:rPr lang="uk-UA" sz="2400" b="1" i="1" u="sng" dirty="0">
                <a:solidFill>
                  <a:srgbClr val="04105A"/>
                </a:solidFill>
              </a:rPr>
            </a:br>
            <a:r>
              <a:rPr lang="uk-UA" sz="2400" b="1" i="1" u="sng" dirty="0">
                <a:solidFill>
                  <a:srgbClr val="04105A"/>
                </a:solidFill>
              </a:rPr>
              <a:t>- учні вміють застосовувати знання,вміння та навички в нестандартних ситуаціях;</a:t>
            </a:r>
            <a:br>
              <a:rPr lang="uk-UA" sz="2400" b="1" i="1" u="sng" dirty="0">
                <a:solidFill>
                  <a:srgbClr val="04105A"/>
                </a:solidFill>
              </a:rPr>
            </a:br>
            <a:r>
              <a:rPr lang="uk-UA" sz="2400" b="1" i="1" u="sng" dirty="0">
                <a:solidFill>
                  <a:srgbClr val="04105A"/>
                </a:solidFill>
              </a:rPr>
              <a:t>- учні вміють презентувати результати досліджень різними способами;</a:t>
            </a:r>
            <a:br>
              <a:rPr lang="uk-UA" sz="2400" b="1" i="1" u="sng" dirty="0">
                <a:solidFill>
                  <a:srgbClr val="04105A"/>
                </a:solidFill>
              </a:rPr>
            </a:br>
            <a:r>
              <a:rPr lang="uk-UA" sz="2400" b="1" i="1" u="sng" dirty="0">
                <a:solidFill>
                  <a:srgbClr val="04105A"/>
                </a:solidFill>
              </a:rPr>
              <a:t>-у процесі розв'язування основної  проблеми учні розширюють світогляд та отримують знання із суміжних дисциплін;</a:t>
            </a:r>
            <a:br>
              <a:rPr lang="uk-UA" sz="2400" b="1" i="1" u="sng" dirty="0">
                <a:solidFill>
                  <a:srgbClr val="04105A"/>
                </a:solidFill>
              </a:rPr>
            </a:br>
            <a:r>
              <a:rPr lang="uk-UA" sz="2400" b="1" i="1" u="sng" dirty="0">
                <a:solidFill>
                  <a:srgbClr val="04105A"/>
                </a:solidFill>
              </a:rPr>
              <a:t>- учні вдосконалюють знання з іноземних мов у процесі опрацювання інформації,поданої іноземними мовами;</a:t>
            </a:r>
            <a:br>
              <a:rPr lang="uk-UA" sz="2400" b="1" i="1" u="sng" dirty="0">
                <a:solidFill>
                  <a:srgbClr val="04105A"/>
                </a:solidFill>
              </a:rPr>
            </a:br>
            <a:r>
              <a:rPr lang="uk-UA" sz="2400" b="1" i="1" u="sng" dirty="0">
                <a:solidFill>
                  <a:srgbClr val="04105A"/>
                </a:solidFill>
              </a:rPr>
              <a:t>- учні вміють використовувати теорему Піфагора ,теореми косинусів,синусів і наслідки з них під час розв'язування трикутників.</a:t>
            </a:r>
            <a:br>
              <a:rPr lang="uk-UA" dirty="0">
                <a:solidFill>
                  <a:srgbClr val="04105A"/>
                </a:solidFill>
              </a:rPr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96647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7730003"/>
              </p:ext>
            </p:extLst>
          </p:nvPr>
        </p:nvGraphicFramePr>
        <p:xfrm>
          <a:off x="1473958" y="382136"/>
          <a:ext cx="7212842" cy="4749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1296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742" y="109182"/>
            <a:ext cx="6817057" cy="7410734"/>
          </a:xfrm>
        </p:spPr>
        <p:txBody>
          <a:bodyPr>
            <a:normAutofit fontScale="90000"/>
          </a:bodyPr>
          <a:lstStyle/>
          <a:p>
            <a:pPr lvl="0"/>
            <a:r>
              <a:rPr lang="uk-UA" sz="3600" dirty="0">
                <a:solidFill>
                  <a:srgbClr val="04105A"/>
                </a:solidFill>
              </a:rPr>
              <a:t>Група дослідження. Тема 1</a:t>
            </a:r>
            <a:r>
              <a:rPr lang="en-US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«Співвідношення в прямокутному трикутнику»</a:t>
            </a:r>
            <a:br>
              <a:rPr lang="uk-UA" sz="3600" dirty="0">
                <a:solidFill>
                  <a:srgbClr val="04105A"/>
                </a:solidFill>
              </a:rPr>
            </a:br>
            <a:r>
              <a:rPr lang="uk-UA" sz="3600" dirty="0">
                <a:solidFill>
                  <a:srgbClr val="04105A"/>
                </a:solidFill>
              </a:rPr>
              <a:t>Група </a:t>
            </a:r>
            <a:r>
              <a:rPr lang="uk-UA" sz="3600" dirty="0" err="1">
                <a:solidFill>
                  <a:srgbClr val="04105A"/>
                </a:solidFill>
              </a:rPr>
              <a:t>дослідження.</a:t>
            </a:r>
            <a:r>
              <a:rPr lang="uk-UA" sz="3600" i="1" dirty="0" err="1">
                <a:solidFill>
                  <a:srgbClr val="04105A"/>
                </a:solidFill>
              </a:rPr>
              <a:t>Тема</a:t>
            </a:r>
            <a:r>
              <a:rPr lang="uk-UA" sz="3600" i="1" dirty="0">
                <a:solidFill>
                  <a:srgbClr val="04105A"/>
                </a:solidFill>
              </a:rPr>
              <a:t> 2</a:t>
            </a:r>
            <a:r>
              <a:rPr lang="en-US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b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«Перехід до </a:t>
            </a:r>
            <a:r>
              <a:rPr lang="uk-UA" sz="3600" i="1" dirty="0" err="1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тригометричного</a:t>
            </a: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кола»</a:t>
            </a:r>
            <a:b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Група дослідження. Тема 3</a:t>
            </a:r>
            <a:r>
              <a:rPr lang="en-US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«Теорема косинусів»</a:t>
            </a:r>
            <a:b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Група дослідження. Тема 4</a:t>
            </a:r>
            <a:r>
              <a:rPr lang="en-US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«Теорема синусів»</a:t>
            </a:r>
            <a:b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Група дослідження. Тема 5</a:t>
            </a:r>
            <a:r>
              <a:rPr lang="en-US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«Розв'язування трикутників»</a:t>
            </a:r>
            <a:b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Група дослідження. Тема 6</a:t>
            </a:r>
            <a:r>
              <a:rPr lang="en-US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uk-UA" sz="3600" i="1" dirty="0">
                <a:solidFill>
                  <a:srgbClr val="0410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«Площа трикутників»</a:t>
            </a:r>
            <a:br>
              <a:rPr lang="uk-UA" sz="3600" dirty="0">
                <a:solidFill>
                  <a:srgbClr val="04105A"/>
                </a:solidFill>
              </a:rPr>
            </a:br>
            <a:br>
              <a:rPr lang="uk-UA" dirty="0">
                <a:solidFill>
                  <a:srgbClr val="2801B7"/>
                </a:solidFill>
              </a:rPr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37202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857" y="968991"/>
            <a:ext cx="7047655" cy="550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54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439" y="1105592"/>
            <a:ext cx="7403869" cy="5552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433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402" y="803290"/>
            <a:ext cx="7328698" cy="550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9223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664" y="1102723"/>
            <a:ext cx="7253415" cy="535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098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254" y="1023582"/>
            <a:ext cx="7287904" cy="5465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469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549" y="1084997"/>
            <a:ext cx="7315199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80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845" y="1166884"/>
            <a:ext cx="7246961" cy="5435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0319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29449" y="3937152"/>
            <a:ext cx="57811" cy="45719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935" y="1138981"/>
            <a:ext cx="7314702" cy="5596342"/>
          </a:xfrm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152400"/>
            <a:ext cx="8229600" cy="736600"/>
          </a:xfrm>
        </p:spPr>
        <p:txBody>
          <a:bodyPr>
            <a:normAutofit/>
          </a:bodyPr>
          <a:lstStyle/>
          <a:p>
            <a:r>
              <a:rPr lang="uk-UA" sz="3200" b="1" i="1" u="sng" dirty="0">
                <a:solidFill>
                  <a:srgbClr val="2801B7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3840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221" y="1055539"/>
            <a:ext cx="7396828" cy="554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887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38" y="900752"/>
            <a:ext cx="7406718" cy="5553881"/>
          </a:xfrm>
        </p:spPr>
      </p:pic>
    </p:spTree>
    <p:extLst>
      <p:ext uri="{BB962C8B-B14F-4D97-AF65-F5344CB8AC3E}">
        <p14:creationId xmlns:p14="http://schemas.microsoft.com/office/powerpoint/2010/main" val="3617117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idx="2"/>
          </p:nvPr>
        </p:nvSpPr>
        <p:spPr>
          <a:xfrm flipV="1">
            <a:off x="3632886" y="3373393"/>
            <a:ext cx="1112109" cy="815547"/>
          </a:xfrm>
        </p:spPr>
        <p:txBody>
          <a:bodyPr/>
          <a:lstStyle/>
          <a:p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24" y="1949896"/>
            <a:ext cx="7792108" cy="4309588"/>
          </a:xfrm>
        </p:spPr>
      </p:pic>
    </p:spTree>
    <p:extLst>
      <p:ext uri="{BB962C8B-B14F-4D97-AF65-F5344CB8AC3E}">
        <p14:creationId xmlns:p14="http://schemas.microsoft.com/office/powerpoint/2010/main" val="357849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1"/>
            <a:ext cx="8229600" cy="823784"/>
          </a:xfrm>
        </p:spPr>
        <p:txBody>
          <a:bodyPr>
            <a:normAutofit/>
          </a:bodyPr>
          <a:lstStyle/>
          <a:p>
            <a:pPr algn="ctr"/>
            <a:r>
              <a:rPr lang="uk-UA" sz="4000" b="1" i="1" dirty="0">
                <a:solidFill>
                  <a:srgbClr val="2801B7"/>
                </a:solidFill>
              </a:rPr>
              <a:t>Теорема синусів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516" y="1471352"/>
            <a:ext cx="7578484" cy="4838007"/>
          </a:xfrm>
          <a:ln w="6350" cap="rnd">
            <a:noFill/>
          </a:ln>
        </p:spPr>
      </p:pic>
    </p:spTree>
    <p:extLst>
      <p:ext uri="{BB962C8B-B14F-4D97-AF65-F5344CB8AC3E}">
        <p14:creationId xmlns:p14="http://schemas.microsoft.com/office/powerpoint/2010/main" val="2131162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128" y="914400"/>
            <a:ext cx="7275015" cy="5456261"/>
          </a:xfrm>
        </p:spPr>
      </p:pic>
    </p:spTree>
    <p:extLst>
      <p:ext uri="{BB962C8B-B14F-4D97-AF65-F5344CB8AC3E}">
        <p14:creationId xmlns:p14="http://schemas.microsoft.com/office/powerpoint/2010/main" val="34360481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09" y="1146412"/>
            <a:ext cx="7056472" cy="529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3844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5840" y="218902"/>
            <a:ext cx="8229600" cy="112034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 err="1">
                <a:solidFill>
                  <a:srgbClr val="2801B7"/>
                </a:solidFill>
              </a:rPr>
              <a:t>Типи</a:t>
            </a:r>
            <a:r>
              <a:rPr lang="ru-RU" b="1" i="1" u="sng" dirty="0">
                <a:solidFill>
                  <a:srgbClr val="2801B7"/>
                </a:solidFill>
              </a:rPr>
              <a:t> задач на </a:t>
            </a:r>
            <a:r>
              <a:rPr lang="ru-RU" b="1" i="1" u="sng" dirty="0" err="1">
                <a:solidFill>
                  <a:srgbClr val="2801B7"/>
                </a:solidFill>
              </a:rPr>
              <a:t>розв'язування</a:t>
            </a:r>
            <a:r>
              <a:rPr lang="ru-RU" b="1" i="1" u="sng" dirty="0">
                <a:solidFill>
                  <a:srgbClr val="2801B7"/>
                </a:solidFill>
              </a:rPr>
              <a:t>                       </a:t>
            </a:r>
            <a:r>
              <a:rPr lang="ru-RU" b="1" i="1" u="sng" dirty="0" err="1">
                <a:solidFill>
                  <a:srgbClr val="2801B7"/>
                </a:solidFill>
              </a:rPr>
              <a:t>трикутників</a:t>
            </a:r>
            <a:endParaRPr lang="uk-UA" b="1" i="1" u="sng" dirty="0">
              <a:solidFill>
                <a:srgbClr val="2801B7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764" y="1842448"/>
            <a:ext cx="7867111" cy="4539536"/>
          </a:xfrm>
        </p:spPr>
      </p:pic>
    </p:spTree>
    <p:extLst>
      <p:ext uri="{BB962C8B-B14F-4D97-AF65-F5344CB8AC3E}">
        <p14:creationId xmlns:p14="http://schemas.microsoft.com/office/powerpoint/2010/main" val="32726528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549" y="905559"/>
            <a:ext cx="7378600" cy="5706782"/>
          </a:xfrm>
        </p:spPr>
      </p:pic>
    </p:spTree>
    <p:extLst>
      <p:ext uri="{BB962C8B-B14F-4D97-AF65-F5344CB8AC3E}">
        <p14:creationId xmlns:p14="http://schemas.microsoft.com/office/powerpoint/2010/main" val="29968829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493" y="1156503"/>
            <a:ext cx="7233314" cy="542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828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14400" y="481911"/>
            <a:ext cx="8229600" cy="191529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 err="1">
                <a:solidFill>
                  <a:srgbClr val="2801B7"/>
                </a:solidFill>
              </a:rPr>
              <a:t>Застосування</a:t>
            </a:r>
            <a:r>
              <a:rPr lang="ru-RU" b="1" i="1" u="sng" dirty="0">
                <a:solidFill>
                  <a:srgbClr val="2801B7"/>
                </a:solidFill>
              </a:rPr>
              <a:t>  </a:t>
            </a:r>
            <a:r>
              <a:rPr lang="ru-RU" b="1" i="1" u="sng" dirty="0" err="1">
                <a:solidFill>
                  <a:srgbClr val="2801B7"/>
                </a:solidFill>
              </a:rPr>
              <a:t>значень</a:t>
            </a:r>
            <a:r>
              <a:rPr lang="ru-RU" b="1" i="1" u="sng" dirty="0">
                <a:solidFill>
                  <a:srgbClr val="2801B7"/>
                </a:solidFill>
              </a:rPr>
              <a:t> </a:t>
            </a:r>
            <a:r>
              <a:rPr lang="ru-RU" b="1" i="1" u="sng" dirty="0" err="1">
                <a:solidFill>
                  <a:srgbClr val="2801B7"/>
                </a:solidFill>
              </a:rPr>
              <a:t>тригонометричних</a:t>
            </a:r>
            <a:r>
              <a:rPr lang="ru-RU" b="1" i="1" u="sng" dirty="0">
                <a:solidFill>
                  <a:srgbClr val="2801B7"/>
                </a:solidFill>
              </a:rPr>
              <a:t> </a:t>
            </a:r>
            <a:r>
              <a:rPr lang="ru-RU" b="1" i="1" u="sng" dirty="0" err="1">
                <a:solidFill>
                  <a:srgbClr val="2801B7"/>
                </a:solidFill>
              </a:rPr>
              <a:t>функцій</a:t>
            </a:r>
            <a:r>
              <a:rPr lang="ru-RU" b="1" i="1" u="sng" dirty="0">
                <a:solidFill>
                  <a:srgbClr val="2801B7"/>
                </a:solidFill>
              </a:rPr>
              <a:t> </a:t>
            </a:r>
            <a:r>
              <a:rPr lang="ru-RU" b="1" i="1" u="sng" dirty="0" err="1">
                <a:solidFill>
                  <a:srgbClr val="2801B7"/>
                </a:solidFill>
              </a:rPr>
              <a:t>кутів</a:t>
            </a:r>
            <a:r>
              <a:rPr lang="ru-RU" b="1" i="1" u="sng" dirty="0">
                <a:solidFill>
                  <a:srgbClr val="2801B7"/>
                </a:solidFill>
              </a:rPr>
              <a:t> до </a:t>
            </a:r>
            <a:r>
              <a:rPr lang="ru-RU" b="1" i="1" u="sng" dirty="0" err="1">
                <a:solidFill>
                  <a:srgbClr val="2801B7"/>
                </a:solidFill>
              </a:rPr>
              <a:t>знаходження</a:t>
            </a:r>
            <a:r>
              <a:rPr lang="ru-RU" b="1" i="1" u="sng" dirty="0">
                <a:solidFill>
                  <a:srgbClr val="2801B7"/>
                </a:solidFill>
              </a:rPr>
              <a:t> </a:t>
            </a:r>
            <a:r>
              <a:rPr lang="ru-RU" b="1" i="1" u="sng" dirty="0" err="1">
                <a:solidFill>
                  <a:srgbClr val="2801B7"/>
                </a:solidFill>
              </a:rPr>
              <a:t>площ</a:t>
            </a:r>
            <a:r>
              <a:rPr lang="ru-RU" b="1" i="1" u="sng" dirty="0">
                <a:solidFill>
                  <a:srgbClr val="2801B7"/>
                </a:solidFill>
              </a:rPr>
              <a:t> </a:t>
            </a:r>
            <a:r>
              <a:rPr lang="ru-RU" b="1" i="1" u="sng" dirty="0" err="1">
                <a:solidFill>
                  <a:srgbClr val="2801B7"/>
                </a:solidFill>
              </a:rPr>
              <a:t>трикутників</a:t>
            </a:r>
            <a:endParaRPr lang="uk-UA" b="1" i="1" u="sng" dirty="0">
              <a:solidFill>
                <a:srgbClr val="2801B7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111" y="2397210"/>
            <a:ext cx="5724019" cy="4236346"/>
          </a:xfrm>
        </p:spPr>
      </p:pic>
    </p:spTree>
    <p:extLst>
      <p:ext uri="{BB962C8B-B14F-4D97-AF65-F5344CB8AC3E}">
        <p14:creationId xmlns:p14="http://schemas.microsoft.com/office/powerpoint/2010/main" val="6299970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38596" y="152400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 err="1">
                <a:solidFill>
                  <a:srgbClr val="2801B7"/>
                </a:solidFill>
              </a:rPr>
              <a:t>Використання</a:t>
            </a:r>
            <a:r>
              <a:rPr lang="ru-RU" b="1" i="1" u="sng" dirty="0">
                <a:solidFill>
                  <a:srgbClr val="2801B7"/>
                </a:solidFill>
              </a:rPr>
              <a:t> методу </a:t>
            </a:r>
            <a:r>
              <a:rPr lang="ru-RU" b="1" i="1" u="sng" dirty="0" err="1">
                <a:solidFill>
                  <a:srgbClr val="2801B7"/>
                </a:solidFill>
              </a:rPr>
              <a:t>площ</a:t>
            </a:r>
            <a:r>
              <a:rPr lang="ru-RU" b="1" i="1" u="sng" dirty="0">
                <a:solidFill>
                  <a:srgbClr val="2801B7"/>
                </a:solidFill>
              </a:rPr>
              <a:t> до </a:t>
            </a:r>
            <a:r>
              <a:rPr lang="ru-RU" b="1" i="1" u="sng" dirty="0" err="1">
                <a:solidFill>
                  <a:srgbClr val="2801B7"/>
                </a:solidFill>
              </a:rPr>
              <a:t>розвя</a:t>
            </a:r>
            <a:r>
              <a:rPr lang="en-US" b="1" i="1" u="sng" dirty="0">
                <a:solidFill>
                  <a:srgbClr val="2801B7"/>
                </a:solidFill>
              </a:rPr>
              <a:t>’</a:t>
            </a:r>
            <a:r>
              <a:rPr lang="ru-RU" b="1" i="1" u="sng" dirty="0" err="1">
                <a:solidFill>
                  <a:srgbClr val="2801B7"/>
                </a:solidFill>
              </a:rPr>
              <a:t>зування</a:t>
            </a:r>
            <a:r>
              <a:rPr lang="ru-RU" b="1" i="1" u="sng" dirty="0">
                <a:solidFill>
                  <a:srgbClr val="2801B7"/>
                </a:solidFill>
              </a:rPr>
              <a:t> </a:t>
            </a:r>
            <a:r>
              <a:rPr lang="ru-RU" b="1" i="1" u="sng" dirty="0" err="1">
                <a:solidFill>
                  <a:srgbClr val="2801B7"/>
                </a:solidFill>
              </a:rPr>
              <a:t>трикутників</a:t>
            </a:r>
            <a:endParaRPr lang="uk-UA" b="1" i="1" u="sng" dirty="0">
              <a:solidFill>
                <a:srgbClr val="2801B7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31" y="3040773"/>
            <a:ext cx="3297822" cy="3564103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344" y="1371600"/>
            <a:ext cx="4300754" cy="3338347"/>
          </a:xfrm>
        </p:spPr>
      </p:pic>
    </p:spTree>
    <p:extLst>
      <p:ext uri="{BB962C8B-B14F-4D97-AF65-F5344CB8AC3E}">
        <p14:creationId xmlns:p14="http://schemas.microsoft.com/office/powerpoint/2010/main" val="29799492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E600"/>
      </a:dk1>
      <a:lt1>
        <a:sysClr val="window" lastClr="3F4246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713</TotalTime>
  <Words>448</Words>
  <Application>Microsoft Office PowerPoint</Application>
  <PresentationFormat>Екран (4:3)</PresentationFormat>
  <Paragraphs>25</Paragraphs>
  <Slides>26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31" baseType="lpstr">
      <vt:lpstr>AngsanaUPC</vt:lpstr>
      <vt:lpstr>Constantia</vt:lpstr>
      <vt:lpstr>Wingdings</vt:lpstr>
      <vt:lpstr>Wingdings 2</vt:lpstr>
      <vt:lpstr>Бумажная</vt:lpstr>
      <vt:lpstr>Проект на тему: «Розв'язування трикутників»</vt:lpstr>
      <vt:lpstr>           Анотація проекту</vt:lpstr>
      <vt:lpstr>       Мета: Узагальнити й систематизувати знання учнів по темі: «Розв'язування трикутників»  Сприяти розвитку уваги,уяви,мислення у школярів пізнавального інтересу. Активізувати процеси сприйняття інформації,формувати просторове мислення. Формувати в учнів відповідальність за власну діяльність,за результат своєї праці та вміння працювати в команді. Виховувати в учнів критичне мислення акуратність,толерантність,старанність, наполегливість. </vt:lpstr>
      <vt:lpstr> Завдання проекту:</vt:lpstr>
      <vt:lpstr>Очікувані результати: - учні вміють формулювати проблему для навчальних досліджень,будувати план її розв'язування, працювати з різними джерела інформації; - учні здійснюють пошук і критичне осмислення інформації. - учні вміють застосовувати знання,вміння та навички в нестандартних ситуаціях; - учні вміють презентувати результати досліджень різними способами; -у процесі розв'язування основної  проблеми учні розширюють світогляд та отримують знання із суміжних дисциплін; - учні вдосконалюють знання з іноземних мов у процесі опрацювання інформації,поданої іноземними мовами; - учні вміють використовувати теорему Піфагора ,теореми косинусів,синусів і наслідки з них під час розв'язування трикутників. </vt:lpstr>
      <vt:lpstr>Презентація PowerPoint</vt:lpstr>
      <vt:lpstr>Група дослідження. Тема 1:         «Співвідношення в прямокутному трикутнику» Група дослідження.Тема 2: «Перехід до тригометричного кола» Група дослідження. Тема 3:                    «Теорема косинусів» Група дослідження. Тема 4:                    «Теорема синусів» Група дослідження. Тема 5:                «Розв'язування трикутників» Група дослідження. Тема 6:                      «Площа трикутників»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</vt:lpstr>
      <vt:lpstr>Презентація PowerPoint</vt:lpstr>
      <vt:lpstr>Презентація PowerPoint</vt:lpstr>
      <vt:lpstr>Презентація PowerPoint</vt:lpstr>
      <vt:lpstr>Теорема синусів</vt:lpstr>
      <vt:lpstr>Презентація PowerPoint</vt:lpstr>
      <vt:lpstr>Презентація PowerPoint</vt:lpstr>
      <vt:lpstr>Типи задач на розв'язування                       трикутників</vt:lpstr>
      <vt:lpstr>Презентація PowerPoint</vt:lpstr>
      <vt:lpstr>Презентація PowerPoint</vt:lpstr>
      <vt:lpstr>Застосування  значень тригонометричних функцій кутів до знаходження площ трикутників</vt:lpstr>
      <vt:lpstr>Використання методу площ до розвя’зування трикутників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Ірина Витичак</cp:lastModifiedBy>
  <cp:revision>76</cp:revision>
  <dcterms:created xsi:type="dcterms:W3CDTF">2018-09-04T12:10:47Z</dcterms:created>
  <dcterms:modified xsi:type="dcterms:W3CDTF">2022-02-07T16:43:07Z</dcterms:modified>
</cp:coreProperties>
</file>