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0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notesMasterIdLst>
    <p:notesMasterId r:id="rId16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8288000" cy="10287000"/>
  <p:notesSz cx="6858000" cy="9144000"/>
  <p:embeddedFontLst>
    <p:embeddedFont>
      <p:font typeface="Anton" charset="1" panose="00000500000000000000"/>
      <p:regular r:id="rId19"/>
    </p:embeddedFont>
    <p:embeddedFont>
      <p:font typeface="Fira Sans" charset="1" panose="020B0503050000020004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notesMasters/notesMaster1.xml" Type="http://schemas.openxmlformats.org/officeDocument/2006/relationships/notesMaster"/><Relationship Id="rId17" Target="theme/theme2.xml" Type="http://schemas.openxmlformats.org/officeDocument/2006/relationships/theme"/><Relationship Id="rId18" Target="notesSlides/notesSlide1.xml" Type="http://schemas.openxmlformats.org/officeDocument/2006/relationships/notesSlide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notesSlides/notesSlide2.xml" Type="http://schemas.openxmlformats.org/officeDocument/2006/relationships/notesSlide"/><Relationship Id="rId22" Target="notesSlides/notesSlide3.xml" Type="http://schemas.openxmlformats.org/officeDocument/2006/relationships/notesSlide"/><Relationship Id="rId23" Target="notesSlides/notesSlide4.xml" Type="http://schemas.openxmlformats.org/officeDocument/2006/relationships/notesSlide"/><Relationship Id="rId24" Target="notesSlides/notesSlide5.xml" Type="http://schemas.openxmlformats.org/officeDocument/2006/relationships/notesSlide"/><Relationship Id="rId25" Target="notesSlides/notesSlide6.xml" Type="http://schemas.openxmlformats.org/officeDocument/2006/relationships/notesSlide"/><Relationship Id="rId26" Target="notesSlides/notesSlide7.xml" Type="http://schemas.openxmlformats.org/officeDocument/2006/relationships/notesSlide"/><Relationship Id="rId27" Target="notesSlides/notesSlide8.xml" Type="http://schemas.openxmlformats.org/officeDocument/2006/relationships/notesSlide"/><Relationship Id="rId28" Target="notesSlides/notesSlide9.xml" Type="http://schemas.openxmlformats.org/officeDocument/2006/relationships/notesSlide"/><Relationship Id="rId29" Target="notesSlides/notesSlide10.xml" Type="http://schemas.openxmlformats.org/officeDocument/2006/relationships/notesSlide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.xml" Type="http://schemas.openxmlformats.org/officeDocument/2006/relationships/slide"/></Relationships>
</file>

<file path=ppt/notesSlides/_rels/notesSlide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.xml" Type="http://schemas.openxmlformats.org/officeDocument/2006/relationships/slide"/></Relationships>
</file>

<file path=ppt/notesSlides/_rels/notesSlide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3.xml" Type="http://schemas.openxmlformats.org/officeDocument/2006/relationships/slide"/></Relationships>
</file>

<file path=ppt/notesSlides/_rels/notesSlide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4.xml" Type="http://schemas.openxmlformats.org/officeDocument/2006/relationships/slide"/></Relationships>
</file>

<file path=ppt/notesSlides/_rels/notesSlide5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5.xml" Type="http://schemas.openxmlformats.org/officeDocument/2006/relationships/slide"/></Relationships>
</file>

<file path=ppt/notesSlides/_rels/notesSlide6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6.xml" Type="http://schemas.openxmlformats.org/officeDocument/2006/relationships/slide"/></Relationships>
</file>

<file path=ppt/notesSlides/_rels/notesSlide7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7.xml" Type="http://schemas.openxmlformats.org/officeDocument/2006/relationships/slide"/></Relationships>
</file>

<file path=ppt/notesSlides/_rels/notesSlide8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8.xml" Type="http://schemas.openxmlformats.org/officeDocument/2006/relationships/slide"/></Relationships>
</file>

<file path=ppt/notesSlides/_rels/notesSlide9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9.xml" Type="http://schemas.openxmlformats.org/officeDocument/2006/relationships/slide"/></Relationships>
</file>

<file path=ppt/notesSlides/_rels/notesSlide10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0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3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4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5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6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7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8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9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10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.xml" Type="http://schemas.openxmlformats.org/officeDocument/2006/relationships/notesSlide"/><Relationship Id="rId3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2.xml" Type="http://schemas.openxmlformats.org/officeDocument/2006/relationships/notesSlide"/><Relationship Id="rId3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3.xml" Type="http://schemas.openxmlformats.org/officeDocument/2006/relationships/notesSlid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4.xml" Type="http://schemas.openxmlformats.org/officeDocument/2006/relationships/notesSlide"/><Relationship Id="rId3" Target="../media/image3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5.xml" Type="http://schemas.openxmlformats.org/officeDocument/2006/relationships/notesSlide"/><Relationship Id="rId3" Target="../media/image4.png" Type="http://schemas.openxmlformats.org/officeDocument/2006/relationships/image"/><Relationship Id="rId4" Target="../media/image5.png" Type="http://schemas.openxmlformats.org/officeDocument/2006/relationships/image"/><Relationship Id="rId5" Target="../media/image6.png" Type="http://schemas.openxmlformats.org/officeDocument/2006/relationships/image"/><Relationship Id="rId6" Target="../media/image7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6.xml" Type="http://schemas.openxmlformats.org/officeDocument/2006/relationships/notesSlide"/><Relationship Id="rId3" Target="../media/image8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7.xml" Type="http://schemas.openxmlformats.org/officeDocument/2006/relationships/notesSlide"/><Relationship Id="rId3" Target="../media/image9.png" Type="http://schemas.openxmlformats.org/officeDocument/2006/relationships/image"/><Relationship Id="rId4" Target="../media/image10.png" Type="http://schemas.openxmlformats.org/officeDocument/2006/relationships/image"/><Relationship Id="rId5" Target="../media/image11.png" Type="http://schemas.openxmlformats.org/officeDocument/2006/relationships/image"/><Relationship Id="rId6" Target="../media/image12.png" Type="http://schemas.openxmlformats.org/officeDocument/2006/relationships/image"/><Relationship Id="rId7" Target="../media/image13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8.xml" Type="http://schemas.openxmlformats.org/officeDocument/2006/relationships/notesSlide"/><Relationship Id="rId3" Target="../media/image14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9.xml" Type="http://schemas.openxmlformats.org/officeDocument/2006/relationships/notesSlide"/><Relationship Id="rId3" Target="../media/image15.png" Type="http://schemas.openxmlformats.org/officeDocument/2006/relationships/image"/><Relationship Id="rId4" Target="../media/image16.png" Type="http://schemas.openxmlformats.org/officeDocument/2006/relationships/image"/><Relationship Id="rId5" Target="../media/image17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0.xml" Type="http://schemas.openxmlformats.org/officeDocument/2006/relationships/notesSlide"/><Relationship Id="rId3" Target="../media/image18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2121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F1F1F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11413977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992238" y="2966591"/>
            <a:ext cx="9445526" cy="12608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625"/>
              </a:lnSpc>
            </a:pPr>
            <a:r>
              <a:rPr lang="en-US" sz="7687" spc="-77">
                <a:solidFill>
                  <a:srgbClr val="FA95AF"/>
                </a:solidFill>
                <a:latin typeface="Anton"/>
                <a:ea typeface="Anton"/>
                <a:cs typeface="Anton"/>
                <a:sym typeface="Anton"/>
              </a:rPr>
              <a:t>Рівняння 5 клас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92238" y="4557415"/>
            <a:ext cx="9445526" cy="19097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У п'ятому класі учні починають вивчати рівняння. Рівняння - це математичний вираз, який містить змінну та має невідомий розв'язок. Вивчення рівнянь допомагає розвивати логічне мислення та навички розв'язування задач на практиці.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2121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F1F1F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850237" y="2034182"/>
            <a:ext cx="7088237" cy="9050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 spc="-56">
                <a:solidFill>
                  <a:srgbClr val="FA95AF"/>
                </a:solidFill>
                <a:latin typeface="Anton"/>
                <a:ea typeface="Anton"/>
                <a:cs typeface="Anton"/>
                <a:sym typeface="Anton"/>
              </a:rPr>
              <a:t>Що таке рівняння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7850237" y="3683348"/>
            <a:ext cx="637877" cy="637878"/>
            <a:chOff x="0" y="0"/>
            <a:chExt cx="850503" cy="850503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50392" cy="850519"/>
            </a:xfrm>
            <a:custGeom>
              <a:avLst/>
              <a:gdLst/>
              <a:ahLst/>
              <a:cxnLst/>
              <a:rect r="r" b="b" t="t" l="l"/>
              <a:pathLst>
                <a:path h="850519" w="850392">
                  <a:moveTo>
                    <a:pt x="0" y="56642"/>
                  </a:moveTo>
                  <a:cubicBezTo>
                    <a:pt x="0" y="25400"/>
                    <a:pt x="25400" y="0"/>
                    <a:pt x="56642" y="0"/>
                  </a:cubicBezTo>
                  <a:lnTo>
                    <a:pt x="793750" y="0"/>
                  </a:lnTo>
                  <a:cubicBezTo>
                    <a:pt x="825119" y="0"/>
                    <a:pt x="850392" y="25400"/>
                    <a:pt x="850392" y="56642"/>
                  </a:cubicBezTo>
                  <a:lnTo>
                    <a:pt x="850392" y="793750"/>
                  </a:lnTo>
                  <a:cubicBezTo>
                    <a:pt x="850392" y="825119"/>
                    <a:pt x="824992" y="850392"/>
                    <a:pt x="793750" y="850392"/>
                  </a:cubicBezTo>
                  <a:lnTo>
                    <a:pt x="56642" y="850392"/>
                  </a:lnTo>
                  <a:cubicBezTo>
                    <a:pt x="25400" y="850519"/>
                    <a:pt x="0" y="825119"/>
                    <a:pt x="0" y="793750"/>
                  </a:cubicBezTo>
                  <a:close/>
                </a:path>
              </a:pathLst>
            </a:custGeom>
            <a:solidFill>
              <a:srgbClr val="3E3E3E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8101012" y="3846760"/>
            <a:ext cx="136326" cy="3682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12"/>
              </a:lnSpc>
            </a:pPr>
            <a:r>
              <a:rPr lang="en-US" sz="3312" spc="-33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1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8771632" y="3673823"/>
            <a:ext cx="3544044" cy="4524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spc="-27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Означення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8771632" y="4201120"/>
            <a:ext cx="3659684" cy="23633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Рівняння - це математичний вираз, в якому змінна пов'язана з іншими числами чи виразами знаком рівності.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12714834" y="3683348"/>
            <a:ext cx="637877" cy="637878"/>
            <a:chOff x="0" y="0"/>
            <a:chExt cx="850503" cy="850503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50392" cy="850519"/>
            </a:xfrm>
            <a:custGeom>
              <a:avLst/>
              <a:gdLst/>
              <a:ahLst/>
              <a:cxnLst/>
              <a:rect r="r" b="b" t="t" l="l"/>
              <a:pathLst>
                <a:path h="850519" w="850392">
                  <a:moveTo>
                    <a:pt x="0" y="56642"/>
                  </a:moveTo>
                  <a:cubicBezTo>
                    <a:pt x="0" y="25400"/>
                    <a:pt x="25400" y="0"/>
                    <a:pt x="56642" y="0"/>
                  </a:cubicBezTo>
                  <a:lnTo>
                    <a:pt x="793750" y="0"/>
                  </a:lnTo>
                  <a:cubicBezTo>
                    <a:pt x="825119" y="0"/>
                    <a:pt x="850392" y="25400"/>
                    <a:pt x="850392" y="56642"/>
                  </a:cubicBezTo>
                  <a:lnTo>
                    <a:pt x="850392" y="793750"/>
                  </a:lnTo>
                  <a:cubicBezTo>
                    <a:pt x="850392" y="825119"/>
                    <a:pt x="824992" y="850392"/>
                    <a:pt x="793750" y="850392"/>
                  </a:cubicBezTo>
                  <a:lnTo>
                    <a:pt x="56642" y="850392"/>
                  </a:lnTo>
                  <a:cubicBezTo>
                    <a:pt x="25400" y="850519"/>
                    <a:pt x="0" y="825119"/>
                    <a:pt x="0" y="793750"/>
                  </a:cubicBezTo>
                  <a:close/>
                </a:path>
              </a:pathLst>
            </a:custGeom>
            <a:solidFill>
              <a:srgbClr val="3E3E3E"/>
            </a:solid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12930782" y="3846760"/>
            <a:ext cx="205979" cy="3682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12"/>
              </a:lnSpc>
            </a:pPr>
            <a:r>
              <a:rPr lang="en-US" sz="3312" spc="-33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2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3636229" y="3673823"/>
            <a:ext cx="3544044" cy="4524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spc="-27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Мета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3636229" y="4201120"/>
            <a:ext cx="3659684" cy="1456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Знайти невідому змінну, яка задовольняє умову рівняння.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7850237" y="7166967"/>
            <a:ext cx="637877" cy="637877"/>
            <a:chOff x="0" y="0"/>
            <a:chExt cx="850503" cy="850503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50392" cy="850519"/>
            </a:xfrm>
            <a:custGeom>
              <a:avLst/>
              <a:gdLst/>
              <a:ahLst/>
              <a:cxnLst/>
              <a:rect r="r" b="b" t="t" l="l"/>
              <a:pathLst>
                <a:path h="850519" w="850392">
                  <a:moveTo>
                    <a:pt x="0" y="56642"/>
                  </a:moveTo>
                  <a:cubicBezTo>
                    <a:pt x="0" y="25400"/>
                    <a:pt x="25400" y="0"/>
                    <a:pt x="56642" y="0"/>
                  </a:cubicBezTo>
                  <a:lnTo>
                    <a:pt x="793750" y="0"/>
                  </a:lnTo>
                  <a:cubicBezTo>
                    <a:pt x="825119" y="0"/>
                    <a:pt x="850392" y="25400"/>
                    <a:pt x="850392" y="56642"/>
                  </a:cubicBezTo>
                  <a:lnTo>
                    <a:pt x="850392" y="793750"/>
                  </a:lnTo>
                  <a:cubicBezTo>
                    <a:pt x="850392" y="825119"/>
                    <a:pt x="824992" y="850392"/>
                    <a:pt x="793750" y="850392"/>
                  </a:cubicBezTo>
                  <a:lnTo>
                    <a:pt x="56642" y="850392"/>
                  </a:lnTo>
                  <a:cubicBezTo>
                    <a:pt x="25400" y="850519"/>
                    <a:pt x="0" y="825119"/>
                    <a:pt x="0" y="793750"/>
                  </a:cubicBezTo>
                  <a:close/>
                </a:path>
              </a:pathLst>
            </a:custGeom>
            <a:solidFill>
              <a:srgbClr val="3E3E3E"/>
            </a:soli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8066186" y="7330380"/>
            <a:ext cx="205979" cy="3682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12"/>
              </a:lnSpc>
            </a:pPr>
            <a:r>
              <a:rPr lang="en-US" sz="3312" spc="-33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3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8771632" y="7157442"/>
            <a:ext cx="3544044" cy="4524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spc="-27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Складові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8771632" y="7684740"/>
            <a:ext cx="8524131" cy="548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Рівняння містить ліву і праву частини, пов'язані знаком рівності.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2121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F1F1F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92238" y="3382715"/>
            <a:ext cx="7088237" cy="9050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 spc="-56">
                <a:solidFill>
                  <a:srgbClr val="FA95AF"/>
                </a:solidFill>
                <a:latin typeface="Anton"/>
                <a:ea typeface="Anton"/>
                <a:cs typeface="Anton"/>
                <a:sym typeface="Anton"/>
              </a:rPr>
              <a:t>Види рівнянь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92238" y="4986933"/>
            <a:ext cx="3544044" cy="4524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spc="-27">
                <a:solidFill>
                  <a:srgbClr val="FA95AF"/>
                </a:solidFill>
                <a:latin typeface="Anton"/>
                <a:ea typeface="Anton"/>
                <a:cs typeface="Anton"/>
                <a:sym typeface="Anton"/>
              </a:rPr>
              <a:t>Лінійні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92238" y="5627638"/>
            <a:ext cx="4972645" cy="10025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Рівняння першого степеня з однією змінною.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6666160" y="4986933"/>
            <a:ext cx="3544044" cy="4524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spc="-27">
                <a:solidFill>
                  <a:srgbClr val="FA95AF"/>
                </a:solidFill>
                <a:latin typeface="Anton"/>
                <a:ea typeface="Anton"/>
                <a:cs typeface="Anton"/>
                <a:sym typeface="Anton"/>
              </a:rPr>
              <a:t>Квадратні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6666160" y="5627638"/>
            <a:ext cx="4972645" cy="10025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Рівняння другого степеня з однією змінною.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2340084" y="4986933"/>
            <a:ext cx="3544044" cy="4524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spc="-27">
                <a:solidFill>
                  <a:srgbClr val="FA95AF"/>
                </a:solidFill>
                <a:latin typeface="Anton"/>
                <a:ea typeface="Anton"/>
                <a:cs typeface="Anton"/>
                <a:sym typeface="Anton"/>
              </a:rPr>
              <a:t>Вищих степенів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2340084" y="5627638"/>
            <a:ext cx="4972645" cy="10025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Рівняння з однією змінною, де степінь змінної більше двох.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2121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F1F1F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850237" y="1281112"/>
            <a:ext cx="9156650" cy="9050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 spc="-56">
                <a:solidFill>
                  <a:srgbClr val="FA95AF"/>
                </a:solidFill>
                <a:latin typeface="Anton"/>
                <a:ea typeface="Anton"/>
                <a:cs typeface="Anton"/>
                <a:sym typeface="Anton"/>
              </a:rPr>
              <a:t>Рівняння з однією змінною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8256389" y="2611339"/>
            <a:ext cx="38100" cy="6375350"/>
            <a:chOff x="0" y="0"/>
            <a:chExt cx="50800" cy="8500467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50800" cy="8500491"/>
            </a:xfrm>
            <a:custGeom>
              <a:avLst/>
              <a:gdLst/>
              <a:ahLst/>
              <a:cxnLst/>
              <a:rect r="r" b="b" t="t" l="l"/>
              <a:pathLst>
                <a:path h="8500491" w="50800">
                  <a:moveTo>
                    <a:pt x="0" y="25400"/>
                  </a:moveTo>
                  <a:cubicBezTo>
                    <a:pt x="0" y="11430"/>
                    <a:pt x="11430" y="0"/>
                    <a:pt x="25400" y="0"/>
                  </a:cubicBezTo>
                  <a:cubicBezTo>
                    <a:pt x="39370" y="0"/>
                    <a:pt x="50800" y="11430"/>
                    <a:pt x="50800" y="25400"/>
                  </a:cubicBezTo>
                  <a:lnTo>
                    <a:pt x="50800" y="8475091"/>
                  </a:lnTo>
                  <a:cubicBezTo>
                    <a:pt x="50800" y="8489061"/>
                    <a:pt x="39370" y="8500491"/>
                    <a:pt x="25400" y="8500491"/>
                  </a:cubicBezTo>
                  <a:cubicBezTo>
                    <a:pt x="11430" y="8500491"/>
                    <a:pt x="0" y="8489061"/>
                    <a:pt x="0" y="8475091"/>
                  </a:cubicBezTo>
                  <a:close/>
                </a:path>
              </a:pathLst>
            </a:custGeom>
            <a:solidFill>
              <a:srgbClr val="575757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8556277" y="3230166"/>
            <a:ext cx="992237" cy="38100"/>
            <a:chOff x="0" y="0"/>
            <a:chExt cx="1322983" cy="50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322959" cy="50800"/>
            </a:xfrm>
            <a:custGeom>
              <a:avLst/>
              <a:gdLst/>
              <a:ahLst/>
              <a:cxnLst/>
              <a:rect r="r" b="b" t="t" l="l"/>
              <a:pathLst>
                <a:path h="50800" w="1322959">
                  <a:moveTo>
                    <a:pt x="0" y="25400"/>
                  </a:moveTo>
                  <a:cubicBezTo>
                    <a:pt x="0" y="11430"/>
                    <a:pt x="11430" y="0"/>
                    <a:pt x="25400" y="0"/>
                  </a:cubicBezTo>
                  <a:lnTo>
                    <a:pt x="1297559" y="0"/>
                  </a:lnTo>
                  <a:cubicBezTo>
                    <a:pt x="1311529" y="0"/>
                    <a:pt x="1322959" y="11430"/>
                    <a:pt x="1322959" y="25400"/>
                  </a:cubicBezTo>
                  <a:cubicBezTo>
                    <a:pt x="1322959" y="39370"/>
                    <a:pt x="1311529" y="50800"/>
                    <a:pt x="1297559" y="50800"/>
                  </a:cubicBezTo>
                  <a:lnTo>
                    <a:pt x="25400" y="50800"/>
                  </a:lnTo>
                  <a:cubicBezTo>
                    <a:pt x="11430" y="50800"/>
                    <a:pt x="0" y="39370"/>
                    <a:pt x="0" y="25400"/>
                  </a:cubicBezTo>
                  <a:close/>
                </a:path>
              </a:pathLst>
            </a:custGeom>
            <a:solidFill>
              <a:srgbClr val="575757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7956500" y="2930277"/>
            <a:ext cx="637877" cy="637878"/>
            <a:chOff x="0" y="0"/>
            <a:chExt cx="850503" cy="850503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50392" cy="850519"/>
            </a:xfrm>
            <a:custGeom>
              <a:avLst/>
              <a:gdLst/>
              <a:ahLst/>
              <a:cxnLst/>
              <a:rect r="r" b="b" t="t" l="l"/>
              <a:pathLst>
                <a:path h="850519" w="850392">
                  <a:moveTo>
                    <a:pt x="0" y="56642"/>
                  </a:moveTo>
                  <a:cubicBezTo>
                    <a:pt x="0" y="25400"/>
                    <a:pt x="25400" y="0"/>
                    <a:pt x="56642" y="0"/>
                  </a:cubicBezTo>
                  <a:lnTo>
                    <a:pt x="793750" y="0"/>
                  </a:lnTo>
                  <a:cubicBezTo>
                    <a:pt x="825119" y="0"/>
                    <a:pt x="850392" y="25400"/>
                    <a:pt x="850392" y="56642"/>
                  </a:cubicBezTo>
                  <a:lnTo>
                    <a:pt x="850392" y="793750"/>
                  </a:lnTo>
                  <a:cubicBezTo>
                    <a:pt x="850392" y="825119"/>
                    <a:pt x="824992" y="850392"/>
                    <a:pt x="793750" y="850392"/>
                  </a:cubicBezTo>
                  <a:lnTo>
                    <a:pt x="56642" y="850392"/>
                  </a:lnTo>
                  <a:cubicBezTo>
                    <a:pt x="25400" y="850519"/>
                    <a:pt x="0" y="825119"/>
                    <a:pt x="0" y="793750"/>
                  </a:cubicBezTo>
                  <a:close/>
                </a:path>
              </a:pathLst>
            </a:custGeom>
            <a:solidFill>
              <a:srgbClr val="3E3E3E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8207276" y="3093690"/>
            <a:ext cx="136326" cy="3682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12"/>
              </a:lnSpc>
            </a:pPr>
            <a:r>
              <a:rPr lang="en-US" sz="3312" spc="-33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1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9834860" y="2885331"/>
            <a:ext cx="3544044" cy="4524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spc="-27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Вигляд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834860" y="3412629"/>
            <a:ext cx="7460902" cy="10025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Рівняння містить лише одну змінну, пов'язану зі сталими числами знаками дій.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8556277" y="5600997"/>
            <a:ext cx="992237" cy="38100"/>
            <a:chOff x="0" y="0"/>
            <a:chExt cx="1322983" cy="508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322959" cy="50800"/>
            </a:xfrm>
            <a:custGeom>
              <a:avLst/>
              <a:gdLst/>
              <a:ahLst/>
              <a:cxnLst/>
              <a:rect r="r" b="b" t="t" l="l"/>
              <a:pathLst>
                <a:path h="50800" w="1322959">
                  <a:moveTo>
                    <a:pt x="0" y="25400"/>
                  </a:moveTo>
                  <a:cubicBezTo>
                    <a:pt x="0" y="11430"/>
                    <a:pt x="11430" y="0"/>
                    <a:pt x="25400" y="0"/>
                  </a:cubicBezTo>
                  <a:lnTo>
                    <a:pt x="1297559" y="0"/>
                  </a:lnTo>
                  <a:cubicBezTo>
                    <a:pt x="1311529" y="0"/>
                    <a:pt x="1322959" y="11430"/>
                    <a:pt x="1322959" y="25400"/>
                  </a:cubicBezTo>
                  <a:cubicBezTo>
                    <a:pt x="1322959" y="39370"/>
                    <a:pt x="1311529" y="50800"/>
                    <a:pt x="1297559" y="50800"/>
                  </a:cubicBezTo>
                  <a:lnTo>
                    <a:pt x="25400" y="50800"/>
                  </a:lnTo>
                  <a:cubicBezTo>
                    <a:pt x="11430" y="50800"/>
                    <a:pt x="0" y="39370"/>
                    <a:pt x="0" y="25400"/>
                  </a:cubicBezTo>
                  <a:close/>
                </a:path>
              </a:pathLst>
            </a:custGeom>
            <a:solidFill>
              <a:srgbClr val="575757"/>
            </a:solidFill>
          </p:spPr>
        </p:sp>
      </p:grpSp>
      <p:grpSp>
        <p:nvGrpSpPr>
          <p:cNvPr name="Group 19" id="19"/>
          <p:cNvGrpSpPr/>
          <p:nvPr/>
        </p:nvGrpSpPr>
        <p:grpSpPr>
          <a:xfrm rot="0">
            <a:off x="7956500" y="5301109"/>
            <a:ext cx="637877" cy="637877"/>
            <a:chOff x="0" y="0"/>
            <a:chExt cx="850503" cy="850503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850392" cy="850519"/>
            </a:xfrm>
            <a:custGeom>
              <a:avLst/>
              <a:gdLst/>
              <a:ahLst/>
              <a:cxnLst/>
              <a:rect r="r" b="b" t="t" l="l"/>
              <a:pathLst>
                <a:path h="850519" w="850392">
                  <a:moveTo>
                    <a:pt x="0" y="56642"/>
                  </a:moveTo>
                  <a:cubicBezTo>
                    <a:pt x="0" y="25400"/>
                    <a:pt x="25400" y="0"/>
                    <a:pt x="56642" y="0"/>
                  </a:cubicBezTo>
                  <a:lnTo>
                    <a:pt x="793750" y="0"/>
                  </a:lnTo>
                  <a:cubicBezTo>
                    <a:pt x="825119" y="0"/>
                    <a:pt x="850392" y="25400"/>
                    <a:pt x="850392" y="56642"/>
                  </a:cubicBezTo>
                  <a:lnTo>
                    <a:pt x="850392" y="793750"/>
                  </a:lnTo>
                  <a:cubicBezTo>
                    <a:pt x="850392" y="825119"/>
                    <a:pt x="824992" y="850392"/>
                    <a:pt x="793750" y="850392"/>
                  </a:cubicBezTo>
                  <a:lnTo>
                    <a:pt x="56642" y="850392"/>
                  </a:lnTo>
                  <a:cubicBezTo>
                    <a:pt x="25400" y="850519"/>
                    <a:pt x="0" y="825119"/>
                    <a:pt x="0" y="793750"/>
                  </a:cubicBezTo>
                  <a:close/>
                </a:path>
              </a:pathLst>
            </a:custGeom>
            <a:solidFill>
              <a:srgbClr val="3E3E3E"/>
            </a:solidFill>
          </p:spPr>
        </p:sp>
      </p:grpSp>
      <p:sp>
        <p:nvSpPr>
          <p:cNvPr name="TextBox 21" id="21"/>
          <p:cNvSpPr txBox="true"/>
          <p:nvPr/>
        </p:nvSpPr>
        <p:spPr>
          <a:xfrm rot="0">
            <a:off x="8172450" y="5464522"/>
            <a:ext cx="205979" cy="3682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12"/>
              </a:lnSpc>
            </a:pPr>
            <a:r>
              <a:rPr lang="en-US" sz="3312" spc="-33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2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9834860" y="5256162"/>
            <a:ext cx="3544044" cy="4524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spc="-27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Розв'язування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9834860" y="5783461"/>
            <a:ext cx="7460902" cy="10025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Знаходження значення змінної, яка задовольняє рівняння.</a:t>
            </a:r>
          </a:p>
        </p:txBody>
      </p:sp>
      <p:grpSp>
        <p:nvGrpSpPr>
          <p:cNvPr name="Group 24" id="24"/>
          <p:cNvGrpSpPr/>
          <p:nvPr/>
        </p:nvGrpSpPr>
        <p:grpSpPr>
          <a:xfrm rot="0">
            <a:off x="8556277" y="7971830"/>
            <a:ext cx="992237" cy="38100"/>
            <a:chOff x="0" y="0"/>
            <a:chExt cx="1322983" cy="508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1322959" cy="50800"/>
            </a:xfrm>
            <a:custGeom>
              <a:avLst/>
              <a:gdLst/>
              <a:ahLst/>
              <a:cxnLst/>
              <a:rect r="r" b="b" t="t" l="l"/>
              <a:pathLst>
                <a:path h="50800" w="1322959">
                  <a:moveTo>
                    <a:pt x="0" y="25400"/>
                  </a:moveTo>
                  <a:cubicBezTo>
                    <a:pt x="0" y="11430"/>
                    <a:pt x="11430" y="0"/>
                    <a:pt x="25400" y="0"/>
                  </a:cubicBezTo>
                  <a:lnTo>
                    <a:pt x="1297559" y="0"/>
                  </a:lnTo>
                  <a:cubicBezTo>
                    <a:pt x="1311529" y="0"/>
                    <a:pt x="1322959" y="11430"/>
                    <a:pt x="1322959" y="25400"/>
                  </a:cubicBezTo>
                  <a:cubicBezTo>
                    <a:pt x="1322959" y="39370"/>
                    <a:pt x="1311529" y="50800"/>
                    <a:pt x="1297559" y="50800"/>
                  </a:cubicBezTo>
                  <a:lnTo>
                    <a:pt x="25400" y="50800"/>
                  </a:lnTo>
                  <a:cubicBezTo>
                    <a:pt x="11430" y="50800"/>
                    <a:pt x="0" y="39370"/>
                    <a:pt x="0" y="25400"/>
                  </a:cubicBezTo>
                  <a:close/>
                </a:path>
              </a:pathLst>
            </a:custGeom>
            <a:solidFill>
              <a:srgbClr val="575757"/>
            </a:solid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7956500" y="7671941"/>
            <a:ext cx="637877" cy="637877"/>
            <a:chOff x="0" y="0"/>
            <a:chExt cx="850503" cy="850503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850392" cy="850519"/>
            </a:xfrm>
            <a:custGeom>
              <a:avLst/>
              <a:gdLst/>
              <a:ahLst/>
              <a:cxnLst/>
              <a:rect r="r" b="b" t="t" l="l"/>
              <a:pathLst>
                <a:path h="850519" w="850392">
                  <a:moveTo>
                    <a:pt x="0" y="56642"/>
                  </a:moveTo>
                  <a:cubicBezTo>
                    <a:pt x="0" y="25400"/>
                    <a:pt x="25400" y="0"/>
                    <a:pt x="56642" y="0"/>
                  </a:cubicBezTo>
                  <a:lnTo>
                    <a:pt x="793750" y="0"/>
                  </a:lnTo>
                  <a:cubicBezTo>
                    <a:pt x="825119" y="0"/>
                    <a:pt x="850392" y="25400"/>
                    <a:pt x="850392" y="56642"/>
                  </a:cubicBezTo>
                  <a:lnTo>
                    <a:pt x="850392" y="793750"/>
                  </a:lnTo>
                  <a:cubicBezTo>
                    <a:pt x="850392" y="825119"/>
                    <a:pt x="824992" y="850392"/>
                    <a:pt x="793750" y="850392"/>
                  </a:cubicBezTo>
                  <a:lnTo>
                    <a:pt x="56642" y="850392"/>
                  </a:lnTo>
                  <a:cubicBezTo>
                    <a:pt x="25400" y="850519"/>
                    <a:pt x="0" y="825119"/>
                    <a:pt x="0" y="793750"/>
                  </a:cubicBezTo>
                  <a:close/>
                </a:path>
              </a:pathLst>
            </a:custGeom>
            <a:solidFill>
              <a:srgbClr val="3E3E3E"/>
            </a:solidFill>
          </p:spPr>
        </p:sp>
      </p:grpSp>
      <p:sp>
        <p:nvSpPr>
          <p:cNvPr name="TextBox 28" id="28"/>
          <p:cNvSpPr txBox="true"/>
          <p:nvPr/>
        </p:nvSpPr>
        <p:spPr>
          <a:xfrm rot="0">
            <a:off x="8172450" y="7835354"/>
            <a:ext cx="205979" cy="3682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12"/>
              </a:lnSpc>
            </a:pPr>
            <a:r>
              <a:rPr lang="en-US" sz="3312" spc="-33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3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9834860" y="7626995"/>
            <a:ext cx="3544044" cy="4524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spc="-27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Приклади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9834860" y="8154292"/>
            <a:ext cx="7460902" cy="548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Наприклад, 2x + 5 = 11 або 3y - 7 = 14.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2121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F1F1F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0" y="26491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850237" y="1066651"/>
            <a:ext cx="7678341" cy="9050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 spc="-56">
                <a:solidFill>
                  <a:srgbClr val="FA95AF"/>
                </a:solidFill>
                <a:latin typeface="Anton"/>
                <a:ea typeface="Anton"/>
                <a:cs typeface="Anton"/>
                <a:sym typeface="Anton"/>
              </a:rPr>
              <a:t>Розв'язування рівнянь</a:t>
            </a:r>
          </a:p>
        </p:txBody>
      </p:sp>
      <p:sp>
        <p:nvSpPr>
          <p:cNvPr name="Freeform 8" id="8" descr="preencoded.png"/>
          <p:cNvSpPr/>
          <p:nvPr/>
        </p:nvSpPr>
        <p:spPr>
          <a:xfrm flipH="false" flipV="false" rot="0">
            <a:off x="7850237" y="2396878"/>
            <a:ext cx="1417588" cy="2268141"/>
          </a:xfrm>
          <a:custGeom>
            <a:avLst/>
            <a:gdLst/>
            <a:ahLst/>
            <a:cxnLst/>
            <a:rect r="r" b="b" t="t" l="l"/>
            <a:pathLst>
              <a:path h="2268141" w="1417588">
                <a:moveTo>
                  <a:pt x="0" y="0"/>
                </a:moveTo>
                <a:lnTo>
                  <a:pt x="1417588" y="0"/>
                </a:lnTo>
                <a:lnTo>
                  <a:pt x="1417588" y="2268141"/>
                </a:lnTo>
                <a:lnTo>
                  <a:pt x="0" y="226814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84" t="0" r="-84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9693028" y="2670870"/>
            <a:ext cx="3544044" cy="4524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spc="-27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Ізолювання змінної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693028" y="3198167"/>
            <a:ext cx="7602736" cy="10025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Перенесення всіх доданків з однаковими змінними в одну частину рівняння.</a:t>
            </a:r>
          </a:p>
        </p:txBody>
      </p:sp>
      <p:sp>
        <p:nvSpPr>
          <p:cNvPr name="Freeform 11" id="11" descr="preencoded.png"/>
          <p:cNvSpPr/>
          <p:nvPr/>
        </p:nvSpPr>
        <p:spPr>
          <a:xfrm flipH="false" flipV="false" rot="0">
            <a:off x="7850237" y="4665017"/>
            <a:ext cx="1417588" cy="2268141"/>
          </a:xfrm>
          <a:custGeom>
            <a:avLst/>
            <a:gdLst/>
            <a:ahLst/>
            <a:cxnLst/>
            <a:rect r="r" b="b" t="t" l="l"/>
            <a:pathLst>
              <a:path h="2268141" w="1417588">
                <a:moveTo>
                  <a:pt x="0" y="0"/>
                </a:moveTo>
                <a:lnTo>
                  <a:pt x="1417588" y="0"/>
                </a:lnTo>
                <a:lnTo>
                  <a:pt x="1417588" y="2268142"/>
                </a:lnTo>
                <a:lnTo>
                  <a:pt x="0" y="226814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84" t="0" r="-84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9693028" y="4939010"/>
            <a:ext cx="3544044" cy="4524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spc="-27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Виконання дій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693028" y="5466309"/>
            <a:ext cx="7602736" cy="548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Обчислення значення виразу, в якому міститься змінна.</a:t>
            </a:r>
          </a:p>
        </p:txBody>
      </p:sp>
      <p:sp>
        <p:nvSpPr>
          <p:cNvPr name="Freeform 14" id="14" descr="preencoded.png"/>
          <p:cNvSpPr/>
          <p:nvPr/>
        </p:nvSpPr>
        <p:spPr>
          <a:xfrm flipH="false" flipV="false" rot="0">
            <a:off x="7850237" y="6933159"/>
            <a:ext cx="1417588" cy="2268141"/>
          </a:xfrm>
          <a:custGeom>
            <a:avLst/>
            <a:gdLst/>
            <a:ahLst/>
            <a:cxnLst/>
            <a:rect r="r" b="b" t="t" l="l"/>
            <a:pathLst>
              <a:path h="2268141" w="1417588">
                <a:moveTo>
                  <a:pt x="0" y="0"/>
                </a:moveTo>
                <a:lnTo>
                  <a:pt x="1417588" y="0"/>
                </a:lnTo>
                <a:lnTo>
                  <a:pt x="1417588" y="2268141"/>
                </a:lnTo>
                <a:lnTo>
                  <a:pt x="0" y="226814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84" t="0" r="-84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9693028" y="7207151"/>
            <a:ext cx="3544044" cy="4524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spc="-27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Перевірка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693028" y="7734449"/>
            <a:ext cx="7602736" cy="548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Підстановка знайденого розв'язку в початкове рівняння.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2121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F1F1F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992238" y="2012900"/>
            <a:ext cx="7088237" cy="9050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 spc="-56">
                <a:solidFill>
                  <a:srgbClr val="FA95AF"/>
                </a:solidFill>
                <a:latin typeface="Anton"/>
                <a:ea typeface="Anton"/>
                <a:cs typeface="Anton"/>
                <a:sym typeface="Anton"/>
              </a:rPr>
              <a:t>Властивості рівнянь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992238" y="3343126"/>
            <a:ext cx="4581079" cy="2087315"/>
            <a:chOff x="0" y="0"/>
            <a:chExt cx="6108105" cy="2783087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108192" cy="2783078"/>
            </a:xfrm>
            <a:custGeom>
              <a:avLst/>
              <a:gdLst/>
              <a:ahLst/>
              <a:cxnLst/>
              <a:rect r="r" b="b" t="t" l="l"/>
              <a:pathLst>
                <a:path h="2783078" w="6108192">
                  <a:moveTo>
                    <a:pt x="0" y="56769"/>
                  </a:moveTo>
                  <a:cubicBezTo>
                    <a:pt x="0" y="25400"/>
                    <a:pt x="25400" y="0"/>
                    <a:pt x="56769" y="0"/>
                  </a:cubicBezTo>
                  <a:lnTo>
                    <a:pt x="6051423" y="0"/>
                  </a:lnTo>
                  <a:cubicBezTo>
                    <a:pt x="6082792" y="0"/>
                    <a:pt x="6108192" y="25400"/>
                    <a:pt x="6108192" y="56769"/>
                  </a:cubicBezTo>
                  <a:lnTo>
                    <a:pt x="6108192" y="2726309"/>
                  </a:lnTo>
                  <a:cubicBezTo>
                    <a:pt x="6108192" y="2757678"/>
                    <a:pt x="6082792" y="2783078"/>
                    <a:pt x="6051423" y="2783078"/>
                  </a:cubicBezTo>
                  <a:lnTo>
                    <a:pt x="56769" y="2783078"/>
                  </a:lnTo>
                  <a:cubicBezTo>
                    <a:pt x="25400" y="2783078"/>
                    <a:pt x="0" y="2757678"/>
                    <a:pt x="0" y="2726309"/>
                  </a:cubicBezTo>
                  <a:close/>
                </a:path>
              </a:pathLst>
            </a:custGeom>
            <a:solidFill>
              <a:srgbClr val="3E3E3E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275755" y="3617119"/>
            <a:ext cx="3544044" cy="4524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spc="-27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Рефлексивність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275755" y="4144416"/>
            <a:ext cx="4014044" cy="10025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Будь-яке рівняння a = a завжди правдиве.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5856834" y="3343126"/>
            <a:ext cx="4581079" cy="2087315"/>
            <a:chOff x="0" y="0"/>
            <a:chExt cx="6108105" cy="2783087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108192" cy="2783078"/>
            </a:xfrm>
            <a:custGeom>
              <a:avLst/>
              <a:gdLst/>
              <a:ahLst/>
              <a:cxnLst/>
              <a:rect r="r" b="b" t="t" l="l"/>
              <a:pathLst>
                <a:path h="2783078" w="6108192">
                  <a:moveTo>
                    <a:pt x="0" y="56769"/>
                  </a:moveTo>
                  <a:cubicBezTo>
                    <a:pt x="0" y="25400"/>
                    <a:pt x="25400" y="0"/>
                    <a:pt x="56769" y="0"/>
                  </a:cubicBezTo>
                  <a:lnTo>
                    <a:pt x="6051423" y="0"/>
                  </a:lnTo>
                  <a:cubicBezTo>
                    <a:pt x="6082792" y="0"/>
                    <a:pt x="6108192" y="25400"/>
                    <a:pt x="6108192" y="56769"/>
                  </a:cubicBezTo>
                  <a:lnTo>
                    <a:pt x="6108192" y="2726309"/>
                  </a:lnTo>
                  <a:cubicBezTo>
                    <a:pt x="6108192" y="2757678"/>
                    <a:pt x="6082792" y="2783078"/>
                    <a:pt x="6051423" y="2783078"/>
                  </a:cubicBezTo>
                  <a:lnTo>
                    <a:pt x="56769" y="2783078"/>
                  </a:lnTo>
                  <a:cubicBezTo>
                    <a:pt x="25400" y="2783078"/>
                    <a:pt x="0" y="2757678"/>
                    <a:pt x="0" y="2726309"/>
                  </a:cubicBezTo>
                  <a:close/>
                </a:path>
              </a:pathLst>
            </a:custGeom>
            <a:solidFill>
              <a:srgbClr val="3E3E3E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6140351" y="3617119"/>
            <a:ext cx="3544044" cy="4524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spc="-27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Симетричність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6140351" y="4144416"/>
            <a:ext cx="4014044" cy="548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Якщо a = b, то b = a.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992238" y="5713959"/>
            <a:ext cx="4581079" cy="2540942"/>
            <a:chOff x="0" y="0"/>
            <a:chExt cx="6108105" cy="3387923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108192" cy="3387979"/>
            </a:xfrm>
            <a:custGeom>
              <a:avLst/>
              <a:gdLst/>
              <a:ahLst/>
              <a:cxnLst/>
              <a:rect r="r" b="b" t="t" l="l"/>
              <a:pathLst>
                <a:path h="3387979" w="6108192">
                  <a:moveTo>
                    <a:pt x="0" y="56769"/>
                  </a:moveTo>
                  <a:cubicBezTo>
                    <a:pt x="0" y="25400"/>
                    <a:pt x="25400" y="0"/>
                    <a:pt x="56769" y="0"/>
                  </a:cubicBezTo>
                  <a:lnTo>
                    <a:pt x="6051423" y="0"/>
                  </a:lnTo>
                  <a:cubicBezTo>
                    <a:pt x="6082792" y="0"/>
                    <a:pt x="6108192" y="25400"/>
                    <a:pt x="6108192" y="56769"/>
                  </a:cubicBezTo>
                  <a:lnTo>
                    <a:pt x="6108192" y="3331210"/>
                  </a:lnTo>
                  <a:cubicBezTo>
                    <a:pt x="6108192" y="3362579"/>
                    <a:pt x="6082792" y="3387979"/>
                    <a:pt x="6051423" y="3387979"/>
                  </a:cubicBezTo>
                  <a:lnTo>
                    <a:pt x="56769" y="3387979"/>
                  </a:lnTo>
                  <a:cubicBezTo>
                    <a:pt x="25400" y="3387979"/>
                    <a:pt x="0" y="3362579"/>
                    <a:pt x="0" y="3331210"/>
                  </a:cubicBezTo>
                  <a:close/>
                </a:path>
              </a:pathLst>
            </a:custGeom>
            <a:solidFill>
              <a:srgbClr val="3E3E3E"/>
            </a:solid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1275755" y="5987951"/>
            <a:ext cx="3544044" cy="4524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spc="-27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Транзитивність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275755" y="6515249"/>
            <a:ext cx="4014044" cy="548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Якщо a = b і b = c, то a = c.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5856834" y="5713959"/>
            <a:ext cx="4581079" cy="2540942"/>
            <a:chOff x="0" y="0"/>
            <a:chExt cx="6108105" cy="3387923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6108192" cy="3387979"/>
            </a:xfrm>
            <a:custGeom>
              <a:avLst/>
              <a:gdLst/>
              <a:ahLst/>
              <a:cxnLst/>
              <a:rect r="r" b="b" t="t" l="l"/>
              <a:pathLst>
                <a:path h="3387979" w="6108192">
                  <a:moveTo>
                    <a:pt x="0" y="56769"/>
                  </a:moveTo>
                  <a:cubicBezTo>
                    <a:pt x="0" y="25400"/>
                    <a:pt x="25400" y="0"/>
                    <a:pt x="56769" y="0"/>
                  </a:cubicBezTo>
                  <a:lnTo>
                    <a:pt x="6051423" y="0"/>
                  </a:lnTo>
                  <a:cubicBezTo>
                    <a:pt x="6082792" y="0"/>
                    <a:pt x="6108192" y="25400"/>
                    <a:pt x="6108192" y="56769"/>
                  </a:cubicBezTo>
                  <a:lnTo>
                    <a:pt x="6108192" y="3331210"/>
                  </a:lnTo>
                  <a:cubicBezTo>
                    <a:pt x="6108192" y="3362579"/>
                    <a:pt x="6082792" y="3387979"/>
                    <a:pt x="6051423" y="3387979"/>
                  </a:cubicBezTo>
                  <a:lnTo>
                    <a:pt x="56769" y="3387979"/>
                  </a:lnTo>
                  <a:cubicBezTo>
                    <a:pt x="25400" y="3387979"/>
                    <a:pt x="0" y="3362579"/>
                    <a:pt x="0" y="3331210"/>
                  </a:cubicBezTo>
                  <a:close/>
                </a:path>
              </a:pathLst>
            </a:custGeom>
            <a:solidFill>
              <a:srgbClr val="3E3E3E"/>
            </a:solidFill>
          </p:spPr>
        </p:sp>
      </p:grpSp>
      <p:sp>
        <p:nvSpPr>
          <p:cNvPr name="TextBox 22" id="22"/>
          <p:cNvSpPr txBox="true"/>
          <p:nvPr/>
        </p:nvSpPr>
        <p:spPr>
          <a:xfrm rot="0">
            <a:off x="6140351" y="5987951"/>
            <a:ext cx="3544044" cy="4524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spc="-27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Додавання чисел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6140351" y="6515249"/>
            <a:ext cx="4014044" cy="1456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Додавання/віднімання однакових чисел до обох частин рівняння.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2121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F1F1F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850237" y="1088082"/>
            <a:ext cx="9445526" cy="17909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 spc="-56">
                <a:solidFill>
                  <a:srgbClr val="FA95AF"/>
                </a:solidFill>
                <a:latin typeface="Anton"/>
                <a:ea typeface="Anton"/>
                <a:cs typeface="Anton"/>
                <a:sym typeface="Anton"/>
              </a:rPr>
              <a:t>Складання рівнянь за задачами</a:t>
            </a:r>
          </a:p>
        </p:txBody>
      </p:sp>
      <p:sp>
        <p:nvSpPr>
          <p:cNvPr name="Freeform 8" id="8" descr="preencoded.png"/>
          <p:cNvSpPr/>
          <p:nvPr/>
        </p:nvSpPr>
        <p:spPr>
          <a:xfrm flipH="false" flipV="false" rot="0">
            <a:off x="7850237" y="3304282"/>
            <a:ext cx="708720" cy="708720"/>
          </a:xfrm>
          <a:custGeom>
            <a:avLst/>
            <a:gdLst/>
            <a:ahLst/>
            <a:cxnLst/>
            <a:rect r="r" b="b" t="t" l="l"/>
            <a:pathLst>
              <a:path h="708720" w="708720">
                <a:moveTo>
                  <a:pt x="0" y="0"/>
                </a:moveTo>
                <a:lnTo>
                  <a:pt x="708721" y="0"/>
                </a:lnTo>
                <a:lnTo>
                  <a:pt x="708721" y="708720"/>
                </a:lnTo>
                <a:lnTo>
                  <a:pt x="0" y="70872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7850237" y="4286994"/>
            <a:ext cx="3544044" cy="4524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spc="-27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Аналіз тексту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850237" y="4814292"/>
            <a:ext cx="4510088" cy="10025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Виділення відомих і невідомих величин.</a:t>
            </a:r>
          </a:p>
        </p:txBody>
      </p:sp>
      <p:sp>
        <p:nvSpPr>
          <p:cNvPr name="Freeform 11" id="11" descr="preencoded.png"/>
          <p:cNvSpPr/>
          <p:nvPr/>
        </p:nvSpPr>
        <p:spPr>
          <a:xfrm flipH="false" flipV="false" rot="0">
            <a:off x="12785526" y="3304282"/>
            <a:ext cx="708720" cy="708720"/>
          </a:xfrm>
          <a:custGeom>
            <a:avLst/>
            <a:gdLst/>
            <a:ahLst/>
            <a:cxnLst/>
            <a:rect r="r" b="b" t="t" l="l"/>
            <a:pathLst>
              <a:path h="708720" w="708720">
                <a:moveTo>
                  <a:pt x="0" y="0"/>
                </a:moveTo>
                <a:lnTo>
                  <a:pt x="708720" y="0"/>
                </a:lnTo>
                <a:lnTo>
                  <a:pt x="708720" y="708720"/>
                </a:lnTo>
                <a:lnTo>
                  <a:pt x="0" y="70872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2785526" y="4286994"/>
            <a:ext cx="3544044" cy="4524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spc="-27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Моделювання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2785526" y="4814292"/>
            <a:ext cx="4510236" cy="10025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Встановлення математичної залежності між величинами.</a:t>
            </a:r>
          </a:p>
        </p:txBody>
      </p:sp>
      <p:sp>
        <p:nvSpPr>
          <p:cNvPr name="Freeform 14" id="14" descr="preencoded.png"/>
          <p:cNvSpPr/>
          <p:nvPr/>
        </p:nvSpPr>
        <p:spPr>
          <a:xfrm flipH="false" flipV="false" rot="0">
            <a:off x="7850237" y="6667351"/>
            <a:ext cx="708720" cy="708720"/>
          </a:xfrm>
          <a:custGeom>
            <a:avLst/>
            <a:gdLst/>
            <a:ahLst/>
            <a:cxnLst/>
            <a:rect r="r" b="b" t="t" l="l"/>
            <a:pathLst>
              <a:path h="708720" w="708720">
                <a:moveTo>
                  <a:pt x="0" y="0"/>
                </a:moveTo>
                <a:lnTo>
                  <a:pt x="708721" y="0"/>
                </a:lnTo>
                <a:lnTo>
                  <a:pt x="708721" y="708720"/>
                </a:lnTo>
                <a:lnTo>
                  <a:pt x="0" y="70872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7850237" y="7650064"/>
            <a:ext cx="3544044" cy="4524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spc="-27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Розв'язування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7850237" y="8177361"/>
            <a:ext cx="4510088" cy="10025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Знаходження значення невідомої величини.</a:t>
            </a:r>
          </a:p>
        </p:txBody>
      </p:sp>
      <p:sp>
        <p:nvSpPr>
          <p:cNvPr name="Freeform 17" id="17" descr="preencoded.png"/>
          <p:cNvSpPr/>
          <p:nvPr/>
        </p:nvSpPr>
        <p:spPr>
          <a:xfrm flipH="false" flipV="false" rot="0">
            <a:off x="12785526" y="6667351"/>
            <a:ext cx="708720" cy="708720"/>
          </a:xfrm>
          <a:custGeom>
            <a:avLst/>
            <a:gdLst/>
            <a:ahLst/>
            <a:cxnLst/>
            <a:rect r="r" b="b" t="t" l="l"/>
            <a:pathLst>
              <a:path h="708720" w="708720">
                <a:moveTo>
                  <a:pt x="0" y="0"/>
                </a:moveTo>
                <a:lnTo>
                  <a:pt x="708720" y="0"/>
                </a:lnTo>
                <a:lnTo>
                  <a:pt x="708720" y="708720"/>
                </a:lnTo>
                <a:lnTo>
                  <a:pt x="0" y="70872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12785526" y="7650064"/>
            <a:ext cx="3544044" cy="4524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spc="-27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Перевірка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2785526" y="8177361"/>
            <a:ext cx="4510236" cy="10025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Підстановка відповіді в початкову задачу.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2121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F1F1F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992238" y="1483221"/>
            <a:ext cx="9445526" cy="17909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 spc="-56">
                <a:solidFill>
                  <a:srgbClr val="FA95AF"/>
                </a:solidFill>
                <a:latin typeface="Anton"/>
                <a:ea typeface="Anton"/>
                <a:cs typeface="Anton"/>
                <a:sym typeface="Anton"/>
              </a:rPr>
              <a:t>Перевірка розв'язків рівнянь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987475" y="3694659"/>
            <a:ext cx="9455051" cy="5094685"/>
            <a:chOff x="0" y="0"/>
            <a:chExt cx="12606735" cy="6792913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2606782" cy="6792849"/>
            </a:xfrm>
            <a:custGeom>
              <a:avLst/>
              <a:gdLst/>
              <a:ahLst/>
              <a:cxnLst/>
              <a:rect r="r" b="b" t="t" l="l"/>
              <a:pathLst>
                <a:path h="6792849" w="12606782">
                  <a:moveTo>
                    <a:pt x="0" y="62992"/>
                  </a:moveTo>
                  <a:cubicBezTo>
                    <a:pt x="0" y="28194"/>
                    <a:pt x="28194" y="0"/>
                    <a:pt x="63119" y="0"/>
                  </a:cubicBezTo>
                  <a:lnTo>
                    <a:pt x="12543663" y="0"/>
                  </a:lnTo>
                  <a:lnTo>
                    <a:pt x="12543663" y="6350"/>
                  </a:lnTo>
                  <a:lnTo>
                    <a:pt x="12543663" y="0"/>
                  </a:lnTo>
                  <a:cubicBezTo>
                    <a:pt x="12578461" y="0"/>
                    <a:pt x="12606782" y="28194"/>
                    <a:pt x="12606782" y="62992"/>
                  </a:cubicBezTo>
                  <a:lnTo>
                    <a:pt x="12600432" y="62992"/>
                  </a:lnTo>
                  <a:lnTo>
                    <a:pt x="12606782" y="62992"/>
                  </a:lnTo>
                  <a:lnTo>
                    <a:pt x="12606782" y="6729857"/>
                  </a:lnTo>
                  <a:lnTo>
                    <a:pt x="12600432" y="6729857"/>
                  </a:lnTo>
                  <a:lnTo>
                    <a:pt x="12606782" y="6729857"/>
                  </a:lnTo>
                  <a:cubicBezTo>
                    <a:pt x="12606782" y="6764655"/>
                    <a:pt x="12578588" y="6792849"/>
                    <a:pt x="12543663" y="6792849"/>
                  </a:cubicBezTo>
                  <a:lnTo>
                    <a:pt x="12543663" y="6786499"/>
                  </a:lnTo>
                  <a:lnTo>
                    <a:pt x="12543663" y="6792849"/>
                  </a:lnTo>
                  <a:lnTo>
                    <a:pt x="63119" y="6792849"/>
                  </a:lnTo>
                  <a:lnTo>
                    <a:pt x="63119" y="6786499"/>
                  </a:lnTo>
                  <a:lnTo>
                    <a:pt x="63119" y="6792849"/>
                  </a:lnTo>
                  <a:cubicBezTo>
                    <a:pt x="28321" y="6792849"/>
                    <a:pt x="0" y="6764655"/>
                    <a:pt x="0" y="6729857"/>
                  </a:cubicBezTo>
                  <a:lnTo>
                    <a:pt x="0" y="62992"/>
                  </a:lnTo>
                  <a:lnTo>
                    <a:pt x="6350" y="62992"/>
                  </a:lnTo>
                  <a:lnTo>
                    <a:pt x="0" y="62992"/>
                  </a:lnTo>
                  <a:moveTo>
                    <a:pt x="12700" y="62992"/>
                  </a:moveTo>
                  <a:lnTo>
                    <a:pt x="12700" y="6729857"/>
                  </a:lnTo>
                  <a:lnTo>
                    <a:pt x="6350" y="6729857"/>
                  </a:lnTo>
                  <a:lnTo>
                    <a:pt x="12700" y="6729857"/>
                  </a:lnTo>
                  <a:cubicBezTo>
                    <a:pt x="12700" y="6757670"/>
                    <a:pt x="35306" y="6780149"/>
                    <a:pt x="63119" y="6780149"/>
                  </a:cubicBezTo>
                  <a:lnTo>
                    <a:pt x="12543663" y="6780149"/>
                  </a:lnTo>
                  <a:cubicBezTo>
                    <a:pt x="12571476" y="6780149"/>
                    <a:pt x="12594082" y="6757670"/>
                    <a:pt x="12594082" y="6729857"/>
                  </a:cubicBezTo>
                  <a:lnTo>
                    <a:pt x="12594082" y="62992"/>
                  </a:lnTo>
                  <a:cubicBezTo>
                    <a:pt x="12594082" y="35179"/>
                    <a:pt x="12571476" y="12700"/>
                    <a:pt x="12543663" y="12700"/>
                  </a:cubicBezTo>
                  <a:lnTo>
                    <a:pt x="63119" y="12700"/>
                  </a:lnTo>
                  <a:lnTo>
                    <a:pt x="63119" y="6350"/>
                  </a:lnTo>
                  <a:lnTo>
                    <a:pt x="63119" y="12700"/>
                  </a:lnTo>
                  <a:cubicBezTo>
                    <a:pt x="35306" y="12700"/>
                    <a:pt x="12700" y="35179"/>
                    <a:pt x="12700" y="62992"/>
                  </a:cubicBezTo>
                  <a:close/>
                </a:path>
              </a:pathLst>
            </a:custGeom>
            <a:solidFill>
              <a:srgbClr val="FFFFFF">
                <a:alpha val="23922"/>
              </a:srgbClr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1001762" y="3708946"/>
            <a:ext cx="9426476" cy="812899"/>
            <a:chOff x="0" y="0"/>
            <a:chExt cx="12568635" cy="1083865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2568682" cy="1083818"/>
            </a:xfrm>
            <a:custGeom>
              <a:avLst/>
              <a:gdLst/>
              <a:ahLst/>
              <a:cxnLst/>
              <a:rect r="r" b="b" t="t" l="l"/>
              <a:pathLst>
                <a:path h="1083818" w="12568682">
                  <a:moveTo>
                    <a:pt x="0" y="0"/>
                  </a:moveTo>
                  <a:lnTo>
                    <a:pt x="12568682" y="0"/>
                  </a:lnTo>
                  <a:lnTo>
                    <a:pt x="12568682" y="1083818"/>
                  </a:lnTo>
                  <a:lnTo>
                    <a:pt x="0" y="1083818"/>
                  </a:lnTo>
                  <a:close/>
                </a:path>
              </a:pathLst>
            </a:custGeom>
            <a:solidFill>
              <a:srgbClr val="FFFFFF">
                <a:alpha val="3922"/>
              </a:srgbClr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1285280" y="3793331"/>
            <a:ext cx="4141440" cy="548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Дія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6003280" y="3793331"/>
            <a:ext cx="4141440" cy="548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Мета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1001762" y="4521845"/>
            <a:ext cx="9426476" cy="1720155"/>
            <a:chOff x="0" y="0"/>
            <a:chExt cx="12568635" cy="229354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2568682" cy="2293493"/>
            </a:xfrm>
            <a:custGeom>
              <a:avLst/>
              <a:gdLst/>
              <a:ahLst/>
              <a:cxnLst/>
              <a:rect r="r" b="b" t="t" l="l"/>
              <a:pathLst>
                <a:path h="2293493" w="12568682">
                  <a:moveTo>
                    <a:pt x="0" y="0"/>
                  </a:moveTo>
                  <a:lnTo>
                    <a:pt x="12568682" y="0"/>
                  </a:lnTo>
                  <a:lnTo>
                    <a:pt x="12568682" y="2293493"/>
                  </a:lnTo>
                  <a:lnTo>
                    <a:pt x="0" y="2293493"/>
                  </a:lnTo>
                  <a:close/>
                </a:path>
              </a:pathLst>
            </a:custGeom>
            <a:solidFill>
              <a:srgbClr val="000000">
                <a:alpha val="3922"/>
              </a:srgbClr>
            </a:solid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1285280" y="4606230"/>
            <a:ext cx="4141440" cy="548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Підстановка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6003280" y="4606230"/>
            <a:ext cx="4141440" cy="1456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Перевірити, чи задовольняє знайдений розв'язок початкове рівняння.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1001762" y="6242000"/>
            <a:ext cx="9426476" cy="1266527"/>
            <a:chOff x="0" y="0"/>
            <a:chExt cx="12568635" cy="1688703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2568682" cy="1688719"/>
            </a:xfrm>
            <a:custGeom>
              <a:avLst/>
              <a:gdLst/>
              <a:ahLst/>
              <a:cxnLst/>
              <a:rect r="r" b="b" t="t" l="l"/>
              <a:pathLst>
                <a:path h="1688719" w="12568682">
                  <a:moveTo>
                    <a:pt x="0" y="0"/>
                  </a:moveTo>
                  <a:lnTo>
                    <a:pt x="12568682" y="0"/>
                  </a:lnTo>
                  <a:lnTo>
                    <a:pt x="12568682" y="1688719"/>
                  </a:lnTo>
                  <a:lnTo>
                    <a:pt x="0" y="1688719"/>
                  </a:lnTo>
                  <a:close/>
                </a:path>
              </a:pathLst>
            </a:custGeom>
            <a:solidFill>
              <a:srgbClr val="FFFFFF">
                <a:alpha val="3922"/>
              </a:srgbClr>
            </a:soli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1285280" y="6326386"/>
            <a:ext cx="4141440" cy="548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Спрощення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6003280" y="6326386"/>
            <a:ext cx="4141440" cy="10025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Переконатись, що рівняння справді дорівнює нулю.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1001762" y="7508527"/>
            <a:ext cx="9426476" cy="1266527"/>
            <a:chOff x="0" y="0"/>
            <a:chExt cx="12568635" cy="1688703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12568682" cy="1688719"/>
            </a:xfrm>
            <a:custGeom>
              <a:avLst/>
              <a:gdLst/>
              <a:ahLst/>
              <a:cxnLst/>
              <a:rect r="r" b="b" t="t" l="l"/>
              <a:pathLst>
                <a:path h="1688719" w="12568682">
                  <a:moveTo>
                    <a:pt x="0" y="0"/>
                  </a:moveTo>
                  <a:lnTo>
                    <a:pt x="12568682" y="0"/>
                  </a:lnTo>
                  <a:lnTo>
                    <a:pt x="12568682" y="1688719"/>
                  </a:lnTo>
                  <a:lnTo>
                    <a:pt x="0" y="1688719"/>
                  </a:lnTo>
                  <a:close/>
                </a:path>
              </a:pathLst>
            </a:custGeom>
            <a:solidFill>
              <a:srgbClr val="000000">
                <a:alpha val="3922"/>
              </a:srgbClr>
            </a:solidFill>
          </p:spPr>
        </p:sp>
      </p:grpSp>
      <p:sp>
        <p:nvSpPr>
          <p:cNvPr name="TextBox 24" id="24"/>
          <p:cNvSpPr txBox="true"/>
          <p:nvPr/>
        </p:nvSpPr>
        <p:spPr>
          <a:xfrm rot="0">
            <a:off x="1285280" y="7592914"/>
            <a:ext cx="4141440" cy="548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Оцінка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6003280" y="7592914"/>
            <a:ext cx="4141440" cy="10025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Визначити, чи знайдений розв'язок є єдиним.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2121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F1F1F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992238" y="1415206"/>
            <a:ext cx="11237268" cy="9050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 spc="-56">
                <a:solidFill>
                  <a:srgbClr val="FA95AF"/>
                </a:solidFill>
                <a:latin typeface="Anton"/>
                <a:ea typeface="Anton"/>
                <a:cs typeface="Anton"/>
                <a:sym typeface="Anton"/>
              </a:rPr>
              <a:t>Практичне застосування рівнянь</a:t>
            </a:r>
          </a:p>
        </p:txBody>
      </p:sp>
      <p:sp>
        <p:nvSpPr>
          <p:cNvPr name="Freeform 7" id="7" descr="preencoded.png"/>
          <p:cNvSpPr/>
          <p:nvPr/>
        </p:nvSpPr>
        <p:spPr>
          <a:xfrm flipH="false" flipV="false" rot="0">
            <a:off x="992238" y="2887266"/>
            <a:ext cx="5150941" cy="3183434"/>
          </a:xfrm>
          <a:custGeom>
            <a:avLst/>
            <a:gdLst/>
            <a:ahLst/>
            <a:cxnLst/>
            <a:rect r="r" b="b" t="t" l="l"/>
            <a:pathLst>
              <a:path h="3183434" w="5150941">
                <a:moveTo>
                  <a:pt x="0" y="0"/>
                </a:moveTo>
                <a:lnTo>
                  <a:pt x="5150941" y="0"/>
                </a:lnTo>
                <a:lnTo>
                  <a:pt x="5150941" y="3183434"/>
                </a:lnTo>
                <a:lnTo>
                  <a:pt x="0" y="318343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2" t="0" r="-52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992238" y="6415534"/>
            <a:ext cx="3544044" cy="4524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spc="-27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Транспортні задачі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92238" y="6942832"/>
            <a:ext cx="5150941" cy="1456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Застосування рівнянь для розв'язування задач про швидкість, відстань та час.</a:t>
            </a:r>
          </a:p>
        </p:txBody>
      </p:sp>
      <p:sp>
        <p:nvSpPr>
          <p:cNvPr name="Freeform 10" id="10" descr="preencoded.png"/>
          <p:cNvSpPr/>
          <p:nvPr/>
        </p:nvSpPr>
        <p:spPr>
          <a:xfrm flipH="false" flipV="false" rot="0">
            <a:off x="6568380" y="2887266"/>
            <a:ext cx="5151090" cy="3183582"/>
          </a:xfrm>
          <a:custGeom>
            <a:avLst/>
            <a:gdLst/>
            <a:ahLst/>
            <a:cxnLst/>
            <a:rect r="r" b="b" t="t" l="l"/>
            <a:pathLst>
              <a:path h="3183582" w="5151090">
                <a:moveTo>
                  <a:pt x="0" y="0"/>
                </a:moveTo>
                <a:lnTo>
                  <a:pt x="5151090" y="0"/>
                </a:lnTo>
                <a:lnTo>
                  <a:pt x="5151090" y="3183583"/>
                </a:lnTo>
                <a:lnTo>
                  <a:pt x="0" y="318358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3" t="0" r="-53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6568380" y="6415682"/>
            <a:ext cx="3544044" cy="4524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spc="-27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Побутові задачі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6568380" y="6942981"/>
            <a:ext cx="5151090" cy="10025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Використання рівнянь для визначення ваги, об'єму, площі тощо.</a:t>
            </a:r>
          </a:p>
        </p:txBody>
      </p:sp>
      <p:sp>
        <p:nvSpPr>
          <p:cNvPr name="Freeform 13" id="13" descr="preencoded.png"/>
          <p:cNvSpPr/>
          <p:nvPr/>
        </p:nvSpPr>
        <p:spPr>
          <a:xfrm flipH="false" flipV="false" rot="0">
            <a:off x="12144672" y="2887266"/>
            <a:ext cx="5150941" cy="3183434"/>
          </a:xfrm>
          <a:custGeom>
            <a:avLst/>
            <a:gdLst/>
            <a:ahLst/>
            <a:cxnLst/>
            <a:rect r="r" b="b" t="t" l="l"/>
            <a:pathLst>
              <a:path h="3183434" w="5150941">
                <a:moveTo>
                  <a:pt x="0" y="0"/>
                </a:moveTo>
                <a:lnTo>
                  <a:pt x="5150942" y="0"/>
                </a:lnTo>
                <a:lnTo>
                  <a:pt x="5150942" y="3183434"/>
                </a:lnTo>
                <a:lnTo>
                  <a:pt x="0" y="318343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52" t="0" r="-52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12144672" y="6415534"/>
            <a:ext cx="3544044" cy="4524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spc="-27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Економічні задачі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2144672" y="6942832"/>
            <a:ext cx="5150941" cy="19097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Застосування рівнянь для моделювання фінансових процесів, таких як прибуток, собівартість, витрати.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2121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1F1F1F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992238" y="1812726"/>
            <a:ext cx="7346602" cy="9050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 spc="-56">
                <a:solidFill>
                  <a:srgbClr val="FA95AF"/>
                </a:solidFill>
                <a:latin typeface="Anton"/>
                <a:ea typeface="Anton"/>
                <a:cs typeface="Anton"/>
                <a:sym typeface="Anton"/>
              </a:rPr>
              <a:t>Підсумки та висновки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992238" y="3461891"/>
            <a:ext cx="637878" cy="637878"/>
            <a:chOff x="0" y="0"/>
            <a:chExt cx="850503" cy="850503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50392" cy="850519"/>
            </a:xfrm>
            <a:custGeom>
              <a:avLst/>
              <a:gdLst/>
              <a:ahLst/>
              <a:cxnLst/>
              <a:rect r="r" b="b" t="t" l="l"/>
              <a:pathLst>
                <a:path h="850519" w="850392">
                  <a:moveTo>
                    <a:pt x="0" y="56642"/>
                  </a:moveTo>
                  <a:cubicBezTo>
                    <a:pt x="0" y="25400"/>
                    <a:pt x="25400" y="0"/>
                    <a:pt x="56642" y="0"/>
                  </a:cubicBezTo>
                  <a:lnTo>
                    <a:pt x="793750" y="0"/>
                  </a:lnTo>
                  <a:cubicBezTo>
                    <a:pt x="825119" y="0"/>
                    <a:pt x="850392" y="25400"/>
                    <a:pt x="850392" y="56642"/>
                  </a:cubicBezTo>
                  <a:lnTo>
                    <a:pt x="850392" y="793750"/>
                  </a:lnTo>
                  <a:cubicBezTo>
                    <a:pt x="850392" y="825119"/>
                    <a:pt x="824992" y="850392"/>
                    <a:pt x="793750" y="850392"/>
                  </a:cubicBezTo>
                  <a:lnTo>
                    <a:pt x="56642" y="850392"/>
                  </a:lnTo>
                  <a:cubicBezTo>
                    <a:pt x="25400" y="850519"/>
                    <a:pt x="0" y="825119"/>
                    <a:pt x="0" y="793750"/>
                  </a:cubicBezTo>
                  <a:close/>
                </a:path>
              </a:pathLst>
            </a:custGeom>
            <a:solidFill>
              <a:srgbClr val="3E3E3E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243012" y="3625304"/>
            <a:ext cx="136326" cy="3682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12"/>
              </a:lnSpc>
            </a:pPr>
            <a:r>
              <a:rPr lang="en-US" sz="3312" spc="-33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1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913632" y="3452366"/>
            <a:ext cx="3544044" cy="4524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spc="-27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Важливість рівнянь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913632" y="3979664"/>
            <a:ext cx="3659684" cy="19097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Рівняння є невід'ємною частиною математики та застосовуються в повсякденному житті.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5856834" y="3461891"/>
            <a:ext cx="637878" cy="637878"/>
            <a:chOff x="0" y="0"/>
            <a:chExt cx="850503" cy="850503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50392" cy="850519"/>
            </a:xfrm>
            <a:custGeom>
              <a:avLst/>
              <a:gdLst/>
              <a:ahLst/>
              <a:cxnLst/>
              <a:rect r="r" b="b" t="t" l="l"/>
              <a:pathLst>
                <a:path h="850519" w="850392">
                  <a:moveTo>
                    <a:pt x="0" y="56642"/>
                  </a:moveTo>
                  <a:cubicBezTo>
                    <a:pt x="0" y="25400"/>
                    <a:pt x="25400" y="0"/>
                    <a:pt x="56642" y="0"/>
                  </a:cubicBezTo>
                  <a:lnTo>
                    <a:pt x="793750" y="0"/>
                  </a:lnTo>
                  <a:cubicBezTo>
                    <a:pt x="825119" y="0"/>
                    <a:pt x="850392" y="25400"/>
                    <a:pt x="850392" y="56642"/>
                  </a:cubicBezTo>
                  <a:lnTo>
                    <a:pt x="850392" y="793750"/>
                  </a:lnTo>
                  <a:cubicBezTo>
                    <a:pt x="850392" y="825119"/>
                    <a:pt x="824992" y="850392"/>
                    <a:pt x="793750" y="850392"/>
                  </a:cubicBezTo>
                  <a:lnTo>
                    <a:pt x="56642" y="850392"/>
                  </a:lnTo>
                  <a:cubicBezTo>
                    <a:pt x="25400" y="850519"/>
                    <a:pt x="0" y="825119"/>
                    <a:pt x="0" y="793750"/>
                  </a:cubicBezTo>
                  <a:close/>
                </a:path>
              </a:pathLst>
            </a:custGeom>
            <a:solidFill>
              <a:srgbClr val="3E3E3E"/>
            </a:solid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6072782" y="3625304"/>
            <a:ext cx="205979" cy="3682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12"/>
              </a:lnSpc>
            </a:pPr>
            <a:r>
              <a:rPr lang="en-US" sz="3312" spc="-33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2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6778229" y="3452366"/>
            <a:ext cx="3659684" cy="895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spc="-27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Навички розв'язування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6778229" y="4422576"/>
            <a:ext cx="3659684" cy="19097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Вміння складати та розв'язувати рівняння розвиває логічне мислення та аналітичні здібності.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992238" y="6934795"/>
            <a:ext cx="637878" cy="637878"/>
            <a:chOff x="0" y="0"/>
            <a:chExt cx="850503" cy="850503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50392" cy="850519"/>
            </a:xfrm>
            <a:custGeom>
              <a:avLst/>
              <a:gdLst/>
              <a:ahLst/>
              <a:cxnLst/>
              <a:rect r="r" b="b" t="t" l="l"/>
              <a:pathLst>
                <a:path h="850519" w="850392">
                  <a:moveTo>
                    <a:pt x="0" y="56642"/>
                  </a:moveTo>
                  <a:cubicBezTo>
                    <a:pt x="0" y="25400"/>
                    <a:pt x="25400" y="0"/>
                    <a:pt x="56642" y="0"/>
                  </a:cubicBezTo>
                  <a:lnTo>
                    <a:pt x="793750" y="0"/>
                  </a:lnTo>
                  <a:cubicBezTo>
                    <a:pt x="825119" y="0"/>
                    <a:pt x="850392" y="25400"/>
                    <a:pt x="850392" y="56642"/>
                  </a:cubicBezTo>
                  <a:lnTo>
                    <a:pt x="850392" y="793750"/>
                  </a:lnTo>
                  <a:cubicBezTo>
                    <a:pt x="850392" y="825119"/>
                    <a:pt x="824992" y="850392"/>
                    <a:pt x="793750" y="850392"/>
                  </a:cubicBezTo>
                  <a:lnTo>
                    <a:pt x="56642" y="850392"/>
                  </a:lnTo>
                  <a:cubicBezTo>
                    <a:pt x="25400" y="850519"/>
                    <a:pt x="0" y="825119"/>
                    <a:pt x="0" y="793750"/>
                  </a:cubicBezTo>
                  <a:close/>
                </a:path>
              </a:pathLst>
            </a:custGeom>
            <a:solidFill>
              <a:srgbClr val="3E3E3E"/>
            </a:soli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1208186" y="7098209"/>
            <a:ext cx="205979" cy="3682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12"/>
              </a:lnSpc>
            </a:pPr>
            <a:r>
              <a:rPr lang="en-US" sz="3312" spc="-33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3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913632" y="6925270"/>
            <a:ext cx="3544044" cy="4524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37"/>
              </a:lnSpc>
            </a:pPr>
            <a:r>
              <a:rPr lang="en-US" sz="2750" spc="-27">
                <a:solidFill>
                  <a:srgbClr val="E0D6DE"/>
                </a:solidFill>
                <a:latin typeface="Anton"/>
                <a:ea typeface="Anton"/>
                <a:cs typeface="Anton"/>
                <a:sym typeface="Anton"/>
              </a:rPr>
              <a:t>Подальше вивчення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913632" y="7452569"/>
            <a:ext cx="8524131" cy="10025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187" spc="-45">
                <a:solidFill>
                  <a:srgbClr val="E0D6DE"/>
                </a:solidFill>
                <a:latin typeface="Fira Sans"/>
                <a:ea typeface="Fira Sans"/>
                <a:cs typeface="Fira Sans"/>
                <a:sym typeface="Fira Sans"/>
              </a:rPr>
              <a:t>Знання основ рівнянь у п'ятому класі закладає фундамент для вивчення складніших математичних концепцій.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DAGVakDezuU</dc:identifier>
  <dcterms:modified xsi:type="dcterms:W3CDTF">2011-08-01T06:04:30Z</dcterms:modified>
  <cp:revision>1</cp:revision>
  <dc:title>Рівняння_12049652-35af-4a71-a008-1bda1e7b7dcb.pptx</dc:title>
</cp:coreProperties>
</file>