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4630400" cy="8229600"/>
  <p:notesSz cx="8229600" cy="14630400"/>
  <p:embeddedFontLst>
    <p:embeddedFont>
      <p:font typeface="DM Sans" panose="020B0604020202020204" charset="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Libre Baskerville" panose="020B0604020202020204" charset="0"/>
      <p:regular r:id="rId17"/>
    </p:embeddedFont>
    <p:embeddedFont>
      <p:font typeface="Garamond" panose="02020404030301010803" pitchFamily="18" charset="0"/>
      <p:regular r:id="rId18"/>
      <p:bold r:id="rId19"/>
      <p:italic r:id="rId20"/>
    </p:embeddedFont>
    <p:embeddedFont>
      <p:font typeface="Prompt Medium" panose="020B0604020202020204" charset="0"/>
      <p:regular r:id="rId21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7" d="100"/>
          <a:sy n="97" d="100"/>
        </p:scale>
        <p:origin x="33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1104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20321" y="0"/>
            <a:ext cx="14677392" cy="8227457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0878" y="2245358"/>
            <a:ext cx="8178803" cy="1818640"/>
          </a:xfrm>
        </p:spPr>
        <p:txBody>
          <a:bodyPr anchor="b">
            <a:noAutofit/>
          </a:bodyPr>
          <a:lstStyle>
            <a:lvl1pPr algn="ctr">
              <a:defRPr sz="648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0878" y="4389117"/>
            <a:ext cx="8178803" cy="1584962"/>
          </a:xfrm>
        </p:spPr>
        <p:txBody>
          <a:bodyPr anchor="t">
            <a:normAutofit/>
          </a:bodyPr>
          <a:lstStyle>
            <a:lvl1pPr marL="0" indent="0" algn="ctr">
              <a:buNone/>
              <a:defRPr sz="2520">
                <a:solidFill>
                  <a:schemeClr val="tx1"/>
                </a:solidFill>
              </a:defRPr>
            </a:lvl1pPr>
            <a:lvl2pPr marL="54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579879" y="6045196"/>
            <a:ext cx="1076960" cy="33528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30877" y="6045196"/>
            <a:ext cx="6257562" cy="33528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48281" y="6045196"/>
            <a:ext cx="661400" cy="33528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3230879" y="4226557"/>
            <a:ext cx="817880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777857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675403" y="2905759"/>
            <a:ext cx="1128875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3/1/2025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555306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8083" y="2103127"/>
            <a:ext cx="9790426" cy="2187017"/>
          </a:xfrm>
        </p:spPr>
        <p:txBody>
          <a:bodyPr anchor="b">
            <a:normAutofit/>
          </a:bodyPr>
          <a:lstStyle>
            <a:lvl1pPr algn="ctr">
              <a:defRPr sz="528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18080" y="4615262"/>
            <a:ext cx="9790428" cy="1145456"/>
          </a:xfrm>
        </p:spPr>
        <p:txBody>
          <a:bodyPr anchor="t">
            <a:normAutofit/>
          </a:bodyPr>
          <a:lstStyle>
            <a:lvl1pPr marL="0" indent="0" algn="ctr">
              <a:buNone/>
              <a:defRPr sz="2880">
                <a:solidFill>
                  <a:schemeClr val="tx1"/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415268" y="4452702"/>
            <a:ext cx="9796056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973083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675403" y="2905759"/>
            <a:ext cx="1128875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58138" y="3072384"/>
            <a:ext cx="5661965" cy="397215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17613" y="3072384"/>
            <a:ext cx="5661965" cy="397215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3/1/2025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178235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4480" y="3190240"/>
            <a:ext cx="5661965" cy="691514"/>
          </a:xfrm>
        </p:spPr>
        <p:txBody>
          <a:bodyPr anchor="b">
            <a:noAutofit/>
          </a:bodyPr>
          <a:lstStyle>
            <a:lvl1pPr marL="0" indent="0">
              <a:spcBef>
                <a:spcPts val="806"/>
              </a:spcBef>
              <a:spcAft>
                <a:spcPts val="720"/>
              </a:spcAft>
              <a:buNone/>
              <a:defRPr sz="3360" b="0">
                <a:solidFill>
                  <a:schemeClr val="accent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54480" y="3891915"/>
            <a:ext cx="5661965" cy="3159126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16804" y="3190240"/>
            <a:ext cx="5661965" cy="691514"/>
          </a:xfrm>
        </p:spPr>
        <p:txBody>
          <a:bodyPr anchor="b">
            <a:noAutofit/>
          </a:bodyPr>
          <a:lstStyle>
            <a:lvl1pPr marL="0" indent="0">
              <a:spcBef>
                <a:spcPts val="806"/>
              </a:spcBef>
              <a:spcAft>
                <a:spcPts val="720"/>
              </a:spcAft>
              <a:buNone/>
              <a:defRPr sz="3360" b="0">
                <a:solidFill>
                  <a:schemeClr val="accent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16804" y="3891915"/>
            <a:ext cx="5661965" cy="3159126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675403" y="2905759"/>
            <a:ext cx="1128875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610782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675403" y="2905759"/>
            <a:ext cx="1128875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470395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018738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2574" y="1666241"/>
            <a:ext cx="4462146" cy="1645920"/>
          </a:xfrm>
        </p:spPr>
        <p:txBody>
          <a:bodyPr anchor="b">
            <a:normAutofit/>
          </a:bodyPr>
          <a:lstStyle>
            <a:lvl1pPr algn="ctr">
              <a:defRPr sz="288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2402" y="1178558"/>
            <a:ext cx="6563359" cy="5872482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52574" y="3637278"/>
            <a:ext cx="4462146" cy="2926085"/>
          </a:xfrm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675403" y="3495040"/>
            <a:ext cx="42173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590768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79" y="2260598"/>
            <a:ext cx="7490179" cy="1645920"/>
          </a:xfrm>
        </p:spPr>
        <p:txBody>
          <a:bodyPr anchor="b">
            <a:normAutofit/>
          </a:bodyPr>
          <a:lstStyle>
            <a:lvl1pPr algn="ctr">
              <a:defRPr sz="336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713798" y="1249680"/>
            <a:ext cx="3676016" cy="573024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54479" y="3906518"/>
            <a:ext cx="7490179" cy="2194560"/>
          </a:xfrm>
        </p:spPr>
        <p:txBody>
          <a:bodyPr anchor="t">
            <a:normAutofit/>
          </a:bodyPr>
          <a:lstStyle>
            <a:lvl1pPr marL="0" indent="0" algn="ctr">
              <a:buNone/>
              <a:defRPr sz="216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2476875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1" y="5778498"/>
            <a:ext cx="11531599" cy="680086"/>
          </a:xfrm>
        </p:spPr>
        <p:txBody>
          <a:bodyPr anchor="b">
            <a:normAutofit/>
          </a:bodyPr>
          <a:lstStyle>
            <a:lvl1pPr algn="ctr">
              <a:defRPr sz="288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49713" y="1249679"/>
            <a:ext cx="12127166" cy="4003043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54481" y="6458584"/>
            <a:ext cx="11531599" cy="592454"/>
          </a:xfrm>
        </p:spPr>
        <p:txBody>
          <a:bodyPr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824088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4642" y="1178558"/>
            <a:ext cx="11511278" cy="3545842"/>
          </a:xfrm>
        </p:spPr>
        <p:txBody>
          <a:bodyPr anchor="ctr">
            <a:normAutofit/>
          </a:bodyPr>
          <a:lstStyle>
            <a:lvl1pPr algn="ctr">
              <a:defRPr sz="384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4642" y="5212080"/>
            <a:ext cx="11511278" cy="183896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675403" y="4968239"/>
            <a:ext cx="1128875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805152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455" y="1178558"/>
            <a:ext cx="11155678" cy="2844802"/>
          </a:xfrm>
        </p:spPr>
        <p:txBody>
          <a:bodyPr anchor="ctr">
            <a:normAutofit/>
          </a:bodyPr>
          <a:lstStyle>
            <a:lvl1pPr algn="ctr">
              <a:defRPr sz="384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009775" y="4023360"/>
            <a:ext cx="10607042" cy="70104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400"/>
            </a:lvl1pPr>
            <a:lvl2pPr marL="548640" indent="0">
              <a:buFontTx/>
              <a:buNone/>
              <a:defRPr/>
            </a:lvl2pPr>
            <a:lvl3pPr marL="1097280" indent="0">
              <a:buFontTx/>
              <a:buNone/>
              <a:defRPr/>
            </a:lvl3pPr>
            <a:lvl4pPr marL="1645920" indent="0">
              <a:buFontTx/>
              <a:buNone/>
              <a:defRPr/>
            </a:lvl4pPr>
            <a:lvl5pPr marL="219456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4481" y="5212080"/>
            <a:ext cx="11531599" cy="183896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034416" y="1055953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/>
            <a:r>
              <a:rPr lang="en-US" sz="96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720320" y="3393444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 algn="r"/>
            <a:r>
              <a:rPr lang="en-US" sz="96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675403" y="4968239"/>
            <a:ext cx="1128875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6088295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2" y="3970297"/>
            <a:ext cx="11531602" cy="1762560"/>
          </a:xfrm>
        </p:spPr>
        <p:txBody>
          <a:bodyPr anchor="b">
            <a:normAutofit/>
          </a:bodyPr>
          <a:lstStyle>
            <a:lvl1pPr algn="l">
              <a:defRPr sz="384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4481" y="5732857"/>
            <a:ext cx="11531602" cy="1032480"/>
          </a:xfrm>
        </p:spPr>
        <p:txBody>
          <a:bodyPr anchor="t"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2175358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455" y="1178558"/>
            <a:ext cx="11155678" cy="2692402"/>
          </a:xfrm>
        </p:spPr>
        <p:txBody>
          <a:bodyPr anchor="ctr">
            <a:normAutofit/>
          </a:bodyPr>
          <a:lstStyle>
            <a:lvl1pPr algn="ctr">
              <a:defRPr sz="384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554481" y="4367174"/>
            <a:ext cx="11531602" cy="1064362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80">
                <a:solidFill>
                  <a:schemeClr val="tx1"/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4481" y="5435600"/>
            <a:ext cx="11531602" cy="1615440"/>
          </a:xfrm>
        </p:spPr>
        <p:txBody>
          <a:bodyPr anchor="t">
            <a:normAutofit/>
          </a:bodyPr>
          <a:lstStyle>
            <a:lvl1pPr marL="0" indent="0" algn="l">
              <a:buNone/>
              <a:defRPr sz="2160">
                <a:solidFill>
                  <a:schemeClr val="tx1"/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034416" y="1055953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/>
            <a:r>
              <a:rPr lang="en-US" sz="96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20320" y="3119113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 algn="r"/>
            <a:r>
              <a:rPr lang="en-US" sz="96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675403" y="4114800"/>
            <a:ext cx="1128875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4872432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1" y="1178558"/>
            <a:ext cx="11531599" cy="269240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554481" y="4356201"/>
            <a:ext cx="11531602" cy="100949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3360">
                <a:solidFill>
                  <a:schemeClr val="tx1"/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4480" y="5364480"/>
            <a:ext cx="11531604" cy="1686560"/>
          </a:xfrm>
        </p:spPr>
        <p:txBody>
          <a:bodyPr anchor="t">
            <a:normAutofit/>
          </a:bodyPr>
          <a:lstStyle>
            <a:lvl1pPr marL="0" indent="0" algn="l">
              <a:buNone/>
              <a:defRPr sz="2160">
                <a:solidFill>
                  <a:schemeClr val="tx1"/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675403" y="4114800"/>
            <a:ext cx="1128875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3985041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675403" y="2905759"/>
            <a:ext cx="1128875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4644871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799228" y="1178558"/>
            <a:ext cx="2269074" cy="587248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54478" y="1178558"/>
            <a:ext cx="8919630" cy="5872481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0636668" y="1188720"/>
            <a:ext cx="0" cy="585216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8903300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91191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84232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43822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92126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58210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25275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22660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58565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9034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8883" y="0"/>
            <a:ext cx="14675954" cy="8227457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54483" y="1178559"/>
            <a:ext cx="11521435" cy="156464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4481" y="3068319"/>
            <a:ext cx="11521435" cy="39827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413001" y="7162800"/>
            <a:ext cx="1920240" cy="3352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54481" y="7162800"/>
            <a:ext cx="8767080" cy="3352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424682" y="7162800"/>
            <a:ext cx="651236" cy="3352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4506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</p:sldLayoutIdLst>
  <p:hf sldNum="0" hdr="0" ftr="0" dt="0"/>
  <p:txStyles>
    <p:titleStyle>
      <a:lvl1pPr algn="ctr" defTabSz="548640" rtl="0" eaLnBrk="1" latinLnBrk="0" hangingPunct="1">
        <a:spcBef>
          <a:spcPct val="0"/>
        </a:spcBef>
        <a:buNone/>
        <a:defRPr sz="528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548640" rtl="0" eaLnBrk="1" latinLnBrk="0" hangingPunct="1">
        <a:spcBef>
          <a:spcPct val="20000"/>
        </a:spcBef>
        <a:spcAft>
          <a:spcPts val="720"/>
        </a:spcAft>
        <a:buClr>
          <a:schemeClr val="accent1"/>
        </a:buClr>
        <a:buSzPct val="115000"/>
        <a:buFont typeface="Arial"/>
        <a:buChar char="•"/>
        <a:defRPr sz="288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891540" indent="-342900" algn="l" defTabSz="548640" rtl="0" eaLnBrk="1" latinLnBrk="0" hangingPunct="1">
        <a:spcBef>
          <a:spcPct val="20000"/>
        </a:spcBef>
        <a:spcAft>
          <a:spcPts val="72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440180" indent="-342900" algn="l" defTabSz="548640" rtl="0" eaLnBrk="1" latinLnBrk="0" hangingPunct="1">
        <a:spcBef>
          <a:spcPct val="20000"/>
        </a:spcBef>
        <a:spcAft>
          <a:spcPts val="720"/>
        </a:spcAft>
        <a:buClr>
          <a:schemeClr val="accent1"/>
        </a:buClr>
        <a:buSzPct val="115000"/>
        <a:buFont typeface="Arial"/>
        <a:buChar char="•"/>
        <a:defRPr sz="216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851660" indent="-205740" algn="l" defTabSz="548640" rtl="0" eaLnBrk="1" latinLnBrk="0" hangingPunct="1">
        <a:spcBef>
          <a:spcPct val="20000"/>
        </a:spcBef>
        <a:spcAft>
          <a:spcPts val="720"/>
        </a:spcAft>
        <a:buClr>
          <a:schemeClr val="accent1"/>
        </a:buClr>
        <a:buSzPct val="115000"/>
        <a:buFont typeface="Arial"/>
        <a:buChar char="•"/>
        <a:defRPr sz="192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400300" indent="-205740" algn="l" defTabSz="548640" rtl="0" eaLnBrk="1" latinLnBrk="0" hangingPunct="1">
        <a:spcBef>
          <a:spcPct val="20000"/>
        </a:spcBef>
        <a:spcAft>
          <a:spcPts val="720"/>
        </a:spcAft>
        <a:buClr>
          <a:schemeClr val="accent1"/>
        </a:buClr>
        <a:buSzPct val="115000"/>
        <a:buFont typeface="Arial"/>
        <a:buChar char="•"/>
        <a:defRPr sz="168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3017520" indent="-274320" algn="l" defTabSz="548640" rtl="0" eaLnBrk="1" latinLnBrk="0" hangingPunct="1">
        <a:spcBef>
          <a:spcPct val="20000"/>
        </a:spcBef>
        <a:spcAft>
          <a:spcPts val="720"/>
        </a:spcAft>
        <a:buClr>
          <a:schemeClr val="accent1"/>
        </a:buClr>
        <a:buSzPct val="115000"/>
        <a:buFont typeface="Arial"/>
        <a:buChar char="•"/>
        <a:defRPr sz="168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3566160" indent="-274320" algn="l" defTabSz="548640" rtl="0" eaLnBrk="1" latinLnBrk="0" hangingPunct="1">
        <a:spcBef>
          <a:spcPct val="20000"/>
        </a:spcBef>
        <a:spcAft>
          <a:spcPts val="720"/>
        </a:spcAft>
        <a:buClr>
          <a:schemeClr val="accent1"/>
        </a:buClr>
        <a:buSzPct val="115000"/>
        <a:buFont typeface="Arial"/>
        <a:buChar char="•"/>
        <a:defRPr sz="168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4114800" indent="-274320" algn="l" defTabSz="548640" rtl="0" eaLnBrk="1" latinLnBrk="0" hangingPunct="1">
        <a:spcBef>
          <a:spcPct val="20000"/>
        </a:spcBef>
        <a:spcAft>
          <a:spcPts val="720"/>
        </a:spcAft>
        <a:buClr>
          <a:schemeClr val="accent1"/>
        </a:buClr>
        <a:buSzPct val="115000"/>
        <a:buFont typeface="Arial"/>
        <a:buChar char="•"/>
        <a:defRPr sz="168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4663440" indent="-274320" algn="l" defTabSz="548640" rtl="0" eaLnBrk="1" latinLnBrk="0" hangingPunct="1">
        <a:spcBef>
          <a:spcPct val="20000"/>
        </a:spcBef>
        <a:spcAft>
          <a:spcPts val="720"/>
        </a:spcAft>
        <a:buClr>
          <a:schemeClr val="accent1"/>
        </a:buClr>
        <a:buSzPct val="115000"/>
        <a:buFont typeface="Arial"/>
        <a:buChar char="•"/>
        <a:defRPr sz="168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93790" y="1656755"/>
            <a:ext cx="7556421" cy="28351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Розкладання многочленів на множники. Автомобільний світ алгебри.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1156693" y="4491871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800" dirty="0" err="1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Важливість</a:t>
            </a:r>
            <a:r>
              <a:rPr lang="en-US" sz="28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28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розкладання многочленів. Зв'язок з реальним світом: застосування в інженерії та моделюванні. </a:t>
            </a:r>
            <a:r>
              <a:rPr lang="en-US" sz="28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Автомобілі</a:t>
            </a:r>
            <a:r>
              <a:rPr lang="uk-UA" sz="28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,</a:t>
            </a:r>
            <a:r>
              <a:rPr lang="en-US" sz="28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28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як наочний приклад: різні марки та їх характеристики.</a:t>
            </a:r>
            <a:endParaRPr lang="en-US" sz="2800" dirty="0"/>
          </a:p>
        </p:txBody>
      </p:sp>
      <p:sp>
        <p:nvSpPr>
          <p:cNvPr id="5" name="Shape 2"/>
          <p:cNvSpPr/>
          <p:nvPr/>
        </p:nvSpPr>
        <p:spPr>
          <a:xfrm>
            <a:off x="793790" y="6192798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1193840" y="1357313"/>
            <a:ext cx="4664035" cy="10392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540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Volkswagen</a:t>
            </a:r>
            <a:endParaRPr lang="en-US" sz="5400" dirty="0"/>
          </a:p>
        </p:txBody>
      </p:sp>
      <p:sp>
        <p:nvSpPr>
          <p:cNvPr id="4" name="Text 2"/>
          <p:cNvSpPr/>
          <p:nvPr/>
        </p:nvSpPr>
        <p:spPr>
          <a:xfrm>
            <a:off x="1193840" y="1871592"/>
            <a:ext cx="1320058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514350" indent="-514350">
              <a:buAutoNum type="arabicParenR"/>
            </a:pPr>
            <a:r>
              <a:rPr lang="uk-UA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Об’єм двигуна фольксвагена</a:t>
            </a:r>
            <a:r>
              <a:rPr lang="en-US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uk-UA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обчислюється за</a:t>
            </a:r>
            <a:r>
              <a:rPr lang="en-US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uk-UA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формулою </a:t>
            </a:r>
            <a:endParaRPr lang="en-US" sz="3200" dirty="0">
              <a:solidFill>
                <a:srgbClr val="454240"/>
              </a:solidFill>
              <a:latin typeface="DM Sans" pitchFamily="34" charset="0"/>
              <a:ea typeface="DM Sans" pitchFamily="34" charset="-122"/>
              <a:cs typeface="DM Sans" pitchFamily="34" charset="-120"/>
            </a:endParaRPr>
          </a:p>
          <a:p>
            <a:r>
              <a:rPr lang="uk-UA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    </a:t>
            </a:r>
            <a:endParaRPr lang="en-US" sz="3200" dirty="0" smtClean="0">
              <a:solidFill>
                <a:srgbClr val="454240"/>
              </a:solidFill>
              <a:latin typeface="DM Sans" pitchFamily="34" charset="0"/>
              <a:ea typeface="DM Sans" pitchFamily="34" charset="-122"/>
              <a:cs typeface="DM Sans" pitchFamily="34" charset="-120"/>
            </a:endParaRPr>
          </a:p>
          <a:p>
            <a:r>
              <a:rPr lang="en-US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Тут </a:t>
            </a:r>
            <a:r>
              <a:rPr lang="en-US" sz="32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x – змінна, що залежить від </a:t>
            </a:r>
            <a:r>
              <a:rPr lang="en-US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конструкції двигуна. 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1193840" y="4064925"/>
            <a:ext cx="5234106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3200" dirty="0" smtClean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2) Потужність</a:t>
            </a:r>
            <a:r>
              <a:rPr lang="uk-UA" sz="2200" dirty="0" smtClean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 </a:t>
            </a:r>
            <a:r>
              <a:rPr lang="uk-UA" sz="3200" dirty="0" smtClean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двигуна фольксвагена обчислюється за формулою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1193840" y="4710542"/>
            <a:ext cx="1174049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endParaRPr lang="uk-UA" sz="2800" dirty="0" smtClean="0">
              <a:solidFill>
                <a:srgbClr val="454240"/>
              </a:solidFill>
              <a:latin typeface="DM Sans" pitchFamily="34" charset="0"/>
              <a:ea typeface="DM Sans" pitchFamily="34" charset="-122"/>
              <a:cs typeface="DM Sans" pitchFamily="34" charset="-120"/>
            </a:endParaRPr>
          </a:p>
          <a:p>
            <a:pPr marL="0" indent="0">
              <a:lnSpc>
                <a:spcPts val="2850"/>
              </a:lnSpc>
              <a:buNone/>
            </a:pPr>
            <a:r>
              <a:rPr lang="en-US" sz="28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Тут </a:t>
            </a:r>
            <a:r>
              <a:rPr lang="en-US" sz="28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y – </a:t>
            </a:r>
            <a:r>
              <a:rPr lang="en-US" sz="32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параметр</a:t>
            </a:r>
            <a:r>
              <a:rPr lang="en-US" sz="28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, </a:t>
            </a:r>
            <a:r>
              <a:rPr lang="en-US" sz="32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що впливає </a:t>
            </a:r>
            <a:r>
              <a:rPr lang="en-US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на</a:t>
            </a:r>
            <a:r>
              <a:rPr lang="uk-UA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потужність </a:t>
            </a:r>
            <a:r>
              <a:rPr lang="en-US" sz="32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двигуна.</a:t>
            </a:r>
            <a:endParaRPr lang="en-US" sz="3200" dirty="0"/>
          </a:p>
        </p:txBody>
      </p:sp>
      <p:sp>
        <p:nvSpPr>
          <p:cNvPr id="7" name="Text 5"/>
          <p:cNvSpPr/>
          <p:nvPr/>
        </p:nvSpPr>
        <p:spPr>
          <a:xfrm>
            <a:off x="793790" y="5808702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32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Пояснення</a:t>
            </a: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: </a:t>
            </a:r>
            <a:r>
              <a:rPr lang="uk-UA" sz="28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Розкладання на множники</a:t>
            </a:r>
            <a:r>
              <a:rPr lang="en-US" sz="28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28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спрощує обчислення параметрів </a:t>
            </a:r>
            <a:endParaRPr lang="uk-UA" sz="2800" dirty="0" smtClean="0">
              <a:solidFill>
                <a:srgbClr val="454240"/>
              </a:solidFill>
              <a:latin typeface="DM Sans" pitchFamily="34" charset="0"/>
              <a:ea typeface="DM Sans" pitchFamily="34" charset="-122"/>
              <a:cs typeface="DM Sans" pitchFamily="34" charset="-120"/>
            </a:endParaRPr>
          </a:p>
          <a:p>
            <a:pPr marL="0" indent="0">
              <a:lnSpc>
                <a:spcPts val="2850"/>
              </a:lnSpc>
              <a:buNone/>
            </a:pPr>
            <a:r>
              <a:rPr lang="uk-UA" sz="28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uk-UA" sz="28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                    </a:t>
            </a:r>
            <a:r>
              <a:rPr lang="en-US" sz="28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легкових </a:t>
            </a:r>
            <a:r>
              <a:rPr lang="en-US" sz="28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автомобілів.</a:t>
            </a:r>
            <a:endParaRPr lang="en-US" sz="2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t="14919" b="20396"/>
          <a:stretch/>
        </p:blipFill>
        <p:spPr>
          <a:xfrm>
            <a:off x="1583886" y="2361422"/>
            <a:ext cx="4048688" cy="60833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t="13128" b="8394"/>
          <a:stretch/>
        </p:blipFill>
        <p:spPr>
          <a:xfrm>
            <a:off x="1392256" y="4513006"/>
            <a:ext cx="3332646" cy="56043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 rotWithShape="1">
          <a:blip r:embed="rId3"/>
          <a:srcRect t="35203" b="12121"/>
          <a:stretch/>
        </p:blipFill>
        <p:spPr>
          <a:xfrm>
            <a:off x="1967116" y="811162"/>
            <a:ext cx="3844250" cy="3038167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6041588" y="1627823"/>
            <a:ext cx="7568089" cy="1672709"/>
          </a:xfrm>
          <a:prstGeom prst="roundRect">
            <a:avLst>
              <a:gd name="adj" fmla="val 5654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072723" y="1014593"/>
            <a:ext cx="3683198" cy="351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36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Вантажопідйомність MAN</a:t>
            </a:r>
            <a:endParaRPr lang="en-US" sz="3600" dirty="0"/>
          </a:p>
        </p:txBody>
      </p:sp>
      <p:sp>
        <p:nvSpPr>
          <p:cNvPr id="6" name="Text 3"/>
          <p:cNvSpPr/>
          <p:nvPr/>
        </p:nvSpPr>
        <p:spPr>
          <a:xfrm>
            <a:off x="6204644" y="1850876"/>
            <a:ext cx="7102554" cy="7203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50000"/>
              </a:lnSpc>
              <a:buNone/>
            </a:pPr>
            <a:r>
              <a:rPr lang="en-US" sz="32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W = ab + 2a + 3b + 6. </a:t>
            </a:r>
            <a:endParaRPr lang="en-US" sz="3200" dirty="0" smtClean="0">
              <a:solidFill>
                <a:srgbClr val="454240"/>
              </a:solidFill>
              <a:latin typeface="DM Sans" pitchFamily="34" charset="0"/>
              <a:ea typeface="DM Sans" pitchFamily="34" charset="-122"/>
              <a:cs typeface="DM Sans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a</a:t>
            </a:r>
            <a:r>
              <a:rPr lang="en-US" sz="32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, b – параметри кузова.</a:t>
            </a:r>
            <a:endParaRPr lang="en-US" sz="3200" dirty="0"/>
          </a:p>
        </p:txBody>
      </p:sp>
      <p:sp>
        <p:nvSpPr>
          <p:cNvPr id="7" name="Shape 4"/>
          <p:cNvSpPr/>
          <p:nvPr/>
        </p:nvSpPr>
        <p:spPr>
          <a:xfrm>
            <a:off x="6041587" y="4978000"/>
            <a:ext cx="7568089" cy="1216324"/>
          </a:xfrm>
          <a:prstGeom prst="roundRect">
            <a:avLst>
              <a:gd name="adj" fmla="val 5654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6507123" y="5198388"/>
            <a:ext cx="2814399" cy="3518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6507123" y="5685234"/>
            <a:ext cx="7102554" cy="7203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36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F = xy - 5x + 4y - 20</a:t>
            </a: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. </a:t>
            </a:r>
            <a:endParaRPr lang="en-US" sz="1750" dirty="0"/>
          </a:p>
        </p:txBody>
      </p:sp>
      <p:sp>
        <p:nvSpPr>
          <p:cNvPr id="10" name="Text 7"/>
          <p:cNvSpPr/>
          <p:nvPr/>
        </p:nvSpPr>
        <p:spPr>
          <a:xfrm>
            <a:off x="6204644" y="6468260"/>
            <a:ext cx="7568089" cy="7203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8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Метод дозволяє спростити вирази для розрахунків вантажопідйомності вантажівок.</a:t>
            </a:r>
            <a:endParaRPr lang="en-US" sz="2800" dirty="0"/>
          </a:p>
        </p:txBody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3433" y="4386144"/>
            <a:ext cx="4053840" cy="2505432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6062260" y="3895509"/>
            <a:ext cx="7417766" cy="8085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700"/>
              </a:lnSpc>
            </a:pPr>
            <a:r>
              <a:rPr lang="uk-UA" sz="32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ea typeface="Prompt Medium" pitchFamily="34" charset="-122"/>
                <a:cs typeface="Times New Roman" panose="02020603050405020304" pitchFamily="18" charset="0"/>
              </a:rPr>
              <a:t>Вантажопідйомність </a:t>
            </a:r>
            <a:r>
              <a:rPr lang="en-US" sz="32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ea typeface="Prompt Medium" pitchFamily="34" charset="-122"/>
                <a:cs typeface="Times New Roman" panose="02020603050405020304" pitchFamily="18" charset="0"/>
              </a:rPr>
              <a:t>Mercedes -</a:t>
            </a:r>
            <a:r>
              <a:rPr lang="en-US" sz="32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ea typeface="Prompt Medium" pitchFamily="34" charset="-122"/>
                <a:cs typeface="Times New Roman" panose="02020603050405020304" pitchFamily="18" charset="0"/>
              </a:rPr>
              <a:t>Benz Actros</a:t>
            </a:r>
            <a:endParaRPr lang="en-US" sz="32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3376" y="1439661"/>
            <a:ext cx="1134070" cy="166985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569755" y="1092533"/>
            <a:ext cx="4125716" cy="5297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Площа поршня Honda</a:t>
            </a:r>
            <a:endParaRPr lang="en-US" sz="3200" dirty="0"/>
          </a:p>
        </p:txBody>
      </p:sp>
      <p:sp>
        <p:nvSpPr>
          <p:cNvPr id="8" name="Text 3"/>
          <p:cNvSpPr/>
          <p:nvPr/>
        </p:nvSpPr>
        <p:spPr>
          <a:xfrm>
            <a:off x="7754422" y="523886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10" name="Text 5"/>
          <p:cNvSpPr/>
          <p:nvPr/>
        </p:nvSpPr>
        <p:spPr>
          <a:xfrm>
            <a:off x="6280190" y="3500443"/>
            <a:ext cx="7303075" cy="13812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8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Практичне застосування: обчислення параметрів мотоцикла за допомогою формул скороченого множення.</a:t>
            </a:r>
            <a:endParaRPr lang="en-US" sz="28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25825" y="1847117"/>
            <a:ext cx="5280461" cy="81092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97" y="0"/>
            <a:ext cx="5932000" cy="8167807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6605111" y="2719864"/>
            <a:ext cx="30480" cy="3203615"/>
          </a:xfrm>
          <a:prstGeom prst="roundRect">
            <a:avLst>
              <a:gd name="adj" fmla="val 312558"/>
            </a:avLst>
          </a:prstGeom>
          <a:solidFill>
            <a:srgbClr val="DDD3BA"/>
          </a:solidFill>
          <a:ln/>
        </p:spPr>
      </p:sp>
      <p:sp>
        <p:nvSpPr>
          <p:cNvPr id="5" name="Shape 2"/>
          <p:cNvSpPr/>
          <p:nvPr/>
        </p:nvSpPr>
        <p:spPr>
          <a:xfrm>
            <a:off x="6845022" y="3214926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DDD3BA"/>
          </a:solidFill>
          <a:ln/>
        </p:spPr>
      </p:sp>
      <p:sp>
        <p:nvSpPr>
          <p:cNvPr id="6" name="Shape 3"/>
          <p:cNvSpPr/>
          <p:nvPr/>
        </p:nvSpPr>
        <p:spPr>
          <a:xfrm>
            <a:off x="6194404" y="1471971"/>
            <a:ext cx="821413" cy="928450"/>
          </a:xfrm>
          <a:prstGeom prst="roundRect">
            <a:avLst>
              <a:gd name="adj" fmla="val 18669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544389" y="1793320"/>
            <a:ext cx="540544" cy="19319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36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</a:t>
            </a:r>
            <a:endParaRPr lang="en-US" sz="3600" dirty="0"/>
          </a:p>
        </p:txBody>
      </p:sp>
      <p:sp>
        <p:nvSpPr>
          <p:cNvPr id="8" name="Text 5"/>
          <p:cNvSpPr/>
          <p:nvPr/>
        </p:nvSpPr>
        <p:spPr>
          <a:xfrm>
            <a:off x="7753588" y="1793320"/>
            <a:ext cx="343852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200" b="1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Потужність двигуна Jeep</a:t>
            </a:r>
            <a:r>
              <a:rPr lang="uk-UA" sz="3200" b="1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 </a:t>
            </a:r>
          </a:p>
          <a:p>
            <a:pPr marL="0" indent="0" algn="l">
              <a:lnSpc>
                <a:spcPts val="2750"/>
              </a:lnSpc>
              <a:buNone/>
            </a:pPr>
            <a:r>
              <a:rPr lang="uk-UA" sz="3200" b="1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обчислюється за формулою</a:t>
            </a:r>
            <a:endParaRPr lang="en-US" sz="3200" b="1" dirty="0"/>
          </a:p>
        </p:txBody>
      </p:sp>
      <p:sp>
        <p:nvSpPr>
          <p:cNvPr id="10" name="Shape 7"/>
          <p:cNvSpPr/>
          <p:nvPr/>
        </p:nvSpPr>
        <p:spPr>
          <a:xfrm>
            <a:off x="6845022" y="5111591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DDD3BA"/>
          </a:solidFill>
          <a:ln/>
        </p:spPr>
      </p:sp>
      <p:sp>
        <p:nvSpPr>
          <p:cNvPr id="11" name="Shape 8"/>
          <p:cNvSpPr/>
          <p:nvPr/>
        </p:nvSpPr>
        <p:spPr>
          <a:xfrm>
            <a:off x="6203453" y="4681539"/>
            <a:ext cx="824985" cy="858203"/>
          </a:xfrm>
          <a:prstGeom prst="roundRect">
            <a:avLst>
              <a:gd name="adj" fmla="val 18669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515576" y="4956691"/>
            <a:ext cx="209550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36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</a:t>
            </a:r>
            <a:endParaRPr lang="en-US" sz="3600" dirty="0"/>
          </a:p>
        </p:txBody>
      </p:sp>
      <p:sp>
        <p:nvSpPr>
          <p:cNvPr id="13" name="Text 10"/>
          <p:cNvSpPr/>
          <p:nvPr/>
        </p:nvSpPr>
        <p:spPr>
          <a:xfrm>
            <a:off x="7867888" y="484334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6280190" y="6178629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uk-UA" sz="32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</a:t>
            </a:r>
            <a:r>
              <a:rPr lang="en-US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озкладання </a:t>
            </a:r>
            <a:r>
              <a:rPr lang="en-US" sz="32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многочленів для розрахунку потужності двигуна джипа.</a:t>
            </a:r>
            <a:endParaRPr lang="en-US" sz="3200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4817" y="2688309"/>
            <a:ext cx="5537298" cy="79374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94817" y="4636086"/>
            <a:ext cx="5213657" cy="66088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6233577" y="1387800"/>
            <a:ext cx="813077" cy="631254"/>
          </a:xfrm>
          <a:prstGeom prst="roundRect">
            <a:avLst>
              <a:gd name="adj" fmla="val 18669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430566" y="1637071"/>
            <a:ext cx="209550" cy="5427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40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</a:t>
            </a:r>
            <a:endParaRPr lang="en-US" sz="4000" dirty="0"/>
          </a:p>
        </p:txBody>
      </p:sp>
      <p:sp>
        <p:nvSpPr>
          <p:cNvPr id="6" name="Text 3"/>
          <p:cNvSpPr/>
          <p:nvPr/>
        </p:nvSpPr>
        <p:spPr>
          <a:xfrm>
            <a:off x="7432358" y="1492329"/>
            <a:ext cx="3890724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36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Гальмівний шлях Mercedes</a:t>
            </a:r>
            <a:endParaRPr lang="en-US" sz="3600" dirty="0"/>
          </a:p>
        </p:txBody>
      </p:sp>
      <p:sp>
        <p:nvSpPr>
          <p:cNvPr id="7" name="Text 4"/>
          <p:cNvSpPr/>
          <p:nvPr/>
        </p:nvSpPr>
        <p:spPr>
          <a:xfrm>
            <a:off x="5968067" y="2315884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Розкладіть </a:t>
            </a:r>
            <a:r>
              <a:rPr lang="uk-UA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на множники</a:t>
            </a:r>
            <a:r>
              <a:rPr lang="en-US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, </a:t>
            </a:r>
            <a:endParaRPr lang="uk-UA" sz="3200" dirty="0" smtClean="0">
              <a:solidFill>
                <a:srgbClr val="454240"/>
              </a:solidFill>
              <a:latin typeface="DM Sans" pitchFamily="34" charset="0"/>
              <a:ea typeface="DM Sans" pitchFamily="34" charset="-122"/>
              <a:cs typeface="DM Sans" pitchFamily="34" charset="-120"/>
            </a:endParaRPr>
          </a:p>
          <a:p>
            <a:pPr marL="0" indent="0">
              <a:lnSpc>
                <a:spcPts val="2850"/>
              </a:lnSpc>
              <a:buNone/>
            </a:pPr>
            <a:endParaRPr lang="uk-UA" sz="3200" dirty="0">
              <a:solidFill>
                <a:srgbClr val="454240"/>
              </a:solidFill>
              <a:latin typeface="DM Sans" pitchFamily="34" charset="0"/>
              <a:ea typeface="DM Sans" pitchFamily="34" charset="-122"/>
              <a:cs typeface="DM Sans" pitchFamily="34" charset="-120"/>
            </a:endParaRPr>
          </a:p>
          <a:p>
            <a:pPr marL="0" indent="0">
              <a:lnSpc>
                <a:spcPts val="2850"/>
              </a:lnSpc>
              <a:buNone/>
            </a:pPr>
            <a:r>
              <a:rPr lang="uk-UA" sz="32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uk-UA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                                     </a:t>
            </a:r>
            <a:r>
              <a:rPr lang="en-US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де </a:t>
            </a:r>
            <a:r>
              <a:rPr lang="en-US" sz="32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x - швидкість.</a:t>
            </a:r>
            <a:endParaRPr lang="en-US" sz="3200" dirty="0"/>
          </a:p>
        </p:txBody>
      </p:sp>
      <p:sp>
        <p:nvSpPr>
          <p:cNvPr id="8" name="Shape 5"/>
          <p:cNvSpPr/>
          <p:nvPr/>
        </p:nvSpPr>
        <p:spPr>
          <a:xfrm>
            <a:off x="6083201" y="3995943"/>
            <a:ext cx="707291" cy="782534"/>
          </a:xfrm>
          <a:prstGeom prst="roundRect">
            <a:avLst>
              <a:gd name="adj" fmla="val 18669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6430566" y="4218039"/>
            <a:ext cx="359926" cy="17993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36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</a:t>
            </a:r>
            <a:endParaRPr lang="en-US" sz="3600" dirty="0"/>
          </a:p>
        </p:txBody>
      </p:sp>
      <p:sp>
        <p:nvSpPr>
          <p:cNvPr id="10" name="Text 7"/>
          <p:cNvSpPr/>
          <p:nvPr/>
        </p:nvSpPr>
        <p:spPr>
          <a:xfrm>
            <a:off x="7017306" y="418942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36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Прискорення</a:t>
            </a:r>
            <a:endParaRPr lang="en-US" sz="3600" dirty="0"/>
          </a:p>
        </p:txBody>
      </p:sp>
      <p:sp>
        <p:nvSpPr>
          <p:cNvPr id="11" name="Text 8"/>
          <p:cNvSpPr/>
          <p:nvPr/>
        </p:nvSpPr>
        <p:spPr>
          <a:xfrm>
            <a:off x="6331007" y="5139240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36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Розкладіть, </a:t>
            </a:r>
          </a:p>
          <a:p>
            <a:pPr marL="0" indent="0">
              <a:lnSpc>
                <a:spcPts val="2850"/>
              </a:lnSpc>
              <a:buNone/>
            </a:pPr>
            <a:r>
              <a:rPr lang="en-US" sz="36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36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                                </a:t>
            </a:r>
          </a:p>
          <a:p>
            <a:pPr marL="0" indent="0">
              <a:lnSpc>
                <a:spcPts val="2850"/>
              </a:lnSpc>
              <a:buNone/>
            </a:pPr>
            <a:r>
              <a:rPr lang="en-US" sz="36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36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                                     де </a:t>
            </a:r>
            <a:r>
              <a:rPr lang="en-US" sz="36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y - час</a:t>
            </a: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.</a:t>
            </a:r>
            <a:endParaRPr lang="en-US" sz="175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0566" y="2975617"/>
            <a:ext cx="3310094" cy="65546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72030" y="4933233"/>
            <a:ext cx="4625647" cy="65839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3810" y="1050449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 smtClean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Вантажні </a:t>
            </a:r>
            <a:r>
              <a:rPr lang="en-US" sz="445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Автомобілі та </a:t>
            </a:r>
            <a:r>
              <a:rPr lang="en-US" sz="4450" dirty="0" smtClean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Мотоцикли</a:t>
            </a:r>
            <a:r>
              <a:rPr lang="en-US" sz="445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.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3810" y="2785496"/>
            <a:ext cx="776500" cy="7765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074010" y="389527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8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Об'єм кузова Scania</a:t>
            </a:r>
            <a:endParaRPr lang="en-US" sz="2800" dirty="0"/>
          </a:p>
        </p:txBody>
      </p:sp>
      <p:sp>
        <p:nvSpPr>
          <p:cNvPr id="6" name="Text 2"/>
          <p:cNvSpPr/>
          <p:nvPr/>
        </p:nvSpPr>
        <p:spPr>
          <a:xfrm>
            <a:off x="793789" y="4373578"/>
            <a:ext cx="3948231" cy="719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32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Розкладіть </a:t>
            </a:r>
            <a:endParaRPr lang="en-US" sz="3200" dirty="0" smtClean="0">
              <a:solidFill>
                <a:srgbClr val="454240"/>
              </a:solidFill>
              <a:latin typeface="DM Sans" pitchFamily="34" charset="0"/>
              <a:ea typeface="DM Sans" pitchFamily="34" charset="-122"/>
              <a:cs typeface="DM Sans" pitchFamily="34" charset="-120"/>
            </a:endParaRPr>
          </a:p>
          <a:p>
            <a:pPr marL="0" indent="0" algn="l">
              <a:lnSpc>
                <a:spcPct val="150000"/>
              </a:lnSpc>
              <a:buNone/>
            </a:pPr>
            <a:r>
              <a:rPr lang="en-US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V </a:t>
            </a:r>
            <a:r>
              <a:rPr lang="en-US" sz="32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= ab + 5a + 2b + 10.</a:t>
            </a:r>
            <a:endParaRPr lang="en-US" sz="32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46917" y="2552481"/>
            <a:ext cx="776500" cy="77650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546917" y="3561996"/>
            <a:ext cx="4404509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8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Кінетична енергія Yamaha</a:t>
            </a:r>
            <a:endParaRPr lang="en-US" sz="2800" dirty="0"/>
          </a:p>
        </p:txBody>
      </p:sp>
      <p:sp>
        <p:nvSpPr>
          <p:cNvPr id="9" name="Text 4"/>
          <p:cNvSpPr/>
          <p:nvPr/>
        </p:nvSpPr>
        <p:spPr>
          <a:xfrm>
            <a:off x="5068542" y="4730381"/>
            <a:ext cx="3608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    Розкладіть </a:t>
            </a:r>
            <a:endParaRPr lang="en-US" sz="3200" dirty="0">
              <a:solidFill>
                <a:srgbClr val="454240"/>
              </a:solidFill>
              <a:latin typeface="DM Sans" pitchFamily="34" charset="0"/>
              <a:ea typeface="DM Sans" pitchFamily="34" charset="-122"/>
              <a:cs typeface="DM Sans" pitchFamily="34" charset="-120"/>
            </a:endParaRPr>
          </a:p>
          <a:p>
            <a:pPr marL="0" indent="0" algn="l">
              <a:lnSpc>
                <a:spcPts val="2850"/>
              </a:lnSpc>
              <a:buNone/>
            </a:pPr>
            <a:endParaRPr lang="en-US" sz="3200" dirty="0" smtClean="0">
              <a:solidFill>
                <a:srgbClr val="454240"/>
              </a:solidFill>
              <a:latin typeface="DM Sans" pitchFamily="34" charset="0"/>
              <a:ea typeface="DM Sans" pitchFamily="34" charset="-122"/>
              <a:cs typeface="DM Sans" pitchFamily="34" charset="-120"/>
            </a:endParaRPr>
          </a:p>
          <a:p>
            <a:pPr marL="0" indent="0" algn="l">
              <a:lnSpc>
                <a:spcPts val="2850"/>
              </a:lnSpc>
              <a:buNone/>
            </a:pPr>
            <a:endParaRPr lang="en-US" sz="3200" dirty="0" smtClean="0">
              <a:solidFill>
                <a:srgbClr val="454240"/>
              </a:solidFill>
              <a:latin typeface="DM Sans" pitchFamily="34" charset="0"/>
              <a:ea typeface="DM Sans" pitchFamily="34" charset="-122"/>
              <a:cs typeface="DM Sans" pitchFamily="34" charset="-120"/>
            </a:endParaRPr>
          </a:p>
          <a:p>
            <a:pPr marL="0" indent="0" algn="l">
              <a:lnSpc>
                <a:spcPts val="2850"/>
              </a:lnSpc>
              <a:buNone/>
            </a:pPr>
            <a:r>
              <a:rPr lang="en-US" sz="32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  де </a:t>
            </a:r>
            <a:r>
              <a:rPr lang="en-US" sz="32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v - швидкість.</a:t>
            </a:r>
            <a:endParaRPr lang="en-US" sz="32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8543" y="5196412"/>
            <a:ext cx="3608188" cy="60654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76731" y="5290136"/>
            <a:ext cx="428625" cy="4191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629025" y="1028820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 smtClean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Джипи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950952" y="214509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360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Land Rover</a:t>
            </a:r>
            <a:endParaRPr lang="en-US" sz="3600" dirty="0"/>
          </a:p>
        </p:txBody>
      </p:sp>
      <p:sp>
        <p:nvSpPr>
          <p:cNvPr id="5" name="Text 2"/>
          <p:cNvSpPr/>
          <p:nvPr/>
        </p:nvSpPr>
        <p:spPr>
          <a:xfrm>
            <a:off x="950952" y="2718494"/>
            <a:ext cx="7735848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                                                                                      </a:t>
            </a:r>
            <a:r>
              <a:rPr lang="uk-UA" sz="175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                            </a:t>
            </a:r>
            <a:r>
              <a:rPr lang="en-US" sz="28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Розкласти </a:t>
            </a:r>
            <a:r>
              <a:rPr lang="uk-UA" sz="28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на множники</a:t>
            </a:r>
            <a:r>
              <a:rPr lang="en-US" sz="28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.            </a:t>
            </a:r>
            <a:endParaRPr lang="en-US" sz="2800" dirty="0"/>
          </a:p>
        </p:txBody>
      </p:sp>
      <p:sp>
        <p:nvSpPr>
          <p:cNvPr id="6" name="Text 3"/>
          <p:cNvSpPr/>
          <p:nvPr/>
        </p:nvSpPr>
        <p:spPr>
          <a:xfrm>
            <a:off x="4856321" y="386107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320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Сила тяги</a:t>
            </a:r>
            <a:endParaRPr lang="en-US" sz="3200" dirty="0"/>
          </a:p>
        </p:txBody>
      </p:sp>
      <p:sp>
        <p:nvSpPr>
          <p:cNvPr id="7" name="Text 4"/>
          <p:cNvSpPr/>
          <p:nvPr/>
        </p:nvSpPr>
        <p:spPr>
          <a:xfrm>
            <a:off x="4006840" y="5002470"/>
            <a:ext cx="431354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8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Розкласти </a:t>
            </a:r>
            <a:r>
              <a:rPr lang="uk-UA" sz="28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на множники</a:t>
            </a:r>
            <a:r>
              <a:rPr lang="en-US" sz="2800" dirty="0" smtClean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.</a:t>
            </a:r>
            <a:endParaRPr lang="en-US" sz="2800" dirty="0"/>
          </a:p>
        </p:txBody>
      </p:sp>
      <p:sp>
        <p:nvSpPr>
          <p:cNvPr id="8" name="Text 5"/>
          <p:cNvSpPr/>
          <p:nvPr/>
        </p:nvSpPr>
        <p:spPr>
          <a:xfrm>
            <a:off x="1168852" y="6170176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8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Розкладання многочленів для визначення прохідності та сили тяги джипа.</a:t>
            </a:r>
            <a:endParaRPr lang="en-US" sz="28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359" y="2478018"/>
            <a:ext cx="4917961" cy="56411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6839" y="4254239"/>
            <a:ext cx="4718434" cy="58594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683073"/>
            <a:ext cx="609099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Підсумки та Висновки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1108115" y="3546276"/>
            <a:ext cx="7556421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0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Повторення ключових моментів: основні способи розкладання многочленів. Важливість вміння розкладати многочлени для спрощення обчислень. Застосування в різних областях, зокрема, в автомобілебудуванні. </a:t>
            </a:r>
            <a:endParaRPr lang="en-US" sz="2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270</TotalTime>
  <Words>279</Words>
  <Application>Microsoft Office PowerPoint</Application>
  <PresentationFormat>Произвольный</PresentationFormat>
  <Paragraphs>60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DM Sans</vt:lpstr>
      <vt:lpstr>Times New Roman</vt:lpstr>
      <vt:lpstr>Calibri</vt:lpstr>
      <vt:lpstr>Libre Baskerville</vt:lpstr>
      <vt:lpstr>Garamond</vt:lpstr>
      <vt:lpstr>Prompt Medium</vt:lpstr>
      <vt:lpstr>Arial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irina.nikolaychuk.71@gmail.com</cp:lastModifiedBy>
  <cp:revision>16</cp:revision>
  <dcterms:created xsi:type="dcterms:W3CDTF">2025-02-27T13:49:02Z</dcterms:created>
  <dcterms:modified xsi:type="dcterms:W3CDTF">2025-02-28T22:04:18Z</dcterms:modified>
</cp:coreProperties>
</file>