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1642" y="21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B21DE-5DB7-4B79-BBDA-A61805A199F1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A82D8-7030-482E-9AC1-8652DBF1F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2694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B21DE-5DB7-4B79-BBDA-A61805A199F1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A82D8-7030-482E-9AC1-8652DBF1F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8383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B21DE-5DB7-4B79-BBDA-A61805A199F1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A82D8-7030-482E-9AC1-8652DBF1F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3598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B21DE-5DB7-4B79-BBDA-A61805A199F1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A82D8-7030-482E-9AC1-8652DBF1F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02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B21DE-5DB7-4B79-BBDA-A61805A199F1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A82D8-7030-482E-9AC1-8652DBF1F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4276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B21DE-5DB7-4B79-BBDA-A61805A199F1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A82D8-7030-482E-9AC1-8652DBF1F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9206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B21DE-5DB7-4B79-BBDA-A61805A199F1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A82D8-7030-482E-9AC1-8652DBF1F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2246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B21DE-5DB7-4B79-BBDA-A61805A199F1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A82D8-7030-482E-9AC1-8652DBF1F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2096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B21DE-5DB7-4B79-BBDA-A61805A199F1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A82D8-7030-482E-9AC1-8652DBF1F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5868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B21DE-5DB7-4B79-BBDA-A61805A199F1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A82D8-7030-482E-9AC1-8652DBF1F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3876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B21DE-5DB7-4B79-BBDA-A61805A199F1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A82D8-7030-482E-9AC1-8652DBF1F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8225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0B21DE-5DB7-4B79-BBDA-A61805A199F1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AA82D8-7030-482E-9AC1-8652DBF1F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4960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15.xml"/><Relationship Id="rId18" Type="http://schemas.openxmlformats.org/officeDocument/2006/relationships/slide" Target="slide12.xml"/><Relationship Id="rId26" Type="http://schemas.openxmlformats.org/officeDocument/2006/relationships/slide" Target="slide7.xml"/><Relationship Id="rId39" Type="http://schemas.openxmlformats.org/officeDocument/2006/relationships/slide" Target="slide34.xml"/><Relationship Id="rId3" Type="http://schemas.openxmlformats.org/officeDocument/2006/relationships/slide" Target="slide43.xml"/><Relationship Id="rId21" Type="http://schemas.openxmlformats.org/officeDocument/2006/relationships/slide" Target="slide16.xml"/><Relationship Id="rId34" Type="http://schemas.openxmlformats.org/officeDocument/2006/relationships/slide" Target="slide35.xml"/><Relationship Id="rId42" Type="http://schemas.openxmlformats.org/officeDocument/2006/relationships/slide" Target="slide40.xml"/><Relationship Id="rId47" Type="http://schemas.openxmlformats.org/officeDocument/2006/relationships/image" Target="../media/image9.png"/><Relationship Id="rId7" Type="http://schemas.openxmlformats.org/officeDocument/2006/relationships/slide" Target="slide5.xml"/><Relationship Id="rId12" Type="http://schemas.openxmlformats.org/officeDocument/2006/relationships/image" Target="../media/image8.png"/><Relationship Id="rId17" Type="http://schemas.openxmlformats.org/officeDocument/2006/relationships/slide" Target="slide41.xml"/><Relationship Id="rId25" Type="http://schemas.openxmlformats.org/officeDocument/2006/relationships/slide" Target="slide6.xml"/><Relationship Id="rId33" Type="http://schemas.openxmlformats.org/officeDocument/2006/relationships/slide" Target="slide31.xml"/><Relationship Id="rId38" Type="http://schemas.openxmlformats.org/officeDocument/2006/relationships/slide" Target="slide29.xml"/><Relationship Id="rId46" Type="http://schemas.openxmlformats.org/officeDocument/2006/relationships/slide" Target="slide36.xml"/><Relationship Id="rId2" Type="http://schemas.openxmlformats.org/officeDocument/2006/relationships/image" Target="../media/image1.jpeg"/><Relationship Id="rId16" Type="http://schemas.openxmlformats.org/officeDocument/2006/relationships/slide" Target="slide9.xml"/><Relationship Id="rId20" Type="http://schemas.openxmlformats.org/officeDocument/2006/relationships/slide" Target="slide42.xml"/><Relationship Id="rId29" Type="http://schemas.openxmlformats.org/officeDocument/2006/relationships/slide" Target="slide22.xml"/><Relationship Id="rId41" Type="http://schemas.openxmlformats.org/officeDocument/2006/relationships/slide" Target="slide3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slide" Target="slide27.xml"/><Relationship Id="rId24" Type="http://schemas.openxmlformats.org/officeDocument/2006/relationships/slide" Target="slide19.xml"/><Relationship Id="rId32" Type="http://schemas.openxmlformats.org/officeDocument/2006/relationships/slide" Target="slide32.xml"/><Relationship Id="rId37" Type="http://schemas.openxmlformats.org/officeDocument/2006/relationships/slide" Target="slide26.xml"/><Relationship Id="rId40" Type="http://schemas.openxmlformats.org/officeDocument/2006/relationships/slide" Target="slide38.xml"/><Relationship Id="rId45" Type="http://schemas.openxmlformats.org/officeDocument/2006/relationships/slide" Target="slide30.xml"/><Relationship Id="rId5" Type="http://schemas.openxmlformats.org/officeDocument/2006/relationships/slide" Target="slide4.xml"/><Relationship Id="rId15" Type="http://schemas.openxmlformats.org/officeDocument/2006/relationships/slide" Target="slide10.xml"/><Relationship Id="rId23" Type="http://schemas.openxmlformats.org/officeDocument/2006/relationships/slide" Target="slide18.xml"/><Relationship Id="rId28" Type="http://schemas.openxmlformats.org/officeDocument/2006/relationships/slide" Target="slide21.xml"/><Relationship Id="rId36" Type="http://schemas.openxmlformats.org/officeDocument/2006/relationships/slide" Target="slide24.xml"/><Relationship Id="rId10" Type="http://schemas.openxmlformats.org/officeDocument/2006/relationships/slide" Target="slide11.xml"/><Relationship Id="rId19" Type="http://schemas.openxmlformats.org/officeDocument/2006/relationships/slide" Target="slide13.xml"/><Relationship Id="rId31" Type="http://schemas.openxmlformats.org/officeDocument/2006/relationships/slide" Target="slide33.xml"/><Relationship Id="rId44" Type="http://schemas.openxmlformats.org/officeDocument/2006/relationships/slide" Target="slide25.xml"/><Relationship Id="rId4" Type="http://schemas.openxmlformats.org/officeDocument/2006/relationships/image" Target="../media/image5.png"/><Relationship Id="rId9" Type="http://schemas.openxmlformats.org/officeDocument/2006/relationships/image" Target="../media/image7.png"/><Relationship Id="rId14" Type="http://schemas.openxmlformats.org/officeDocument/2006/relationships/slide" Target="slide14.xml"/><Relationship Id="rId22" Type="http://schemas.openxmlformats.org/officeDocument/2006/relationships/slide" Target="slide17.xml"/><Relationship Id="rId27" Type="http://schemas.openxmlformats.org/officeDocument/2006/relationships/slide" Target="slide20.xml"/><Relationship Id="rId30" Type="http://schemas.openxmlformats.org/officeDocument/2006/relationships/slide" Target="slide23.xml"/><Relationship Id="rId35" Type="http://schemas.openxmlformats.org/officeDocument/2006/relationships/slide" Target="slide37.xml"/><Relationship Id="rId43" Type="http://schemas.openxmlformats.org/officeDocument/2006/relationships/slide" Target="slide28.xml"/><Relationship Id="rId48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" Target="slide3.xml"/><Relationship Id="rId7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slide" Target="slide3.xml"/><Relationship Id="rId7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slide" Target="slide3.xml"/><Relationship Id="rId7" Type="http://schemas.openxmlformats.org/officeDocument/2006/relationships/image" Target="../media/image2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3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3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3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emf"/><Relationship Id="rId5" Type="http://schemas.openxmlformats.org/officeDocument/2006/relationships/image" Target="../media/image40.png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4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image" Target="../media/image4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10.png"/><Relationship Id="rId4" Type="http://schemas.openxmlformats.org/officeDocument/2006/relationships/slide" Target="slide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5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10.png"/><Relationship Id="rId4" Type="http://schemas.openxmlformats.org/officeDocument/2006/relationships/slide" Target="slide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emf"/><Relationship Id="rId4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png"/><Relationship Id="rId4" Type="http://schemas.openxmlformats.org/officeDocument/2006/relationships/image" Target="../media/image1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slide" Target="slide3.xml"/><Relationship Id="rId7" Type="http://schemas.openxmlformats.org/officeDocument/2006/relationships/image" Target="../media/image5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1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emf"/><Relationship Id="rId4" Type="http://schemas.openxmlformats.org/officeDocument/2006/relationships/image" Target="../media/image1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53.emf"/><Relationship Id="rId4" Type="http://schemas.openxmlformats.org/officeDocument/2006/relationships/image" Target="../media/image1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jpeg"/><Relationship Id="rId4" Type="http://schemas.openxmlformats.org/officeDocument/2006/relationships/image" Target="../media/image1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jpeg"/><Relationship Id="rId4" Type="http://schemas.openxmlformats.org/officeDocument/2006/relationships/image" Target="../media/image1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0.png"/><Relationship Id="rId7" Type="http://schemas.openxmlformats.org/officeDocument/2006/relationships/image" Target="../media/image63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10.png"/><Relationship Id="rId4" Type="http://schemas.openxmlformats.org/officeDocument/2006/relationships/slide" Target="slide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4.emf"/><Relationship Id="rId4" Type="http://schemas.openxmlformats.org/officeDocument/2006/relationships/image" Target="../media/image1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jpeg"/><Relationship Id="rId4" Type="http://schemas.openxmlformats.org/officeDocument/2006/relationships/image" Target="../media/image1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1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7" Type="http://schemas.openxmlformats.org/officeDocument/2006/relationships/image" Target="../media/image6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10.png"/><Relationship Id="rId4" Type="http://schemas.openxmlformats.org/officeDocument/2006/relationships/slide" Target="slide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png"/><Relationship Id="rId4" Type="http://schemas.openxmlformats.org/officeDocument/2006/relationships/image" Target="../media/image1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04537" y="238127"/>
            <a:ext cx="7734923" cy="161315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>
                <a:gd name="adj1" fmla="val 12500"/>
                <a:gd name="adj2" fmla="val -611"/>
              </a:avLst>
            </a:prstTxWarp>
            <a:spAutoFit/>
          </a:bodyPr>
          <a:lstStyle/>
          <a:p>
            <a:pPr algn="ctr"/>
            <a:r>
              <a:rPr lang="ru-RU" sz="7200" b="1" u="sng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ІНТЕРАКТИВНА ВІКТОРИНА</a:t>
            </a:r>
            <a:endParaRPr lang="ru-RU" sz="7200" b="1" u="sng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4023359" y="5931170"/>
            <a:ext cx="1097280" cy="748665"/>
          </a:xfrm>
          <a:prstGeom prst="actionButtonForwardNext">
            <a:avLst/>
          </a:prstGeom>
          <a:solidFill>
            <a:srgbClr val="00B0F0"/>
          </a:solidFill>
          <a:ln w="190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274582" y="1985819"/>
                <a:ext cx="8594832" cy="3263438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prstTxWarp prst="textPlain">
                  <a:avLst/>
                </a:prstTxWarp>
                <a:spAutoFit/>
              </a:bodyPr>
              <a:lstStyle/>
              <a:p>
                <a:pPr algn="ctr"/>
                <a:r>
                  <a:rPr lang="ru-RU" sz="5400" b="1" dirty="0" smtClean="0">
                    <a:ln w="0">
                      <a:solidFill>
                        <a:schemeClr val="tx1"/>
                      </a:solidFill>
                    </a:ln>
                    <a:solidFill>
                      <a:srgbClr val="C00000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Квадратична</a:t>
                </a:r>
                <a:r>
                  <a:rPr lang="ru-RU" sz="5400" b="1" dirty="0">
                    <a:ln w="0">
                      <a:solidFill>
                        <a:schemeClr val="tx1"/>
                      </a:solidFill>
                    </a:ln>
                    <a:solidFill>
                      <a:srgbClr val="C00000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5400" b="1" dirty="0" smtClean="0">
                  <a:ln w="0">
                    <a:solidFill>
                      <a:schemeClr val="tx1"/>
                    </a:solidFill>
                  </a:ln>
                  <a:solidFill>
                    <a:srgbClr val="C00000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ru-RU" sz="5400" b="1" dirty="0" smtClean="0">
                    <a:ln w="0">
                      <a:solidFill>
                        <a:schemeClr val="tx1"/>
                      </a:solidFill>
                    </a:ln>
                    <a:solidFill>
                      <a:srgbClr val="C00000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функція </a:t>
                </a:r>
                <a:endParaRPr lang="en-US" sz="5400" b="1" dirty="0">
                  <a:ln w="0">
                    <a:solidFill>
                      <a:schemeClr val="tx1"/>
                    </a:solidFill>
                  </a:ln>
                  <a:solidFill>
                    <a:srgbClr val="C00000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5400" b="1" i="1">
                          <a:ln w="0">
                            <a:solidFill>
                              <a:schemeClr val="tx1"/>
                            </a:solidFill>
                          </a:ln>
                          <a:solidFill>
                            <a:srgbClr val="C00000"/>
                          </a:solidFill>
                          <a:effectLst/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𝒚</m:t>
                      </m:r>
                      <m:r>
                        <a:rPr lang="en-US" sz="5400" b="1" i="1">
                          <a:ln w="0">
                            <a:solidFill>
                              <a:schemeClr val="tx1"/>
                            </a:solidFill>
                          </a:ln>
                          <a:solidFill>
                            <a:srgbClr val="C00000"/>
                          </a:solidFill>
                          <a:effectLst/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5400" b="1" i="1">
                              <a:ln w="0">
                                <a:solidFill>
                                  <a:schemeClr val="tx1"/>
                                </a:solidFill>
                              </a:ln>
                              <a:solidFill>
                                <a:srgbClr val="C00000"/>
                              </a:solidFill>
                              <a:effectLst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5400" b="1" i="1">
                              <a:ln w="0">
                                <a:solidFill>
                                  <a:schemeClr val="tx1"/>
                                </a:solidFill>
                              </a:ln>
                              <a:solidFill>
                                <a:srgbClr val="C00000"/>
                              </a:solidFill>
                              <a:effectLst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𝒂𝒙</m:t>
                          </m:r>
                        </m:e>
                        <m:sup>
                          <m:r>
                            <a:rPr lang="en-US" sz="5400" b="1" i="1">
                              <a:ln w="0">
                                <a:solidFill>
                                  <a:schemeClr val="tx1"/>
                                </a:solidFill>
                              </a:ln>
                              <a:solidFill>
                                <a:srgbClr val="C00000"/>
                              </a:solidFill>
                              <a:effectLst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5400" b="1" i="1">
                          <a:ln w="0">
                            <a:solidFill>
                              <a:schemeClr val="tx1"/>
                            </a:solidFill>
                          </a:ln>
                          <a:solidFill>
                            <a:srgbClr val="C00000"/>
                          </a:solidFill>
                          <a:effectLst/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5400" b="1" i="1">
                          <a:ln w="0">
                            <a:solidFill>
                              <a:schemeClr val="tx1"/>
                            </a:solidFill>
                          </a:ln>
                          <a:solidFill>
                            <a:srgbClr val="C00000"/>
                          </a:solidFill>
                          <a:effectLst/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𝒃𝒙</m:t>
                      </m:r>
                      <m:r>
                        <a:rPr lang="en-US" sz="5400" b="1" i="1">
                          <a:ln w="0">
                            <a:solidFill>
                              <a:schemeClr val="tx1"/>
                            </a:solidFill>
                          </a:ln>
                          <a:solidFill>
                            <a:srgbClr val="C00000"/>
                          </a:solidFill>
                          <a:effectLst/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5400" b="1" i="1">
                          <a:ln w="0">
                            <a:solidFill>
                              <a:schemeClr val="tx1"/>
                            </a:solidFill>
                          </a:ln>
                          <a:solidFill>
                            <a:srgbClr val="C00000"/>
                          </a:solidFill>
                          <a:effectLst/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𝒄</m:t>
                      </m:r>
                      <m:r>
                        <a:rPr lang="en-US" sz="5400" b="1" i="1">
                          <a:ln w="0">
                            <a:solidFill>
                              <a:schemeClr val="tx1"/>
                            </a:solidFill>
                          </a:ln>
                          <a:solidFill>
                            <a:srgbClr val="C00000"/>
                          </a:solidFill>
                          <a:effectLst/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, </m:t>
                      </m:r>
                      <m:r>
                        <a:rPr lang="en-US" sz="5400" b="1" i="1">
                          <a:ln w="0">
                            <a:solidFill>
                              <a:schemeClr val="tx1"/>
                            </a:solidFill>
                          </a:ln>
                          <a:solidFill>
                            <a:srgbClr val="C00000"/>
                          </a:solidFill>
                          <a:effectLst/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𝒂</m:t>
                      </m:r>
                      <m:r>
                        <a:rPr lang="en-US" sz="5400" b="1" i="1">
                          <a:ln w="0">
                            <a:solidFill>
                              <a:schemeClr val="tx1"/>
                            </a:solidFill>
                          </a:ln>
                          <a:solidFill>
                            <a:srgbClr val="C00000"/>
                          </a:solidFill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≠</m:t>
                      </m:r>
                      <m:r>
                        <a:rPr lang="en-US" sz="5400" b="1" i="1">
                          <a:ln w="0">
                            <a:solidFill>
                              <a:schemeClr val="tx1"/>
                            </a:solidFill>
                          </a:ln>
                          <a:solidFill>
                            <a:srgbClr val="C00000"/>
                          </a:solidFill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𝟎</m:t>
                      </m:r>
                    </m:oMath>
                  </m:oMathPara>
                </a14:m>
                <a:endParaRPr lang="ru-RU" sz="5400" b="1" dirty="0">
                  <a:ln w="0">
                    <a:solidFill>
                      <a:schemeClr val="tx1"/>
                    </a:solidFill>
                  </a:ln>
                  <a:solidFill>
                    <a:srgbClr val="C00000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582" y="1985819"/>
                <a:ext cx="8594832" cy="3263438"/>
              </a:xfrm>
              <a:prstGeom prst="rect">
                <a:avLst/>
              </a:prstGeom>
              <a:blipFill>
                <a:blip r:embed="rId3"/>
                <a:stretch>
                  <a:fillRect l="-71" t="-187" r="-71" b="-18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38047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1167476" y="392906"/>
            <a:ext cx="6809047" cy="85725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ПРАВИЛА   ГРИ</a:t>
            </a:r>
            <a:endParaRPr lang="ru-RU" altLang="uk-UA" b="1" dirty="0" smtClean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Подзаголовок 5"/>
          <p:cNvSpPr txBox="1">
            <a:spLocks/>
          </p:cNvSpPr>
          <p:nvPr/>
        </p:nvSpPr>
        <p:spPr>
          <a:xfrm>
            <a:off x="344604" y="1053703"/>
            <a:ext cx="8620876" cy="4913960"/>
          </a:xfrm>
          <a:prstGeom prst="roundRect">
            <a:avLst>
              <a:gd name="adj" fmla="val 3282"/>
            </a:avLst>
          </a:prstGeom>
          <a:solidFill>
            <a:schemeClr val="accent6">
              <a:lumMod val="40000"/>
              <a:lumOff val="60000"/>
            </a:schemeClr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Ø"/>
              <a:defRPr/>
            </a:pPr>
            <a:r>
              <a:rPr lang="en-US" dirty="0" smtClean="0"/>
              <a:t> </a:t>
            </a:r>
            <a:r>
              <a:rPr lang="uk-UA" sz="2400" dirty="0" smtClean="0"/>
              <a:t>У грі приймають участь 2-3 команди (або кожен учень може грати індивідуально), які по черзі відкривають ігрове поле;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uk-UA" sz="2400" dirty="0" smtClean="0"/>
              <a:t> При відкриванні  “чистого” поля хід переходить до іншої команди;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uk-UA" sz="2400" dirty="0" smtClean="0"/>
              <a:t> При відкриванні “кольорових” полів команди отримують  </a:t>
            </a:r>
          </a:p>
          <a:p>
            <a:pPr marL="0" indent="0">
              <a:buNone/>
              <a:defRPr/>
            </a:pPr>
            <a:r>
              <a:rPr lang="uk-UA" sz="2400" dirty="0" smtClean="0"/>
              <a:t>за          - 4 бали,       -3 бали,          - 2 бали,          - 1 бал при умові  правильно </a:t>
            </a:r>
            <a:r>
              <a:rPr lang="uk-UA" sz="2400" dirty="0" err="1" smtClean="0"/>
              <a:t>розв</a:t>
            </a:r>
            <a:r>
              <a:rPr lang="en-US" sz="2400" dirty="0" smtClean="0"/>
              <a:t>’</a:t>
            </a:r>
            <a:r>
              <a:rPr lang="uk-UA" sz="2400" dirty="0" err="1" smtClean="0"/>
              <a:t>язаної</a:t>
            </a:r>
            <a:r>
              <a:rPr lang="uk-UA" sz="2400" dirty="0" smtClean="0"/>
              <a:t>  задачі.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uk-UA" sz="2400" dirty="0" smtClean="0"/>
              <a:t> При відкриванні поля              команда отримує «+ 2» бали, а при  потраплянні на </a:t>
            </a:r>
          </a:p>
          <a:p>
            <a:pPr>
              <a:buFont typeface="Arial" charset="0"/>
              <a:buNone/>
              <a:defRPr/>
            </a:pPr>
            <a:r>
              <a:rPr lang="uk-UA" sz="2400" dirty="0" smtClean="0"/>
              <a:t>             «- 2» бали;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uk-UA" sz="2400" dirty="0" smtClean="0"/>
              <a:t> Виграє та команда (учень), яка (який) за результатами гри набирає найбільшу кількість балів.        </a:t>
            </a:r>
          </a:p>
          <a:p>
            <a:pPr>
              <a:buFont typeface="Arial" charset="0"/>
              <a:buNone/>
              <a:defRPr/>
            </a:pPr>
            <a:endParaRPr lang="ru-RU" sz="2400" dirty="0"/>
          </a:p>
        </p:txBody>
      </p:sp>
      <p:pic>
        <p:nvPicPr>
          <p:cNvPr id="5" name="Picture 7" descr="D:\Ирина\документы Ирина\уроки 1 класс 2012 г\Тесты 1 класс\математика\солнышко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17207" y="3747654"/>
            <a:ext cx="642938" cy="646113"/>
          </a:xfrm>
          <a:prstGeom prst="rect">
            <a:avLst/>
          </a:prstGeom>
        </p:spPr>
      </p:pic>
      <p:pic>
        <p:nvPicPr>
          <p:cNvPr id="6" name="Picture 9" descr="D:\Ирина\документы Ирина\уроки 1 класс 2012 г\Тесты 1 класс\математика\тучка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537" y="4694387"/>
            <a:ext cx="6429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988882" y="3180234"/>
            <a:ext cx="357187" cy="28575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567652" y="3151258"/>
            <a:ext cx="357187" cy="28575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181551" y="3180234"/>
            <a:ext cx="357188" cy="28575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uk-UA" dirty="0"/>
              <a:t>    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965531" y="3180234"/>
            <a:ext cx="357188" cy="28575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4019326" y="6005945"/>
            <a:ext cx="1097280" cy="748665"/>
          </a:xfrm>
          <a:prstGeom prst="actionButtonForwardNext">
            <a:avLst/>
          </a:prstGeom>
          <a:solidFill>
            <a:srgbClr val="00B0F0"/>
          </a:solidFill>
          <a:ln w="190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6810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67406"/>
              </p:ext>
            </p:extLst>
          </p:nvPr>
        </p:nvGraphicFramePr>
        <p:xfrm>
          <a:off x="1260450" y="-15240"/>
          <a:ext cx="6572300" cy="68732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572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72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72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572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723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723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5723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5723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5723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685800">
                <a:tc>
                  <a:txBody>
                    <a:bodyPr/>
                    <a:lstStyle/>
                    <a:p>
                      <a:endParaRPr lang="ru-RU" sz="24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latin typeface="Arial Black" panose="020B0A04020102020204" pitchFamily="34" charset="0"/>
                        </a:rPr>
                        <a:t>1</a:t>
                      </a:r>
                      <a:endParaRPr lang="ru-RU" sz="4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latin typeface="Arial Black" panose="020B0A04020102020204" pitchFamily="34" charset="0"/>
                        </a:rPr>
                        <a:t>2</a:t>
                      </a:r>
                      <a:endParaRPr lang="ru-RU" sz="4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latin typeface="Arial Black" panose="020B0A04020102020204" pitchFamily="34" charset="0"/>
                        </a:rPr>
                        <a:t>3</a:t>
                      </a:r>
                      <a:endParaRPr lang="ru-RU" sz="4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latin typeface="Arial Black" panose="020B0A04020102020204" pitchFamily="34" charset="0"/>
                        </a:rPr>
                        <a:t>4</a:t>
                      </a:r>
                      <a:endParaRPr lang="ru-RU" sz="4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latin typeface="Arial Black" panose="020B0A04020102020204" pitchFamily="34" charset="0"/>
                        </a:rPr>
                        <a:t>5</a:t>
                      </a:r>
                      <a:endParaRPr lang="ru-RU" sz="4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latin typeface="Arial Black" panose="020B0A04020102020204" pitchFamily="34" charset="0"/>
                        </a:rPr>
                        <a:t>6</a:t>
                      </a:r>
                      <a:endParaRPr lang="ru-RU" sz="4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latin typeface="Arial Black" panose="020B0A04020102020204" pitchFamily="34" charset="0"/>
                        </a:rPr>
                        <a:t>7</a:t>
                      </a:r>
                      <a:endParaRPr lang="ru-RU" sz="4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latin typeface="Arial Black" panose="020B0A04020102020204" pitchFamily="34" charset="0"/>
                        </a:rPr>
                        <a:t>8</a:t>
                      </a:r>
                      <a:endParaRPr lang="ru-RU" sz="4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latin typeface="Arial Black" panose="020B0A04020102020204" pitchFamily="34" charset="0"/>
                        </a:rPr>
                        <a:t>9</a:t>
                      </a:r>
                      <a:endParaRPr lang="ru-RU" sz="4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latin typeface="Arial Black" panose="020B0A04020102020204" pitchFamily="34" charset="0"/>
                        </a:rPr>
                        <a:t>А</a:t>
                      </a:r>
                      <a:endParaRPr lang="ru-RU" sz="36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latin typeface="Arial Black" panose="020B0A04020102020204" pitchFamily="34" charset="0"/>
                        </a:rPr>
                        <a:t>Б</a:t>
                      </a:r>
                      <a:endParaRPr lang="ru-RU" sz="36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latin typeface="Arial Black" panose="020B0A04020102020204" pitchFamily="34" charset="0"/>
                        </a:rPr>
                        <a:t>В</a:t>
                      </a:r>
                      <a:endParaRPr lang="ru-RU" sz="36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latin typeface="Arial Black" panose="020B0A04020102020204" pitchFamily="34" charset="0"/>
                        </a:rPr>
                        <a:t>Г</a:t>
                      </a:r>
                      <a:endParaRPr lang="ru-RU" sz="36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latin typeface="Arial Black" panose="020B0A04020102020204" pitchFamily="34" charset="0"/>
                        </a:rPr>
                        <a:t>Д</a:t>
                      </a:r>
                      <a:endParaRPr lang="ru-RU" sz="36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latin typeface="Arial Black" panose="020B0A04020102020204" pitchFamily="34" charset="0"/>
                        </a:rPr>
                        <a:t>Е</a:t>
                      </a:r>
                      <a:endParaRPr lang="ru-RU" sz="36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latin typeface="Arial Black" panose="020B0A04020102020204" pitchFamily="34" charset="0"/>
                        </a:rPr>
                        <a:t>Ж</a:t>
                      </a:r>
                      <a:endParaRPr lang="ru-RU" sz="36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latin typeface="Arial Black" panose="020B0A04020102020204" pitchFamily="34" charset="0"/>
                        </a:rPr>
                        <a:t>З</a:t>
                      </a:r>
                      <a:endParaRPr lang="ru-RU" sz="36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uk-UA" sz="36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latin typeface="Arial Black" panose="020B0A04020102020204" pitchFamily="34" charset="0"/>
                        </a:rPr>
                        <a:t>І</a:t>
                      </a:r>
                      <a:endParaRPr lang="ru-RU" sz="36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4" name="Picture 10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2107" y="780946"/>
            <a:ext cx="5000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7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1468438"/>
            <a:ext cx="500062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8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5" y="2143125"/>
            <a:ext cx="51276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25" y="757237"/>
            <a:ext cx="539750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6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175" y="1450975"/>
            <a:ext cx="533400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3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975" y="2811267"/>
            <a:ext cx="535906" cy="54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85750" y="928688"/>
            <a:ext cx="642938" cy="64293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uk-UA" sz="4000" b="1" dirty="0">
                <a:solidFill>
                  <a:schemeClr val="tx1"/>
                </a:solidFill>
              </a:rPr>
              <a:t>0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5750" y="2143125"/>
            <a:ext cx="642938" cy="642938"/>
          </a:xfrm>
          <a:prstGeom prst="rect">
            <a:avLst/>
          </a:prstGeom>
          <a:solidFill>
            <a:srgbClr val="00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uk-UA" sz="4000" b="1" dirty="0">
                <a:solidFill>
                  <a:schemeClr val="tx1"/>
                </a:solidFill>
              </a:rPr>
              <a:t>1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85750" y="3429000"/>
            <a:ext cx="642938" cy="642938"/>
          </a:xfrm>
          <a:prstGeom prst="rect">
            <a:avLst/>
          </a:prstGeom>
          <a:solidFill>
            <a:srgbClr val="00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uk-UA" sz="4000" b="1" dirty="0">
                <a:solidFill>
                  <a:schemeClr val="tx1"/>
                </a:solidFill>
              </a:rPr>
              <a:t>2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85750" y="4500563"/>
            <a:ext cx="642938" cy="64293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uk-UA" sz="4000" b="1" dirty="0">
                <a:solidFill>
                  <a:schemeClr val="tx1"/>
                </a:solidFill>
              </a:rPr>
              <a:t>3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85750" y="5500688"/>
            <a:ext cx="642938" cy="642937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uk-UA" sz="4000" b="1" dirty="0">
                <a:solidFill>
                  <a:schemeClr val="tx1"/>
                </a:solidFill>
              </a:rPr>
              <a:t>4</a:t>
            </a:r>
            <a:endParaRPr lang="ru-RU" sz="4000" b="1" dirty="0">
              <a:solidFill>
                <a:schemeClr val="tx1"/>
              </a:solidFill>
            </a:endParaRPr>
          </a:p>
        </p:txBody>
      </p:sp>
      <p:pic>
        <p:nvPicPr>
          <p:cNvPr id="15" name="Picture 10">
            <a:hlinkClick r:id="rId1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2143125"/>
            <a:ext cx="5000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0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0322" y="2143125"/>
            <a:ext cx="5000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1">
            <a:hlinkClick r:id="rId15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1428750"/>
            <a:ext cx="538163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1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1428750"/>
            <a:ext cx="538162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1">
            <a:hlinkClick r:id="rId17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541" y="735783"/>
            <a:ext cx="53975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1">
            <a:hlinkClick r:id="rId1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0730" y="3504615"/>
            <a:ext cx="500718" cy="522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1">
            <a:hlinkClick r:id="rId19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1063" y="6240463"/>
            <a:ext cx="505659" cy="52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0">
            <a:hlinkClick r:id="rId20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35" y="754156"/>
            <a:ext cx="5000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10">
            <a:hlinkClick r:id="rId21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5" y="1500188"/>
            <a:ext cx="5000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10">
            <a:hlinkClick r:id="rId22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785813"/>
            <a:ext cx="5000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10">
            <a:hlinkClick r:id="rId2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2228" y="1460968"/>
            <a:ext cx="5000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10">
            <a:hlinkClick r:id="rId24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1655" y="2152619"/>
            <a:ext cx="5000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18">
            <a:hlinkClick r:id="rId2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1046" y="3500439"/>
            <a:ext cx="512762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18">
            <a:hlinkClick r:id="rId26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5" y="5572125"/>
            <a:ext cx="512763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10">
            <a:hlinkClick r:id="rId27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338" y="2818667"/>
            <a:ext cx="5000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10">
            <a:hlinkClick r:id="rId28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688" y="4214813"/>
            <a:ext cx="5000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10">
            <a:hlinkClick r:id="rId29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7456" y="5572125"/>
            <a:ext cx="5000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10">
            <a:hlinkClick r:id="rId30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238" y="6259513"/>
            <a:ext cx="5000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3">
            <a:hlinkClick r:id="rId31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3500438"/>
            <a:ext cx="508870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>
            <a:hlinkClick r:id="rId32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5" y="3500439"/>
            <a:ext cx="519831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3">
            <a:hlinkClick r:id="rId33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014" y="3528187"/>
            <a:ext cx="526500" cy="53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3">
            <a:hlinkClick r:id="rId34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378" y="4184650"/>
            <a:ext cx="543189" cy="552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33">
            <a:hlinkClick r:id="rId35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975" y="4888841"/>
            <a:ext cx="500969" cy="509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3">
            <a:hlinkClick r:id="rId36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007" y="2129590"/>
            <a:ext cx="540351" cy="549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3">
            <a:hlinkClick r:id="rId37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4538" y="2796018"/>
            <a:ext cx="555949" cy="565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3">
            <a:hlinkClick r:id="rId38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8350" y="3502026"/>
            <a:ext cx="523501" cy="532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33">
            <a:hlinkClick r:id="rId39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191000"/>
            <a:ext cx="571500" cy="545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33">
            <a:hlinkClick r:id="rId40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855" y="5559426"/>
            <a:ext cx="526218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33">
            <a:hlinkClick r:id="rId41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021" y="5572125"/>
            <a:ext cx="51513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33">
            <a:hlinkClick r:id="rId42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007" y="6240463"/>
            <a:ext cx="520844" cy="52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33">
            <a:hlinkClick r:id="rId43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3500439"/>
            <a:ext cx="540592" cy="54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33">
            <a:hlinkClick r:id="rId44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2811461"/>
            <a:ext cx="522240" cy="529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33">
            <a:hlinkClick r:id="rId45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682" y="3514725"/>
            <a:ext cx="526501" cy="53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33">
            <a:hlinkClick r:id="rId46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4868862"/>
            <a:ext cx="522046" cy="529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7" descr="D:\Ирина\документы Ирина\уроки 1 класс 2012 г\Тесты 1 класс\математика\солнышко.gif"/>
          <p:cNvPicPr>
            <a:picLocks noChangeAspect="1" noChangeArrowheads="1" noCrop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2714625"/>
            <a:ext cx="719138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7" descr="D:\Ирина\документы Ирина\уроки 1 класс 2012 г\Тесты 1 класс\математика\солнышко.gif"/>
          <p:cNvPicPr>
            <a:picLocks noChangeAspect="1" noChangeArrowheads="1" noCrop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38" y="4786313"/>
            <a:ext cx="719137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9" name="Picture 9" descr="D:\Ирина\документы Ирина\уроки 1 класс 2012 г\Тесты 1 класс\математика\тучка.gif"/>
          <p:cNvPicPr>
            <a:picLocks noChangeAspect="1" noChangeArrowheads="1" noCrop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4143375"/>
            <a:ext cx="64293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1" name="Picture 9" descr="D:\Ирина\документы Ирина\уроки 1 класс 2012 г\Тесты 1 класс\математика\тучка.gif"/>
          <p:cNvPicPr>
            <a:picLocks noChangeAspect="1" noChangeArrowheads="1" noCrop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063" y="2786063"/>
            <a:ext cx="64293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2" name="Picture 9" descr="D:\Ирина\документы Ирина\уроки 1 класс 2012 г\Тесты 1 класс\математика\тучка.gif"/>
          <p:cNvPicPr>
            <a:picLocks noChangeAspect="1" noChangeArrowheads="1" noCrop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4857750"/>
            <a:ext cx="6429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5" name="Picture 7" descr="D:\Ирина\документы Ирина\уроки 1 класс 2012 г\Тесты 1 класс\математика\солнышко.gif"/>
          <p:cNvPicPr>
            <a:picLocks noChangeAspect="1" noChangeArrowheads="1" noCrop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357313"/>
            <a:ext cx="719137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3" name="Багетная рамка 172"/>
          <p:cNvSpPr/>
          <p:nvPr/>
        </p:nvSpPr>
        <p:spPr>
          <a:xfrm>
            <a:off x="7209829" y="3402385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4" name="Багетная рамка 173"/>
          <p:cNvSpPr/>
          <p:nvPr/>
        </p:nvSpPr>
        <p:spPr>
          <a:xfrm>
            <a:off x="6548044" y="3402385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5" name="Багетная рамка 174"/>
          <p:cNvSpPr/>
          <p:nvPr/>
        </p:nvSpPr>
        <p:spPr>
          <a:xfrm>
            <a:off x="5884064" y="3404676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6" name="Багетная рамка 175"/>
          <p:cNvSpPr/>
          <p:nvPr/>
        </p:nvSpPr>
        <p:spPr>
          <a:xfrm>
            <a:off x="5224841" y="3404676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6" name="Багетная рамка 235"/>
          <p:cNvSpPr/>
          <p:nvPr/>
        </p:nvSpPr>
        <p:spPr>
          <a:xfrm>
            <a:off x="4557263" y="3392609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7" name="Багетная рамка 236"/>
          <p:cNvSpPr/>
          <p:nvPr/>
        </p:nvSpPr>
        <p:spPr>
          <a:xfrm>
            <a:off x="3895845" y="3397366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8" name="Багетная рамка 237"/>
          <p:cNvSpPr/>
          <p:nvPr/>
        </p:nvSpPr>
        <p:spPr>
          <a:xfrm>
            <a:off x="3234060" y="3397366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9" name="Багетная рамка 238"/>
          <p:cNvSpPr/>
          <p:nvPr/>
        </p:nvSpPr>
        <p:spPr>
          <a:xfrm>
            <a:off x="2570080" y="3399657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0" name="Багетная рамка 239"/>
          <p:cNvSpPr/>
          <p:nvPr/>
        </p:nvSpPr>
        <p:spPr>
          <a:xfrm>
            <a:off x="1910857" y="3399657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2" name="Багетная рамка 241"/>
          <p:cNvSpPr/>
          <p:nvPr/>
        </p:nvSpPr>
        <p:spPr>
          <a:xfrm>
            <a:off x="7209829" y="4095490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3" name="Багетная рамка 242"/>
          <p:cNvSpPr/>
          <p:nvPr/>
        </p:nvSpPr>
        <p:spPr>
          <a:xfrm>
            <a:off x="6548044" y="4095490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4" name="Багетная рамка 243"/>
          <p:cNvSpPr/>
          <p:nvPr/>
        </p:nvSpPr>
        <p:spPr>
          <a:xfrm>
            <a:off x="5884064" y="4097781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5" name="Багетная рамка 244"/>
          <p:cNvSpPr/>
          <p:nvPr/>
        </p:nvSpPr>
        <p:spPr>
          <a:xfrm>
            <a:off x="5224841" y="4097781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6" name="Багетная рамка 245"/>
          <p:cNvSpPr/>
          <p:nvPr/>
        </p:nvSpPr>
        <p:spPr>
          <a:xfrm>
            <a:off x="4557263" y="4085714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7" name="Багетная рамка 246"/>
          <p:cNvSpPr/>
          <p:nvPr/>
        </p:nvSpPr>
        <p:spPr>
          <a:xfrm>
            <a:off x="3895845" y="4090471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8" name="Багетная рамка 247"/>
          <p:cNvSpPr/>
          <p:nvPr/>
        </p:nvSpPr>
        <p:spPr>
          <a:xfrm>
            <a:off x="3234060" y="4090471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9" name="Багетная рамка 248"/>
          <p:cNvSpPr/>
          <p:nvPr/>
        </p:nvSpPr>
        <p:spPr>
          <a:xfrm>
            <a:off x="2570080" y="4092762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0" name="Багетная рамка 249"/>
          <p:cNvSpPr/>
          <p:nvPr/>
        </p:nvSpPr>
        <p:spPr>
          <a:xfrm>
            <a:off x="1910857" y="4092762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2" name="Багетная рамка 251"/>
          <p:cNvSpPr/>
          <p:nvPr/>
        </p:nvSpPr>
        <p:spPr>
          <a:xfrm>
            <a:off x="7212817" y="4783043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3" name="Багетная рамка 252"/>
          <p:cNvSpPr/>
          <p:nvPr/>
        </p:nvSpPr>
        <p:spPr>
          <a:xfrm>
            <a:off x="6551032" y="4783043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4" name="Багетная рамка 253"/>
          <p:cNvSpPr/>
          <p:nvPr/>
        </p:nvSpPr>
        <p:spPr>
          <a:xfrm>
            <a:off x="5887052" y="4785334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5" name="Багетная рамка 254"/>
          <p:cNvSpPr/>
          <p:nvPr/>
        </p:nvSpPr>
        <p:spPr>
          <a:xfrm>
            <a:off x="5227829" y="4785334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6" name="Багетная рамка 255"/>
          <p:cNvSpPr/>
          <p:nvPr/>
        </p:nvSpPr>
        <p:spPr>
          <a:xfrm>
            <a:off x="4560251" y="4773267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7" name="Багетная рамка 256"/>
          <p:cNvSpPr/>
          <p:nvPr/>
        </p:nvSpPr>
        <p:spPr>
          <a:xfrm>
            <a:off x="3898833" y="4778024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8" name="Багетная рамка 257"/>
          <p:cNvSpPr/>
          <p:nvPr/>
        </p:nvSpPr>
        <p:spPr>
          <a:xfrm>
            <a:off x="3237048" y="4778024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9" name="Багетная рамка 258"/>
          <p:cNvSpPr/>
          <p:nvPr/>
        </p:nvSpPr>
        <p:spPr>
          <a:xfrm>
            <a:off x="2573068" y="4780315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0" name="Багетная рамка 259"/>
          <p:cNvSpPr/>
          <p:nvPr/>
        </p:nvSpPr>
        <p:spPr>
          <a:xfrm>
            <a:off x="1913845" y="4780315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2" name="Багетная рамка 261"/>
          <p:cNvSpPr/>
          <p:nvPr/>
        </p:nvSpPr>
        <p:spPr>
          <a:xfrm>
            <a:off x="7212817" y="5476148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3" name="Багетная рамка 262"/>
          <p:cNvSpPr/>
          <p:nvPr/>
        </p:nvSpPr>
        <p:spPr>
          <a:xfrm>
            <a:off x="6551032" y="5476148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4" name="Багетная рамка 263"/>
          <p:cNvSpPr/>
          <p:nvPr/>
        </p:nvSpPr>
        <p:spPr>
          <a:xfrm>
            <a:off x="5887052" y="5478439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5" name="Багетная рамка 264"/>
          <p:cNvSpPr/>
          <p:nvPr/>
        </p:nvSpPr>
        <p:spPr>
          <a:xfrm>
            <a:off x="5227829" y="5478439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6" name="Багетная рамка 265"/>
          <p:cNvSpPr/>
          <p:nvPr/>
        </p:nvSpPr>
        <p:spPr>
          <a:xfrm>
            <a:off x="4560251" y="5466372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7" name="Багетная рамка 266"/>
          <p:cNvSpPr/>
          <p:nvPr/>
        </p:nvSpPr>
        <p:spPr>
          <a:xfrm>
            <a:off x="3898833" y="5471129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8" name="Багетная рамка 267"/>
          <p:cNvSpPr/>
          <p:nvPr/>
        </p:nvSpPr>
        <p:spPr>
          <a:xfrm>
            <a:off x="3237048" y="5471129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9" name="Багетная рамка 268"/>
          <p:cNvSpPr/>
          <p:nvPr/>
        </p:nvSpPr>
        <p:spPr>
          <a:xfrm>
            <a:off x="2573068" y="5473420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0" name="Багетная рамка 269"/>
          <p:cNvSpPr/>
          <p:nvPr/>
        </p:nvSpPr>
        <p:spPr>
          <a:xfrm>
            <a:off x="1913845" y="5473420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2" name="Багетная рамка 271"/>
          <p:cNvSpPr/>
          <p:nvPr/>
        </p:nvSpPr>
        <p:spPr>
          <a:xfrm>
            <a:off x="7212569" y="631345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3" name="Багетная рамка 272"/>
          <p:cNvSpPr/>
          <p:nvPr/>
        </p:nvSpPr>
        <p:spPr>
          <a:xfrm>
            <a:off x="6550784" y="631345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4" name="Багетная рамка 273"/>
          <p:cNvSpPr/>
          <p:nvPr/>
        </p:nvSpPr>
        <p:spPr>
          <a:xfrm>
            <a:off x="5886804" y="633636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5" name="Багетная рамка 274"/>
          <p:cNvSpPr/>
          <p:nvPr/>
        </p:nvSpPr>
        <p:spPr>
          <a:xfrm>
            <a:off x="5227581" y="633636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6" name="Багетная рамка 275"/>
          <p:cNvSpPr/>
          <p:nvPr/>
        </p:nvSpPr>
        <p:spPr>
          <a:xfrm>
            <a:off x="4560003" y="626326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7" name="Багетная рамка 276"/>
          <p:cNvSpPr/>
          <p:nvPr/>
        </p:nvSpPr>
        <p:spPr>
          <a:xfrm>
            <a:off x="3898585" y="626326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8" name="Багетная рамка 277"/>
          <p:cNvSpPr/>
          <p:nvPr/>
        </p:nvSpPr>
        <p:spPr>
          <a:xfrm>
            <a:off x="3236800" y="626326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9" name="Багетная рамка 278"/>
          <p:cNvSpPr/>
          <p:nvPr/>
        </p:nvSpPr>
        <p:spPr>
          <a:xfrm>
            <a:off x="2571784" y="623430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0" name="Багетная рамка 279"/>
          <p:cNvSpPr/>
          <p:nvPr/>
        </p:nvSpPr>
        <p:spPr>
          <a:xfrm>
            <a:off x="1913081" y="629934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2" name="Багетная рамка 281"/>
          <p:cNvSpPr/>
          <p:nvPr/>
        </p:nvSpPr>
        <p:spPr>
          <a:xfrm>
            <a:off x="7212569" y="1324450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3" name="Багетная рамка 282"/>
          <p:cNvSpPr/>
          <p:nvPr/>
        </p:nvSpPr>
        <p:spPr>
          <a:xfrm>
            <a:off x="6550784" y="1324450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4" name="Багетная рамка 283"/>
          <p:cNvSpPr/>
          <p:nvPr/>
        </p:nvSpPr>
        <p:spPr>
          <a:xfrm>
            <a:off x="5886804" y="1326741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5" name="Багетная рамка 284"/>
          <p:cNvSpPr/>
          <p:nvPr/>
        </p:nvSpPr>
        <p:spPr>
          <a:xfrm>
            <a:off x="5227581" y="1326741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6" name="Багетная рамка 285"/>
          <p:cNvSpPr/>
          <p:nvPr/>
        </p:nvSpPr>
        <p:spPr>
          <a:xfrm>
            <a:off x="4560003" y="1314674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7" name="Багетная рамка 286"/>
          <p:cNvSpPr/>
          <p:nvPr/>
        </p:nvSpPr>
        <p:spPr>
          <a:xfrm>
            <a:off x="3898585" y="1319431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8" name="Багетная рамка 287"/>
          <p:cNvSpPr/>
          <p:nvPr/>
        </p:nvSpPr>
        <p:spPr>
          <a:xfrm>
            <a:off x="3236800" y="1319431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9" name="Багетная рамка 288"/>
          <p:cNvSpPr/>
          <p:nvPr/>
        </p:nvSpPr>
        <p:spPr>
          <a:xfrm>
            <a:off x="2572820" y="1321722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0" name="Багетная рамка 289"/>
          <p:cNvSpPr/>
          <p:nvPr/>
        </p:nvSpPr>
        <p:spPr>
          <a:xfrm>
            <a:off x="1913597" y="1321722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2" name="Багетная рамка 291"/>
          <p:cNvSpPr/>
          <p:nvPr/>
        </p:nvSpPr>
        <p:spPr>
          <a:xfrm>
            <a:off x="7215557" y="2012003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3" name="Багетная рамка 292"/>
          <p:cNvSpPr/>
          <p:nvPr/>
        </p:nvSpPr>
        <p:spPr>
          <a:xfrm>
            <a:off x="6553772" y="2012003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4" name="Багетная рамка 293"/>
          <p:cNvSpPr/>
          <p:nvPr/>
        </p:nvSpPr>
        <p:spPr>
          <a:xfrm>
            <a:off x="5889792" y="2014294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5" name="Багетная рамка 294"/>
          <p:cNvSpPr/>
          <p:nvPr/>
        </p:nvSpPr>
        <p:spPr>
          <a:xfrm>
            <a:off x="5230569" y="2014294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6" name="Багетная рамка 295"/>
          <p:cNvSpPr/>
          <p:nvPr/>
        </p:nvSpPr>
        <p:spPr>
          <a:xfrm>
            <a:off x="4562991" y="2002227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7" name="Багетная рамка 296"/>
          <p:cNvSpPr/>
          <p:nvPr/>
        </p:nvSpPr>
        <p:spPr>
          <a:xfrm>
            <a:off x="3901573" y="2006984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8" name="Багетная рамка 297"/>
          <p:cNvSpPr/>
          <p:nvPr/>
        </p:nvSpPr>
        <p:spPr>
          <a:xfrm>
            <a:off x="3239788" y="2006984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9" name="Багетная рамка 298"/>
          <p:cNvSpPr/>
          <p:nvPr/>
        </p:nvSpPr>
        <p:spPr>
          <a:xfrm>
            <a:off x="2575808" y="2009275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0" name="Багетная рамка 299"/>
          <p:cNvSpPr/>
          <p:nvPr/>
        </p:nvSpPr>
        <p:spPr>
          <a:xfrm>
            <a:off x="1916585" y="2009275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2" name="Багетная рамка 301"/>
          <p:cNvSpPr/>
          <p:nvPr/>
        </p:nvSpPr>
        <p:spPr>
          <a:xfrm>
            <a:off x="7215557" y="2705108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3" name="Багетная рамка 302"/>
          <p:cNvSpPr/>
          <p:nvPr/>
        </p:nvSpPr>
        <p:spPr>
          <a:xfrm>
            <a:off x="6553772" y="2705108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4" name="Багетная рамка 303"/>
          <p:cNvSpPr/>
          <p:nvPr/>
        </p:nvSpPr>
        <p:spPr>
          <a:xfrm>
            <a:off x="5889792" y="2707399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5" name="Багетная рамка 304"/>
          <p:cNvSpPr/>
          <p:nvPr/>
        </p:nvSpPr>
        <p:spPr>
          <a:xfrm>
            <a:off x="5230569" y="2707399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6" name="Багетная рамка 305"/>
          <p:cNvSpPr/>
          <p:nvPr/>
        </p:nvSpPr>
        <p:spPr>
          <a:xfrm>
            <a:off x="4562991" y="2695332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7" name="Багетная рамка 306"/>
          <p:cNvSpPr/>
          <p:nvPr/>
        </p:nvSpPr>
        <p:spPr>
          <a:xfrm>
            <a:off x="3901573" y="2700089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8" name="Багетная рамка 307"/>
          <p:cNvSpPr/>
          <p:nvPr/>
        </p:nvSpPr>
        <p:spPr>
          <a:xfrm>
            <a:off x="3239788" y="2700089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9" name="Багетная рамка 308"/>
          <p:cNvSpPr/>
          <p:nvPr/>
        </p:nvSpPr>
        <p:spPr>
          <a:xfrm>
            <a:off x="2575808" y="2702380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0" name="Багетная рамка 309"/>
          <p:cNvSpPr/>
          <p:nvPr/>
        </p:nvSpPr>
        <p:spPr>
          <a:xfrm>
            <a:off x="1916585" y="2702380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2" name="Багетная рамка 311"/>
          <p:cNvSpPr/>
          <p:nvPr/>
        </p:nvSpPr>
        <p:spPr>
          <a:xfrm>
            <a:off x="7216071" y="6180473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3" name="Багетная рамка 312"/>
          <p:cNvSpPr/>
          <p:nvPr/>
        </p:nvSpPr>
        <p:spPr>
          <a:xfrm>
            <a:off x="6554286" y="6180473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4" name="Багетная рамка 313"/>
          <p:cNvSpPr/>
          <p:nvPr/>
        </p:nvSpPr>
        <p:spPr>
          <a:xfrm>
            <a:off x="5890306" y="6182764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5" name="Багетная рамка 314"/>
          <p:cNvSpPr/>
          <p:nvPr/>
        </p:nvSpPr>
        <p:spPr>
          <a:xfrm>
            <a:off x="5231083" y="6182764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6" name="Багетная рамка 315"/>
          <p:cNvSpPr/>
          <p:nvPr/>
        </p:nvSpPr>
        <p:spPr>
          <a:xfrm>
            <a:off x="4563505" y="6170697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7" name="Багетная рамка 316"/>
          <p:cNvSpPr/>
          <p:nvPr/>
        </p:nvSpPr>
        <p:spPr>
          <a:xfrm>
            <a:off x="3902087" y="6175454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8" name="Багетная рамка 317"/>
          <p:cNvSpPr/>
          <p:nvPr/>
        </p:nvSpPr>
        <p:spPr>
          <a:xfrm>
            <a:off x="3240302" y="6175454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9" name="Багетная рамка 318"/>
          <p:cNvSpPr/>
          <p:nvPr/>
        </p:nvSpPr>
        <p:spPr>
          <a:xfrm>
            <a:off x="2576322" y="6177745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0" name="Багетная рамка 319"/>
          <p:cNvSpPr/>
          <p:nvPr/>
        </p:nvSpPr>
        <p:spPr>
          <a:xfrm>
            <a:off x="1917099" y="6177745"/>
            <a:ext cx="649465" cy="695516"/>
          </a:xfrm>
          <a:prstGeom prst="bevel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7" name="Управляющая кнопка: в конец 1026">
            <a:hlinkClick r:id="" action="ppaction://hlinkshowjump?jump=lastslide" highlightClick="1"/>
          </p:cNvPr>
          <p:cNvSpPr/>
          <p:nvPr/>
        </p:nvSpPr>
        <p:spPr>
          <a:xfrm>
            <a:off x="7962224" y="6094413"/>
            <a:ext cx="1106905" cy="687387"/>
          </a:xfrm>
          <a:prstGeom prst="actionButtonEnd">
            <a:avLst/>
          </a:prstGeom>
          <a:solidFill>
            <a:srgbClr val="00B0F0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664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24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135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25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129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31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2000" fill="hold"/>
                                        <p:tgtEl>
                                          <p:spTgt spid="132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0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6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5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4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0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8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2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4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2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2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0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3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2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6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4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2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2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8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6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2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4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7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0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8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2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6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9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2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2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0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2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8" dur="5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2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2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4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3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2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0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4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2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6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5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2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2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6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2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8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7"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2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4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8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2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0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9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2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6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0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2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2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2"/>
                  </p:tgtEl>
                </p:cond>
              </p:nextCondLst>
            </p:seq>
            <p:seq concurrent="1" nextAc="seek">
              <p:cTn id="224" restart="whenNotActive" fill="hold" evtFilter="cancelBubble" nodeType="interactiveSeq">
                <p:stCondLst>
                  <p:cond evt="onClick" delay="0">
                    <p:tgtEl>
                      <p:spTgt spid="2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5" fill="hold">
                      <p:stCondLst>
                        <p:cond delay="0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8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3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2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4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4"/>
                  </p:tgtEl>
                </p:cond>
              </p:nextCondLst>
            </p:seq>
            <p:seq concurrent="1" nextAc="seek">
              <p:cTn id="236" restart="whenNotActive" fill="hold" evtFilter="cancelBubble" nodeType="interactiveSeq">
                <p:stCondLst>
                  <p:cond evt="onClick" delay="0">
                    <p:tgtEl>
                      <p:spTgt spid="2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" fill="hold">
                      <p:stCondLst>
                        <p:cond delay="0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0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5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2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6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2" dur="5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7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2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8" dur="5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8"/>
                  </p:tgtEl>
                </p:cond>
              </p:nextCondLst>
            </p:seq>
            <p:seq concurrent="1" nextAc="seek">
              <p:cTn id="260" restart="whenNotActive" fill="hold" evtFilter="cancelBubble" nodeType="interactiveSeq">
                <p:stCondLst>
                  <p:cond evt="onClick" delay="0">
                    <p:tgtEl>
                      <p:spTgt spid="2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1" fill="hold">
                      <p:stCondLst>
                        <p:cond delay="0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4" dur="5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9"/>
                  </p:tgtEl>
                </p:cond>
              </p:nextCondLst>
            </p:seq>
            <p:seq concurrent="1" nextAc="seek">
              <p:cTn id="266" restart="whenNotActive" fill="hold" evtFilter="cancelBubble" nodeType="interactiveSeq">
                <p:stCondLst>
                  <p:cond evt="onClick" delay="0">
                    <p:tgtEl>
                      <p:spTgt spid="2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7" fill="hold">
                      <p:stCondLst>
                        <p:cond delay="0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0" dur="5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0"/>
                  </p:tgtEl>
                </p:cond>
              </p:nextCondLst>
            </p:seq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2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>
                      <p:stCondLst>
                        <p:cond delay="0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6"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2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2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2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3"/>
                  </p:tgtEl>
                </p:cond>
              </p:nextCondLst>
            </p:seq>
            <p:seq concurrent="1" nextAc="seek">
              <p:cTn id="284" restart="whenNotActive" fill="hold" evtFilter="cancelBubble" nodeType="interactiveSeq">
                <p:stCondLst>
                  <p:cond evt="onClick" delay="0">
                    <p:tgtEl>
                      <p:spTgt spid="2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5" fill="hold">
                      <p:stCondLst>
                        <p:cond delay="0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8" dur="5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4"/>
                  </p:tgtEl>
                </p:cond>
              </p:nextCondLst>
            </p:seq>
            <p:seq concurrent="1" nextAc="seek">
              <p:cTn id="290" restart="whenNotActive" fill="hold" evtFilter="cancelBubble" nodeType="interactiveSeq">
                <p:stCondLst>
                  <p:cond evt="onClick" delay="0">
                    <p:tgtEl>
                      <p:spTgt spid="2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1" fill="hold">
                      <p:stCondLst>
                        <p:cond delay="0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4"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5"/>
                  </p:tgtEl>
                </p:cond>
              </p:nextCondLst>
            </p:seq>
            <p:seq concurrent="1" nextAc="seek">
              <p:cTn id="296" restart="whenNotActive" fill="hold" evtFilter="cancelBubble" nodeType="interactiveSeq">
                <p:stCondLst>
                  <p:cond evt="onClick" delay="0">
                    <p:tgtEl>
                      <p:spTgt spid="2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7" fill="hold">
                      <p:stCondLst>
                        <p:cond delay="0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0" dur="5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"/>
                  </p:tgtEl>
                </p:cond>
              </p:nextCondLst>
            </p:seq>
            <p:seq concurrent="1" nextAc="seek">
              <p:cTn id="302" restart="whenNotActive" fill="hold" evtFilter="cancelBubble" nodeType="interactiveSeq">
                <p:stCondLst>
                  <p:cond evt="onClick" delay="0">
                    <p:tgtEl>
                      <p:spTgt spid="2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3" fill="hold">
                      <p:stCondLst>
                        <p:cond delay="0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6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7"/>
                  </p:tgtEl>
                </p:cond>
              </p:nextCondLst>
            </p:seq>
            <p:seq concurrent="1" nextAc="seek">
              <p:cTn id="308" restart="whenNotActive" fill="hold" evtFilter="cancelBubble" nodeType="interactiveSeq">
                <p:stCondLst>
                  <p:cond evt="onClick" delay="0">
                    <p:tgtEl>
                      <p:spTgt spid="2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9" fill="hold">
                      <p:stCondLst>
                        <p:cond delay="0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2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8"/>
                  </p:tgtEl>
                </p:cond>
              </p:nextCondLst>
            </p:seq>
            <p:seq concurrent="1" nextAc="seek">
              <p:cTn id="314" restart="whenNotActive" fill="hold" evtFilter="cancelBubble" nodeType="interactiveSeq">
                <p:stCondLst>
                  <p:cond evt="onClick" delay="0">
                    <p:tgtEl>
                      <p:spTgt spid="2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5" fill="hold">
                      <p:stCondLst>
                        <p:cond delay="0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8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"/>
                  </p:tgtEl>
                </p:cond>
              </p:nextCondLst>
            </p:seq>
            <p:seq concurrent="1" nextAc="seek">
              <p:cTn id="320" restart="whenNotActive" fill="hold" evtFilter="cancelBubble" nodeType="interactiveSeq">
                <p:stCondLst>
                  <p:cond evt="onClick" delay="0">
                    <p:tgtEl>
                      <p:spTgt spid="2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1" fill="hold">
                      <p:stCondLst>
                        <p:cond delay="0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4" dur="5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"/>
                  </p:tgtEl>
                </p:cond>
              </p:nextCondLst>
            </p:seq>
            <p:seq concurrent="1" nextAc="seek">
              <p:cTn id="326" restart="whenNotActive" fill="hold" evtFilter="cancelBubble" nodeType="interactiveSeq">
                <p:stCondLst>
                  <p:cond evt="onClick" delay="0">
                    <p:tgtEl>
                      <p:spTgt spid="2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7" fill="hold">
                      <p:stCondLst>
                        <p:cond delay="0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0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2"/>
                  </p:tgtEl>
                </p:cond>
              </p:nextCondLst>
            </p:seq>
            <p:seq concurrent="1" nextAc="seek">
              <p:cTn id="332" restart="whenNotActive" fill="hold" evtFilter="cancelBubble" nodeType="interactiveSeq">
                <p:stCondLst>
                  <p:cond evt="onClick" delay="0">
                    <p:tgtEl>
                      <p:spTgt spid="2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3" fill="hold">
                      <p:stCondLst>
                        <p:cond delay="0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6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3"/>
                  </p:tgtEl>
                </p:cond>
              </p:nextCondLst>
            </p:seq>
            <p:seq concurrent="1" nextAc="seek">
              <p:cTn id="338" restart="whenNotActive" fill="hold" evtFilter="cancelBubble" nodeType="interactiveSeq">
                <p:stCondLst>
                  <p:cond evt="onClick" delay="0">
                    <p:tgtEl>
                      <p:spTgt spid="2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9" fill="hold">
                      <p:stCondLst>
                        <p:cond delay="0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4"/>
                  </p:tgtEl>
                </p:cond>
              </p:nextCondLst>
            </p:seq>
            <p:seq concurrent="1" nextAc="seek">
              <p:cTn id="344" restart="whenNotActive" fill="hold" evtFilter="cancelBubble" nodeType="interactiveSeq">
                <p:stCondLst>
                  <p:cond evt="onClick" delay="0">
                    <p:tgtEl>
                      <p:spTgt spid="2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5" fill="hold">
                      <p:stCondLst>
                        <p:cond delay="0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8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5"/>
                  </p:tgtEl>
                </p:cond>
              </p:nextCondLst>
            </p:seq>
            <p:seq concurrent="1" nextAc="seek">
              <p:cTn id="350" restart="whenNotActive" fill="hold" evtFilter="cancelBubble" nodeType="interactiveSeq">
                <p:stCondLst>
                  <p:cond evt="onClick" delay="0">
                    <p:tgtEl>
                      <p:spTgt spid="2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1" fill="hold">
                      <p:stCondLst>
                        <p:cond delay="0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4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"/>
                  </p:tgtEl>
                </p:cond>
              </p:nextCondLst>
            </p:seq>
            <p:seq concurrent="1" nextAc="seek">
              <p:cTn id="356" restart="whenNotActive" fill="hold" evtFilter="cancelBubble" nodeType="interactiveSeq">
                <p:stCondLst>
                  <p:cond evt="onClick" delay="0">
                    <p:tgtEl>
                      <p:spTgt spid="2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7" fill="hold">
                      <p:stCondLst>
                        <p:cond delay="0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0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7"/>
                  </p:tgtEl>
                </p:cond>
              </p:nextCondLst>
            </p:seq>
            <p:seq concurrent="1" nextAc="seek">
              <p:cTn id="362" restart="whenNotActive" fill="hold" evtFilter="cancelBubble" nodeType="interactiveSeq">
                <p:stCondLst>
                  <p:cond evt="onClick" delay="0">
                    <p:tgtEl>
                      <p:spTgt spid="2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3" fill="hold">
                      <p:stCondLst>
                        <p:cond delay="0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6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8"/>
                  </p:tgtEl>
                </p:cond>
              </p:nextCondLst>
            </p:seq>
            <p:seq concurrent="1" nextAc="seek">
              <p:cTn id="368" restart="whenNotActive" fill="hold" evtFilter="cancelBubble" nodeType="interactiveSeq">
                <p:stCondLst>
                  <p:cond evt="onClick" delay="0">
                    <p:tgtEl>
                      <p:spTgt spid="2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9" fill="hold">
                      <p:stCondLst>
                        <p:cond delay="0"/>
                      </p:stCondLst>
                      <p:childTnLst>
                        <p:par>
                          <p:cTn id="370" fill="hold">
                            <p:stCondLst>
                              <p:cond delay="0"/>
                            </p:stCondLst>
                            <p:childTnLst>
                              <p:par>
                                <p:cTn id="37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2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9"/>
                  </p:tgtEl>
                </p:cond>
              </p:nextCondLst>
            </p:seq>
            <p:seq concurrent="1" nextAc="seek">
              <p:cTn id="374" restart="whenNotActive" fill="hold" evtFilter="cancelBubble" nodeType="interactiveSeq">
                <p:stCondLst>
                  <p:cond evt="onClick" delay="0">
                    <p:tgtEl>
                      <p:spTgt spid="2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5" fill="hold">
                      <p:stCondLst>
                        <p:cond delay="0"/>
                      </p:stCondLst>
                      <p:childTnLst>
                        <p:par>
                          <p:cTn id="376" fill="hold">
                            <p:stCondLst>
                              <p:cond delay="0"/>
                            </p:stCondLst>
                            <p:childTnLst>
                              <p:par>
                                <p:cTn id="37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8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0"/>
                  </p:tgtEl>
                </p:cond>
              </p:nextCondLst>
            </p:seq>
            <p:seq concurrent="1" nextAc="seek">
              <p:cTn id="380" restart="whenNotActive" fill="hold" evtFilter="cancelBubble" nodeType="interactiveSeq">
                <p:stCondLst>
                  <p:cond evt="onClick" delay="0">
                    <p:tgtEl>
                      <p:spTgt spid="2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1" fill="hold">
                      <p:stCondLst>
                        <p:cond delay="0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4" dur="5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2"/>
                  </p:tgtEl>
                </p:cond>
              </p:nextCondLst>
            </p:seq>
            <p:seq concurrent="1" nextAc="seek">
              <p:cTn id="386" restart="whenNotActive" fill="hold" evtFilter="cancelBubble" nodeType="interactiveSeq">
                <p:stCondLst>
                  <p:cond evt="onClick" delay="0">
                    <p:tgtEl>
                      <p:spTgt spid="2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7" fill="hold">
                      <p:stCondLst>
                        <p:cond delay="0"/>
                      </p:stCondLst>
                      <p:childTnLst>
                        <p:par>
                          <p:cTn id="388" fill="hold">
                            <p:stCondLst>
                              <p:cond delay="0"/>
                            </p:stCondLst>
                            <p:childTnLst>
                              <p:par>
                                <p:cTn id="38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0" dur="5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3"/>
                  </p:tgtEl>
                </p:cond>
              </p:nextCondLst>
            </p:seq>
            <p:seq concurrent="1" nextAc="seek">
              <p:cTn id="392" restart="whenNotActive" fill="hold" evtFilter="cancelBubble" nodeType="interactiveSeq">
                <p:stCondLst>
                  <p:cond evt="onClick" delay="0">
                    <p:tgtEl>
                      <p:spTgt spid="2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3" fill="hold">
                      <p:stCondLst>
                        <p:cond delay="0"/>
                      </p:stCondLst>
                      <p:childTnLst>
                        <p:par>
                          <p:cTn id="394" fill="hold">
                            <p:stCondLst>
                              <p:cond delay="0"/>
                            </p:stCondLst>
                            <p:childTnLst>
                              <p:par>
                                <p:cTn id="39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6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4"/>
                  </p:tgtEl>
                </p:cond>
              </p:nextCondLst>
            </p:seq>
            <p:seq concurrent="1" nextAc="seek">
              <p:cTn id="398" restart="whenNotActive" fill="hold" evtFilter="cancelBubble" nodeType="interactiveSeq">
                <p:stCondLst>
                  <p:cond evt="onClick" delay="0">
                    <p:tgtEl>
                      <p:spTgt spid="2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9" fill="hold">
                      <p:stCondLst>
                        <p:cond delay="0"/>
                      </p:stCondLst>
                      <p:childTnLst>
                        <p:par>
                          <p:cTn id="400" fill="hold">
                            <p:stCondLst>
                              <p:cond delay="0"/>
                            </p:stCondLst>
                            <p:childTnLst>
                              <p:par>
                                <p:cTn id="40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2" dur="5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5"/>
                  </p:tgtEl>
                </p:cond>
              </p:nextCondLst>
            </p:seq>
            <p:seq concurrent="1" nextAc="seek">
              <p:cTn id="404" restart="whenNotActive" fill="hold" evtFilter="cancelBubble" nodeType="interactiveSeq">
                <p:stCondLst>
                  <p:cond evt="onClick" delay="0">
                    <p:tgtEl>
                      <p:spTgt spid="2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5" fill="hold">
                      <p:stCondLst>
                        <p:cond delay="0"/>
                      </p:stCondLst>
                      <p:childTnLst>
                        <p:par>
                          <p:cTn id="406" fill="hold">
                            <p:stCondLst>
                              <p:cond delay="0"/>
                            </p:stCondLst>
                            <p:childTnLst>
                              <p:par>
                                <p:cTn id="40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8" dur="5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6"/>
                  </p:tgtEl>
                </p:cond>
              </p:nextCondLst>
            </p:seq>
            <p:seq concurrent="1" nextAc="seek">
              <p:cTn id="410" restart="whenNotActive" fill="hold" evtFilter="cancelBubble" nodeType="interactiveSeq">
                <p:stCondLst>
                  <p:cond evt="onClick" delay="0">
                    <p:tgtEl>
                      <p:spTgt spid="2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1" fill="hold">
                      <p:stCondLst>
                        <p:cond delay="0"/>
                      </p:stCondLst>
                      <p:childTnLst>
                        <p:par>
                          <p:cTn id="412" fill="hold">
                            <p:stCondLst>
                              <p:cond delay="0"/>
                            </p:stCondLst>
                            <p:childTnLst>
                              <p:par>
                                <p:cTn id="41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4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7"/>
                  </p:tgtEl>
                </p:cond>
              </p:nextCondLst>
            </p:seq>
            <p:seq concurrent="1" nextAc="seek">
              <p:cTn id="416" restart="whenNotActive" fill="hold" evtFilter="cancelBubble" nodeType="interactiveSeq">
                <p:stCondLst>
                  <p:cond evt="onClick" delay="0">
                    <p:tgtEl>
                      <p:spTgt spid="2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7" fill="hold">
                      <p:stCondLst>
                        <p:cond delay="0"/>
                      </p:stCondLst>
                      <p:childTnLst>
                        <p:par>
                          <p:cTn id="418" fill="hold">
                            <p:stCondLst>
                              <p:cond delay="0"/>
                            </p:stCondLst>
                            <p:childTnLst>
                              <p:par>
                                <p:cTn id="41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0" dur="5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8"/>
                  </p:tgtEl>
                </p:cond>
              </p:nextCondLst>
            </p:seq>
            <p:seq concurrent="1" nextAc="seek">
              <p:cTn id="422" restart="whenNotActive" fill="hold" evtFilter="cancelBubble" nodeType="interactiveSeq">
                <p:stCondLst>
                  <p:cond evt="onClick" delay="0">
                    <p:tgtEl>
                      <p:spTgt spid="2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3" fill="hold">
                      <p:stCondLst>
                        <p:cond delay="0"/>
                      </p:stCondLst>
                      <p:childTnLst>
                        <p:par>
                          <p:cTn id="424" fill="hold">
                            <p:stCondLst>
                              <p:cond delay="0"/>
                            </p:stCondLst>
                            <p:childTnLst>
                              <p:par>
                                <p:cTn id="42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6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9"/>
                  </p:tgtEl>
                </p:cond>
              </p:nextCondLst>
            </p:seq>
            <p:seq concurrent="1" nextAc="seek">
              <p:cTn id="428" restart="whenNotActive" fill="hold" evtFilter="cancelBubble" nodeType="interactiveSeq">
                <p:stCondLst>
                  <p:cond evt="onClick" delay="0">
                    <p:tgtEl>
                      <p:spTgt spid="3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9" fill="hold">
                      <p:stCondLst>
                        <p:cond delay="0"/>
                      </p:stCondLst>
                      <p:childTnLst>
                        <p:par>
                          <p:cTn id="430" fill="hold">
                            <p:stCondLst>
                              <p:cond delay="0"/>
                            </p:stCondLst>
                            <p:childTnLst>
                              <p:par>
                                <p:cTn id="43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2"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0"/>
                  </p:tgtEl>
                </p:cond>
              </p:nextCondLst>
            </p:seq>
            <p:seq concurrent="1" nextAc="seek">
              <p:cTn id="434" restart="whenNotActive" fill="hold" evtFilter="cancelBubble" nodeType="interactiveSeq">
                <p:stCondLst>
                  <p:cond evt="onClick" delay="0">
                    <p:tgtEl>
                      <p:spTgt spid="3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5" fill="hold">
                      <p:stCondLst>
                        <p:cond delay="0"/>
                      </p:stCondLst>
                      <p:childTnLst>
                        <p:par>
                          <p:cTn id="436" fill="hold">
                            <p:stCondLst>
                              <p:cond delay="0"/>
                            </p:stCondLst>
                            <p:childTnLst>
                              <p:par>
                                <p:cTn id="43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8" dur="5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2"/>
                  </p:tgtEl>
                </p:cond>
              </p:nextCondLst>
            </p:seq>
            <p:seq concurrent="1" nextAc="seek">
              <p:cTn id="440" restart="whenNotActive" fill="hold" evtFilter="cancelBubble" nodeType="interactiveSeq">
                <p:stCondLst>
                  <p:cond evt="onClick" delay="0">
                    <p:tgtEl>
                      <p:spTgt spid="3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1" fill="hold">
                      <p:stCondLst>
                        <p:cond delay="0"/>
                      </p:stCondLst>
                      <p:childTnLst>
                        <p:par>
                          <p:cTn id="442" fill="hold">
                            <p:stCondLst>
                              <p:cond delay="0"/>
                            </p:stCondLst>
                            <p:childTnLst>
                              <p:par>
                                <p:cTn id="44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5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3"/>
                  </p:tgtEl>
                </p:cond>
              </p:nextCondLst>
            </p:seq>
            <p:seq concurrent="1" nextAc="seek">
              <p:cTn id="446" restart="whenNotActive" fill="hold" evtFilter="cancelBubble" nodeType="interactiveSeq">
                <p:stCondLst>
                  <p:cond evt="onClick" delay="0">
                    <p:tgtEl>
                      <p:spTgt spid="3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7" fill="hold">
                      <p:stCondLst>
                        <p:cond delay="0"/>
                      </p:stCondLst>
                      <p:childTnLst>
                        <p:par>
                          <p:cTn id="448" fill="hold">
                            <p:stCondLst>
                              <p:cond delay="0"/>
                            </p:stCondLst>
                            <p:childTnLst>
                              <p:par>
                                <p:cTn id="44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0" dur="5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4"/>
                  </p:tgtEl>
                </p:cond>
              </p:nextCondLst>
            </p:seq>
            <p:seq concurrent="1" nextAc="seek">
              <p:cTn id="452" restart="whenNotActive" fill="hold" evtFilter="cancelBubble" nodeType="interactiveSeq">
                <p:stCondLst>
                  <p:cond evt="onClick" delay="0">
                    <p:tgtEl>
                      <p:spTgt spid="3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3" fill="hold">
                      <p:stCondLst>
                        <p:cond delay="0"/>
                      </p:stCondLst>
                      <p:childTnLst>
                        <p:par>
                          <p:cTn id="454" fill="hold">
                            <p:stCondLst>
                              <p:cond delay="0"/>
                            </p:stCondLst>
                            <p:childTnLst>
                              <p:par>
                                <p:cTn id="45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6" dur="5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5"/>
                  </p:tgtEl>
                </p:cond>
              </p:nextCondLst>
            </p:seq>
            <p:seq concurrent="1" nextAc="seek">
              <p:cTn id="458" restart="whenNotActive" fill="hold" evtFilter="cancelBubble" nodeType="interactiveSeq">
                <p:stCondLst>
                  <p:cond evt="onClick" delay="0">
                    <p:tgtEl>
                      <p:spTgt spid="3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9" fill="hold">
                      <p:stCondLst>
                        <p:cond delay="0"/>
                      </p:stCondLst>
                      <p:childTnLst>
                        <p:par>
                          <p:cTn id="460" fill="hold">
                            <p:stCondLst>
                              <p:cond delay="0"/>
                            </p:stCondLst>
                            <p:childTnLst>
                              <p:par>
                                <p:cTn id="46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2" dur="50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6"/>
                  </p:tgtEl>
                </p:cond>
              </p:nextCondLst>
            </p:seq>
            <p:seq concurrent="1" nextAc="seek">
              <p:cTn id="464" restart="whenNotActive" fill="hold" evtFilter="cancelBubble" nodeType="interactiveSeq">
                <p:stCondLst>
                  <p:cond evt="onClick" delay="0">
                    <p:tgtEl>
                      <p:spTgt spid="3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5" fill="hold">
                      <p:stCondLst>
                        <p:cond delay="0"/>
                      </p:stCondLst>
                      <p:childTnLst>
                        <p:par>
                          <p:cTn id="466" fill="hold">
                            <p:stCondLst>
                              <p:cond delay="0"/>
                            </p:stCondLst>
                            <p:childTnLst>
                              <p:par>
                                <p:cTn id="46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8" dur="5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"/>
                  </p:tgtEl>
                </p:cond>
              </p:nextCondLst>
            </p:seq>
            <p:seq concurrent="1" nextAc="seek">
              <p:cTn id="470" restart="whenNotActive" fill="hold" evtFilter="cancelBubble" nodeType="interactiveSeq">
                <p:stCondLst>
                  <p:cond evt="onClick" delay="0">
                    <p:tgtEl>
                      <p:spTgt spid="3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1" fill="hold">
                      <p:stCondLst>
                        <p:cond delay="0"/>
                      </p:stCondLst>
                      <p:childTnLst>
                        <p:par>
                          <p:cTn id="472" fill="hold">
                            <p:stCondLst>
                              <p:cond delay="0"/>
                            </p:stCondLst>
                            <p:childTnLst>
                              <p:par>
                                <p:cTn id="47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4" dur="5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"/>
                  </p:tgtEl>
                </p:cond>
              </p:nextCondLst>
            </p:seq>
            <p:seq concurrent="1" nextAc="seek">
              <p:cTn id="476" restart="whenNotActive" fill="hold" evtFilter="cancelBubble" nodeType="interactiveSeq">
                <p:stCondLst>
                  <p:cond evt="onClick" delay="0">
                    <p:tgtEl>
                      <p:spTgt spid="3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7" fill="hold">
                      <p:stCondLst>
                        <p:cond delay="0"/>
                      </p:stCondLst>
                      <p:childTnLst>
                        <p:par>
                          <p:cTn id="478" fill="hold">
                            <p:stCondLst>
                              <p:cond delay="0"/>
                            </p:stCondLst>
                            <p:childTnLst>
                              <p:par>
                                <p:cTn id="47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0" dur="5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"/>
                  </p:tgtEl>
                </p:cond>
              </p:nextCondLst>
            </p:seq>
            <p:seq concurrent="1" nextAc="seek">
              <p:cTn id="482" restart="whenNotActive" fill="hold" evtFilter="cancelBubble" nodeType="interactiveSeq">
                <p:stCondLst>
                  <p:cond evt="onClick" delay="0">
                    <p:tgtEl>
                      <p:spTgt spid="3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3" fill="hold">
                      <p:stCondLst>
                        <p:cond delay="0"/>
                      </p:stCondLst>
                      <p:childTnLst>
                        <p:par>
                          <p:cTn id="484" fill="hold">
                            <p:stCondLst>
                              <p:cond delay="0"/>
                            </p:stCondLst>
                            <p:childTnLst>
                              <p:par>
                                <p:cTn id="48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6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"/>
                  </p:tgtEl>
                </p:cond>
              </p:nextCondLst>
            </p:seq>
            <p:seq concurrent="1" nextAc="seek">
              <p:cTn id="488" restart="whenNotActive" fill="hold" evtFilter="cancelBubble" nodeType="interactiveSeq">
                <p:stCondLst>
                  <p:cond evt="onClick" delay="0">
                    <p:tgtEl>
                      <p:spTgt spid="3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9" fill="hold">
                      <p:stCondLst>
                        <p:cond delay="0"/>
                      </p:stCondLst>
                      <p:childTnLst>
                        <p:par>
                          <p:cTn id="490" fill="hold">
                            <p:stCondLst>
                              <p:cond delay="0"/>
                            </p:stCondLst>
                            <p:childTnLst>
                              <p:par>
                                <p:cTn id="49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2" dur="500"/>
                                        <p:tgtEl>
                                          <p:spTgt spid="3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"/>
                  </p:tgtEl>
                </p:cond>
              </p:nextCondLst>
            </p:seq>
            <p:seq concurrent="1" nextAc="seek">
              <p:cTn id="494" restart="whenNotActive" fill="hold" evtFilter="cancelBubble" nodeType="interactiveSeq">
                <p:stCondLst>
                  <p:cond evt="onClick" delay="0">
                    <p:tgtEl>
                      <p:spTgt spid="3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5" fill="hold">
                      <p:stCondLst>
                        <p:cond delay="0"/>
                      </p:stCondLst>
                      <p:childTnLst>
                        <p:par>
                          <p:cTn id="496" fill="hold">
                            <p:stCondLst>
                              <p:cond delay="0"/>
                            </p:stCondLst>
                            <p:childTnLst>
                              <p:par>
                                <p:cTn id="49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8" dur="5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"/>
                  </p:tgtEl>
                </p:cond>
              </p:nextCondLst>
            </p:seq>
            <p:seq concurrent="1" nextAc="seek">
              <p:cTn id="500" restart="whenNotActive" fill="hold" evtFilter="cancelBubble" nodeType="interactiveSeq">
                <p:stCondLst>
                  <p:cond evt="onClick" delay="0">
                    <p:tgtEl>
                      <p:spTgt spid="3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1" fill="hold">
                      <p:stCondLst>
                        <p:cond delay="0"/>
                      </p:stCondLst>
                      <p:childTnLst>
                        <p:par>
                          <p:cTn id="502" fill="hold">
                            <p:stCondLst>
                              <p:cond delay="0"/>
                            </p:stCondLst>
                            <p:childTnLst>
                              <p:par>
                                <p:cTn id="50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4" dur="5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"/>
                  </p:tgtEl>
                </p:cond>
              </p:nextCondLst>
            </p:seq>
            <p:seq concurrent="1" nextAc="seek">
              <p:cTn id="506" restart="whenNotActive" fill="hold" evtFilter="cancelBubble" nodeType="interactiveSeq">
                <p:stCondLst>
                  <p:cond evt="onClick" delay="0">
                    <p:tgtEl>
                      <p:spTgt spid="3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7" fill="hold">
                      <p:stCondLst>
                        <p:cond delay="0"/>
                      </p:stCondLst>
                      <p:childTnLst>
                        <p:par>
                          <p:cTn id="508" fill="hold">
                            <p:stCondLst>
                              <p:cond delay="0"/>
                            </p:stCondLst>
                            <p:childTnLst>
                              <p:par>
                                <p:cTn id="50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0" dur="500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"/>
                  </p:tgtEl>
                </p:cond>
              </p:nextCondLst>
            </p:seq>
            <p:seq concurrent="1" nextAc="seek">
              <p:cTn id="512" restart="whenNotActive" fill="hold" evtFilter="cancelBubble" nodeType="interactiveSeq">
                <p:stCondLst>
                  <p:cond evt="onClick" delay="0">
                    <p:tgtEl>
                      <p:spTgt spid="3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3" fill="hold">
                      <p:stCondLst>
                        <p:cond delay="0"/>
                      </p:stCondLst>
                      <p:childTnLst>
                        <p:par>
                          <p:cTn id="514" fill="hold">
                            <p:stCondLst>
                              <p:cond delay="0"/>
                            </p:stCondLst>
                            <p:childTnLst>
                              <p:par>
                                <p:cTn id="51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6" dur="5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"/>
                  </p:tgtEl>
                </p:cond>
              </p:nextCondLst>
            </p:seq>
            <p:seq concurrent="1" nextAc="seek">
              <p:cTn id="518" restart="whenNotActive" fill="hold" evtFilter="cancelBubble" nodeType="interactiveSeq">
                <p:stCondLst>
                  <p:cond evt="onClick" delay="0">
                    <p:tgtEl>
                      <p:spTgt spid="3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9" fill="hold">
                      <p:stCondLst>
                        <p:cond delay="0"/>
                      </p:stCondLst>
                      <p:childTnLst>
                        <p:par>
                          <p:cTn id="520" fill="hold">
                            <p:stCondLst>
                              <p:cond delay="0"/>
                            </p:stCondLst>
                            <p:childTnLst>
                              <p:par>
                                <p:cTn id="52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2"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"/>
                  </p:tgtEl>
                </p:cond>
              </p:nextCondLst>
            </p:seq>
            <p:seq concurrent="1" nextAc="seek">
              <p:cTn id="524" restart="whenNotActive" fill="hold" evtFilter="cancelBubble" nodeType="interactiveSeq">
                <p:stCondLst>
                  <p:cond evt="onClick" delay="0">
                    <p:tgtEl>
                      <p:spTgt spid="3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5" fill="hold">
                      <p:stCondLst>
                        <p:cond delay="0"/>
                      </p:stCondLst>
                      <p:childTnLst>
                        <p:par>
                          <p:cTn id="526" fill="hold">
                            <p:stCondLst>
                              <p:cond delay="0"/>
                            </p:stCondLst>
                            <p:childTnLst>
                              <p:par>
                                <p:cTn id="52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8" dur="5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"/>
                  </p:tgtEl>
                </p:cond>
              </p:nextCondLst>
            </p:seq>
            <p:seq concurrent="1" nextAc="seek">
              <p:cTn id="530" restart="whenNotActive" fill="hold" evtFilter="cancelBubble" nodeType="interactiveSeq">
                <p:stCondLst>
                  <p:cond evt="onClick" delay="0">
                    <p:tgtEl>
                      <p:spTgt spid="3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1" fill="hold">
                      <p:stCondLst>
                        <p:cond delay="0"/>
                      </p:stCondLst>
                      <p:childTnLst>
                        <p:par>
                          <p:cTn id="532" fill="hold">
                            <p:stCondLst>
                              <p:cond delay="0"/>
                            </p:stCondLst>
                            <p:childTnLst>
                              <p:par>
                                <p:cTn id="53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34" dur="5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"/>
                  </p:tgtEl>
                </p:cond>
              </p:nextCondLst>
            </p:seq>
            <p:seq concurrent="1" nextAc="seek">
              <p:cTn id="536" restart="whenNotActive" fill="hold" evtFilter="cancelBubble" nodeType="interactiveSeq">
                <p:stCondLst>
                  <p:cond evt="onClick" delay="0">
                    <p:tgtEl>
                      <p:spTgt spid="3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7" fill="hold">
                      <p:stCondLst>
                        <p:cond delay="0"/>
                      </p:stCondLst>
                      <p:childTnLst>
                        <p:par>
                          <p:cTn id="538" fill="hold">
                            <p:stCondLst>
                              <p:cond delay="0"/>
                            </p:stCondLst>
                            <p:childTnLst>
                              <p:par>
                                <p:cTn id="53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40" dur="5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0"/>
                  </p:tgtEl>
                </p:cond>
              </p:nextCondLst>
            </p:seq>
          </p:childTnLst>
        </p:cTn>
      </p:par>
    </p:tnLst>
    <p:bldLst>
      <p:bldP spid="173" grpId="0" animBg="1"/>
      <p:bldP spid="174" grpId="0" animBg="1"/>
      <p:bldP spid="175" grpId="0" animBg="1"/>
      <p:bldP spid="176" grpId="0" animBg="1"/>
      <p:bldP spid="236" grpId="0" animBg="1"/>
      <p:bldP spid="237" grpId="0" animBg="1"/>
      <p:bldP spid="238" grpId="0" animBg="1"/>
      <p:bldP spid="239" grpId="0" animBg="1"/>
      <p:bldP spid="240" grpId="0" animBg="1"/>
      <p:bldP spid="242" grpId="0" animBg="1"/>
      <p:bldP spid="243" grpId="0" animBg="1"/>
      <p:bldP spid="244" grpId="0" animBg="1"/>
      <p:bldP spid="245" grpId="0" animBg="1"/>
      <p:bldP spid="246" grpId="0" animBg="1"/>
      <p:bldP spid="247" grpId="0" animBg="1"/>
      <p:bldP spid="248" grpId="0" animBg="1"/>
      <p:bldP spid="249" grpId="0" animBg="1"/>
      <p:bldP spid="250" grpId="0" animBg="1"/>
      <p:bldP spid="252" grpId="0" animBg="1"/>
      <p:bldP spid="253" grpId="0" animBg="1"/>
      <p:bldP spid="254" grpId="0" animBg="1"/>
      <p:bldP spid="255" grpId="0" animBg="1"/>
      <p:bldP spid="256" grpId="0" animBg="1"/>
      <p:bldP spid="257" grpId="0" animBg="1"/>
      <p:bldP spid="258" grpId="0" animBg="1"/>
      <p:bldP spid="259" grpId="0" animBg="1"/>
      <p:bldP spid="260" grpId="0" animBg="1"/>
      <p:bldP spid="262" grpId="0" animBg="1"/>
      <p:bldP spid="263" grpId="0" animBg="1"/>
      <p:bldP spid="264" grpId="0" animBg="1"/>
      <p:bldP spid="265" grpId="0" animBg="1"/>
      <p:bldP spid="266" grpId="0" animBg="1"/>
      <p:bldP spid="267" grpId="0" animBg="1"/>
      <p:bldP spid="268" grpId="0" animBg="1"/>
      <p:bldP spid="269" grpId="0" animBg="1"/>
      <p:bldP spid="270" grpId="0" animBg="1"/>
      <p:bldP spid="272" grpId="0" animBg="1"/>
      <p:bldP spid="273" grpId="0" animBg="1"/>
      <p:bldP spid="274" grpId="0" animBg="1"/>
      <p:bldP spid="275" grpId="0" animBg="1"/>
      <p:bldP spid="276" grpId="0" animBg="1"/>
      <p:bldP spid="277" grpId="0" animBg="1"/>
      <p:bldP spid="278" grpId="0" animBg="1"/>
      <p:bldP spid="279" grpId="0" animBg="1"/>
      <p:bldP spid="280" grpId="0" animBg="1"/>
      <p:bldP spid="282" grpId="0" animBg="1"/>
      <p:bldP spid="283" grpId="0" animBg="1"/>
      <p:bldP spid="284" grpId="0" animBg="1"/>
      <p:bldP spid="285" grpId="0" animBg="1"/>
      <p:bldP spid="286" grpId="0" animBg="1"/>
      <p:bldP spid="287" grpId="0" animBg="1"/>
      <p:bldP spid="288" grpId="0" animBg="1"/>
      <p:bldP spid="289" grpId="0" animBg="1"/>
      <p:bldP spid="290" grpId="0" animBg="1"/>
      <p:bldP spid="292" grpId="0" animBg="1"/>
      <p:bldP spid="293" grpId="0" animBg="1"/>
      <p:bldP spid="294" grpId="0" animBg="1"/>
      <p:bldP spid="295" grpId="0" animBg="1"/>
      <p:bldP spid="296" grpId="0" animBg="1"/>
      <p:bldP spid="297" grpId="0" animBg="1"/>
      <p:bldP spid="298" grpId="0" animBg="1"/>
      <p:bldP spid="299" grpId="0" animBg="1"/>
      <p:bldP spid="300" grpId="0" animBg="1"/>
      <p:bldP spid="302" grpId="0" animBg="1"/>
      <p:bldP spid="303" grpId="0" animBg="1"/>
      <p:bldP spid="304" grpId="0" animBg="1"/>
      <p:bldP spid="305" grpId="0" animBg="1"/>
      <p:bldP spid="306" grpId="0" animBg="1"/>
      <p:bldP spid="307" grpId="0" animBg="1"/>
      <p:bldP spid="308" grpId="0" animBg="1"/>
      <p:bldP spid="309" grpId="0" animBg="1"/>
      <p:bldP spid="310" grpId="0" animBg="1"/>
      <p:bldP spid="312" grpId="0" animBg="1"/>
      <p:bldP spid="313" grpId="0" animBg="1"/>
      <p:bldP spid="314" grpId="0" animBg="1"/>
      <p:bldP spid="315" grpId="0" animBg="1"/>
      <p:bldP spid="316" grpId="0" animBg="1"/>
      <p:bldP spid="317" grpId="0" animBg="1"/>
      <p:bldP spid="318" grpId="0" animBg="1"/>
      <p:bldP spid="319" grpId="0" animBg="1"/>
      <p:bldP spid="3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3"/>
          <p:cNvSpPr txBox="1">
            <a:spLocks/>
          </p:cNvSpPr>
          <p:nvPr/>
        </p:nvSpPr>
        <p:spPr>
          <a:xfrm>
            <a:off x="2214153" y="0"/>
            <a:ext cx="4715694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Б3</a:t>
            </a:r>
            <a:endParaRPr lang="ru-RU" altLang="uk-UA" sz="6000" b="1" u="sng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02920" y="1211252"/>
            <a:ext cx="8421849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Побудувати графік функції 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х²+4х+5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Користуючись графіком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функції, знайдіть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область значень функції ;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значення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х,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яких y&gt;0 (y&lt;0) ;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інтервали зростання і спадання функції ;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г)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найменше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 цієї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056868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3"/>
          <p:cNvSpPr txBox="1">
            <a:spLocks/>
          </p:cNvSpPr>
          <p:nvPr/>
        </p:nvSpPr>
        <p:spPr>
          <a:xfrm>
            <a:off x="2214153" y="0"/>
            <a:ext cx="4715694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В6</a:t>
            </a:r>
            <a:endParaRPr lang="ru-RU" altLang="uk-UA" sz="6000" b="1" u="sng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502920" y="928688"/>
                <a:ext cx="8421849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40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Побудувати графік функції </a:t>
                </a:r>
              </a:p>
              <a:p>
                <a:pPr algn="ctr"/>
                <a:r>
                  <a:rPr lang="en-US" sz="40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40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(x)</a:t>
                </a:r>
                <a:r>
                  <a:rPr lang="ru-RU" sz="40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40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ru-RU" sz="40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-х²+2х+3</a:t>
                </a:r>
                <a:r>
                  <a:rPr lang="ru-RU" sz="40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ru-RU" sz="4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Користуючись графіком </a:t>
                </a:r>
                <a:r>
                  <a:rPr lang="ru-RU" sz="40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функції, знайдіть </a:t>
                </a:r>
                <a:r>
                  <a:rPr lang="ru-RU" sz="4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</a:t>
                </a:r>
                <a:r>
                  <a:rPr lang="ru-RU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(4)</a:t>
                </a:r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ru-RU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</a:t>
                </a:r>
                <a:r>
                  <a:rPr lang="ru-RU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</a:t>
                </a:r>
                <a:r>
                  <a:rPr lang="uk-UA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йти корені рівняння </a:t>
                </a:r>
                <a:r>
                  <a:rPr lang="en-US" sz="32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f(x)=-2</a:t>
                </a:r>
                <a:r>
                  <a:rPr lang="ru-RU" sz="32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</a:p>
              <a:p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в)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нулі функції</a:t>
                </a:r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ru-RU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</a:t>
                </a:r>
                <a:r>
                  <a:rPr lang="ru-RU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проміжки, де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𝑓</m:t>
                    </m:r>
                    <m:d>
                      <m:dPr>
                        <m:ctrlPr>
                          <a:rPr lang="en-US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d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&gt;0</m:t>
                    </m:r>
                    <m:r>
                      <a:rPr lang="en-US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;</m:t>
                    </m:r>
                  </m:oMath>
                </a14:m>
                <a:endParaRPr lang="en-US" sz="3200" b="0" dirty="0" smtClean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r>
                  <a:rPr lang="uk-UA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д) область значень функції.</a:t>
                </a:r>
                <a:endParaRPr lang="ru-RU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920" y="928688"/>
                <a:ext cx="8421849" cy="4401205"/>
              </a:xfrm>
              <a:prstGeom prst="rect">
                <a:avLst/>
              </a:prstGeom>
              <a:blipFill>
                <a:blip r:embed="rId5"/>
                <a:stretch>
                  <a:fillRect l="-1883" t="-2493" b="-346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66034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3"/>
          <p:cNvSpPr txBox="1">
            <a:spLocks/>
          </p:cNvSpPr>
          <p:nvPr/>
        </p:nvSpPr>
        <p:spPr>
          <a:xfrm>
            <a:off x="2079240" y="0"/>
            <a:ext cx="4985518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Д8</a:t>
            </a:r>
            <a:endParaRPr lang="ru-RU" altLang="uk-UA" sz="6000" b="1" u="sng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9528" y="788114"/>
            <a:ext cx="902342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Побудувати графік квадратичної функції </a:t>
            </a:r>
            <a:r>
              <a:rPr lang="en-US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f(x)=x</a:t>
            </a:r>
            <a:r>
              <a:rPr lang="en-US" sz="3600" b="1" i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x+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користуючись графіком </a:t>
            </a:r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знайдіть: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(4); </a:t>
            </a:r>
            <a:r>
              <a:rPr 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(2,5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 </a:t>
            </a:r>
            <a:r>
              <a:rPr lang="uk-UA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яких </a:t>
            </a:r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f(x)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-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1; </a:t>
            </a:r>
            <a:r>
              <a:rPr 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f(x</a:t>
            </a:r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8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нулі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найбільше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найменше значення функції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область значень функції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5)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розв'язки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нерівності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f(x)&gt;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360934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3"/>
          <p:cNvSpPr txBox="1">
            <a:spLocks/>
          </p:cNvSpPr>
          <p:nvPr/>
        </p:nvSpPr>
        <p:spPr>
          <a:xfrm>
            <a:off x="2079240" y="0"/>
            <a:ext cx="4985517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З6</a:t>
            </a:r>
            <a:endParaRPr lang="ru-RU" altLang="uk-UA" sz="6000" b="1" u="sng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421" y="5437891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sp>
        <p:nvSpPr>
          <p:cNvPr id="2" name="Прямоугольник 1"/>
          <p:cNvSpPr/>
          <p:nvPr/>
        </p:nvSpPr>
        <p:spPr>
          <a:xfrm>
            <a:off x="238646" y="962978"/>
            <a:ext cx="8666703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Побудуйте графік функції </a:t>
            </a:r>
            <a:r>
              <a:rPr lang="ru-RU" sz="36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-</a:t>
            </a:r>
            <a:r>
              <a:rPr lang="ru-RU" sz="36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sz="3600" b="1" baseline="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- 6</a:t>
            </a:r>
            <a:r>
              <a:rPr lang="ru-RU" sz="36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- 5. Користуючись графіком, знайдіть</a:t>
            </a:r>
            <a:r>
              <a:rPr lang="ru-RU" sz="36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600" b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6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найбільше значення функції;</a:t>
            </a:r>
          </a:p>
          <a:p>
            <a:pPr algn="just"/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 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нулі функції</a:t>
            </a:r>
            <a:r>
              <a:rPr lang="en-US" sz="3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uk-UA" sz="3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3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область 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значень функції;</a:t>
            </a:r>
          </a:p>
          <a:p>
            <a:pPr algn="just"/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г) 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проміжки, на яких функція набуває </a:t>
            </a:r>
            <a:endParaRPr lang="en-US" sz="36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від’ємних 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значень; додатних значень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36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36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7481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041766" y="34290"/>
            <a:ext cx="5060468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А3</a:t>
            </a:r>
            <a:endParaRPr lang="ru-RU" altLang="uk-UA" sz="6000" b="1" u="sng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5201" y="1029710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Яку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наведених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нижче функцій зображено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графіку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/>
            <a:endParaRPr lang="en-US" sz="4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89801" y="1231762"/>
            <a:ext cx="3943350" cy="3886200"/>
          </a:xfrm>
          <a:prstGeom prst="rect">
            <a:avLst/>
          </a:prstGeom>
        </p:spPr>
      </p:pic>
      <p:grpSp>
        <p:nvGrpSpPr>
          <p:cNvPr id="11" name="Группа 10"/>
          <p:cNvGrpSpPr/>
          <p:nvPr/>
        </p:nvGrpSpPr>
        <p:grpSpPr>
          <a:xfrm>
            <a:off x="618836" y="2623127"/>
            <a:ext cx="3768437" cy="2494835"/>
            <a:chOff x="618836" y="2623127"/>
            <a:chExt cx="3768437" cy="2494835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618836" y="2623127"/>
              <a:ext cx="3768437" cy="249483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94799" y="2707531"/>
              <a:ext cx="2773338" cy="934661"/>
            </a:xfrm>
            <a:prstGeom prst="rect">
              <a:avLst/>
            </a:prstGeom>
          </p:spPr>
        </p:pic>
        <p:pic>
          <p:nvPicPr>
            <p:cNvPr id="7" name="Рисунок 6"/>
            <p:cNvPicPr>
              <a:picLocks noChangeAspect="1"/>
            </p:cNvPicPr>
            <p:nvPr/>
          </p:nvPicPr>
          <p:blipFill rotWithShape="1">
            <a:blip r:embed="rId7"/>
            <a:srcRect t="19614"/>
            <a:stretch/>
          </p:blipFill>
          <p:spPr>
            <a:xfrm>
              <a:off x="914398" y="3642192"/>
              <a:ext cx="3385825" cy="612708"/>
            </a:xfrm>
            <a:prstGeom prst="rect">
              <a:avLst/>
            </a:prstGeom>
          </p:spPr>
        </p:pic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98580" y="4339411"/>
              <a:ext cx="3066376" cy="6576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45347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304094" y="0"/>
            <a:ext cx="4535812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Б2</a:t>
            </a:r>
            <a:endParaRPr lang="ru-RU" altLang="uk-UA" sz="6000" b="1" u="sng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8613" y="1187257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Заповніть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таблицю. Відкладіть точки та побудуйте графік.</a:t>
            </a:r>
          </a:p>
        </p:txBody>
      </p:sp>
      <p:pic>
        <p:nvPicPr>
          <p:cNvPr id="8" name="Рисунок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99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9513" y="3564332"/>
            <a:ext cx="3790950" cy="17049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20613" y="1187257"/>
            <a:ext cx="4234040" cy="4163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359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221648" y="-34290"/>
            <a:ext cx="4700704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Б4</a:t>
            </a:r>
            <a:endParaRPr lang="ru-RU" altLang="uk-UA" sz="6000" b="1" u="sng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4914" y="1261681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Заповніть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таблицю. Відкладіть точки та побудуйте графік.</a:t>
            </a:r>
          </a:p>
        </p:txBody>
      </p:sp>
      <p:pic>
        <p:nvPicPr>
          <p:cNvPr id="8" name="Рисунок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grpSp>
        <p:nvGrpSpPr>
          <p:cNvPr id="14" name="Группа 13"/>
          <p:cNvGrpSpPr/>
          <p:nvPr/>
        </p:nvGrpSpPr>
        <p:grpSpPr>
          <a:xfrm>
            <a:off x="457200" y="3198698"/>
            <a:ext cx="3970020" cy="1918049"/>
            <a:chOff x="457200" y="3198698"/>
            <a:chExt cx="3773055" cy="1689105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457200" y="3198698"/>
              <a:ext cx="3773055" cy="16891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211080" y="3198698"/>
              <a:ext cx="3019175" cy="1673278"/>
            </a:xfrm>
            <a:prstGeom prst="rect">
              <a:avLst/>
            </a:prstGeom>
          </p:spPr>
        </p:pic>
        <p:pic>
          <p:nvPicPr>
            <p:cNvPr id="7" name="Рисунок 6"/>
            <p:cNvPicPr>
              <a:picLocks noChangeAspect="1"/>
            </p:cNvPicPr>
            <p:nvPr/>
          </p:nvPicPr>
          <p:blipFill rotWithShape="1">
            <a:blip r:embed="rId6"/>
            <a:srcRect t="32014"/>
            <a:stretch/>
          </p:blipFill>
          <p:spPr>
            <a:xfrm>
              <a:off x="551024" y="3848281"/>
              <a:ext cx="696660" cy="1039522"/>
            </a:xfrm>
            <a:prstGeom prst="rect">
              <a:avLst/>
            </a:prstGeom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 rotWithShape="1">
            <a:blip r:embed="rId6"/>
            <a:srcRect r="15081" b="76303"/>
            <a:stretch/>
          </p:blipFill>
          <p:spPr>
            <a:xfrm>
              <a:off x="619484" y="3324155"/>
              <a:ext cx="591596" cy="362328"/>
            </a:xfrm>
            <a:prstGeom prst="rect">
              <a:avLst/>
            </a:prstGeom>
          </p:spPr>
        </p:pic>
      </p:grpSp>
      <p:pic>
        <p:nvPicPr>
          <p:cNvPr id="15" name="Рисунок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90311" y="1280648"/>
            <a:ext cx="4054824" cy="3836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879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305855" y="0"/>
            <a:ext cx="4535812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Б7</a:t>
            </a:r>
            <a:endParaRPr lang="ru-RU" altLang="uk-UA" sz="6000" b="1" u="sng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259673" y="1043599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Яку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наведених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нижче функцій зображено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графіку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/>
            <a:endParaRPr lang="en-US" sz="4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39090" y="1236427"/>
            <a:ext cx="4170132" cy="4157609"/>
          </a:xfrm>
          <a:prstGeom prst="rect">
            <a:avLst/>
          </a:prstGeom>
        </p:spPr>
      </p:pic>
      <p:grpSp>
        <p:nvGrpSpPr>
          <p:cNvPr id="12" name="Группа 11"/>
          <p:cNvGrpSpPr/>
          <p:nvPr/>
        </p:nvGrpSpPr>
        <p:grpSpPr>
          <a:xfrm>
            <a:off x="994799" y="2602290"/>
            <a:ext cx="3244692" cy="2791746"/>
            <a:chOff x="994799" y="2602290"/>
            <a:chExt cx="3244692" cy="2791746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994799" y="2602290"/>
              <a:ext cx="3244692" cy="279174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94843" y="2602290"/>
              <a:ext cx="2714625" cy="904875"/>
            </a:xfrm>
            <a:prstGeom prst="rect">
              <a:avLst/>
            </a:prstGeom>
          </p:spPr>
        </p:pic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94799" y="3455194"/>
              <a:ext cx="2343150" cy="876300"/>
            </a:xfrm>
            <a:prstGeom prst="rect">
              <a:avLst/>
            </a:prstGeom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94799" y="4285333"/>
              <a:ext cx="2952750" cy="9810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66070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289103" y="0"/>
            <a:ext cx="4565794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Д9</a:t>
            </a:r>
            <a:endParaRPr lang="ru-RU" altLang="uk-UA" sz="6000" b="1" u="sng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4914" y="1261681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Заповніть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таблицю. Відкладіть точки та побудуйте графік.</a:t>
            </a: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736" y="3337833"/>
            <a:ext cx="4178355" cy="180071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45122" y="1366647"/>
            <a:ext cx="4019550" cy="377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49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434613" y="0"/>
            <a:ext cx="4274773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і7</a:t>
            </a:r>
            <a:endParaRPr lang="ru-RU" altLang="uk-UA" sz="6000" b="1" u="sng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6980" y="1029710"/>
            <a:ext cx="3778545" cy="374398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95201" y="949923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Яку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наведених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нижче функцій зображено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графіку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/>
            <a:endParaRPr lang="en-US" sz="4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508639" y="2579686"/>
            <a:ext cx="4458562" cy="2166769"/>
            <a:chOff x="508639" y="2579686"/>
            <a:chExt cx="4458562" cy="2166769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508639" y="2579686"/>
              <a:ext cx="4458562" cy="21667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20148" y="2690876"/>
              <a:ext cx="2806496" cy="686625"/>
            </a:xfrm>
            <a:prstGeom prst="rect">
              <a:avLst/>
            </a:prstGeom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 rotWithShape="1">
            <a:blip r:embed="rId6"/>
            <a:srcRect t="-2868" r="46603"/>
            <a:stretch/>
          </p:blipFill>
          <p:spPr>
            <a:xfrm>
              <a:off x="620148" y="3350857"/>
              <a:ext cx="1485743" cy="700263"/>
            </a:xfrm>
            <a:prstGeom prst="rect">
              <a:avLst/>
            </a:prstGeom>
          </p:spPr>
        </p:pic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023396" y="3375539"/>
              <a:ext cx="2798563" cy="572274"/>
            </a:xfrm>
            <a:prstGeom prst="rect">
              <a:avLst/>
            </a:prstGeom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023396" y="3945851"/>
              <a:ext cx="1711261" cy="646652"/>
            </a:xfrm>
            <a:prstGeom prst="rect">
              <a:avLst/>
            </a:prstGeom>
          </p:spPr>
        </p:pic>
        <p:pic>
          <p:nvPicPr>
            <p:cNvPr id="14" name="Рисунок 13"/>
            <p:cNvPicPr>
              <a:picLocks noChangeAspect="1"/>
            </p:cNvPicPr>
            <p:nvPr/>
          </p:nvPicPr>
          <p:blipFill rotWithShape="1">
            <a:blip r:embed="rId6"/>
            <a:srcRect t="-2868" r="46603"/>
            <a:stretch/>
          </p:blipFill>
          <p:spPr>
            <a:xfrm>
              <a:off x="613638" y="4022191"/>
              <a:ext cx="1485743" cy="7002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37155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488368" y="0"/>
            <a:ext cx="4535812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В2</a:t>
            </a:r>
            <a:endParaRPr lang="ru-RU" altLang="uk-UA" sz="6000" b="1" u="sng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7" name="Прямоугольник 6"/>
              <p:cNvSpPr/>
              <p:nvPr/>
            </p:nvSpPr>
            <p:spPr>
              <a:xfrm>
                <a:off x="113534" y="928688"/>
                <a:ext cx="8969086" cy="13761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4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 </a:t>
                </a:r>
                <a:r>
                  <a:rPr lang="ru-RU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якому з рисунків зображено графік рівняння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sz="4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40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4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0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40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4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−8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−1</m:t>
                    </m:r>
                    <m:r>
                      <a:rPr lang="en-US" sz="4000" b="0" i="0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uk-UA" sz="4000" b="0" i="0" smtClean="0">
                        <a:latin typeface="Cambria Math" panose="02040503050406030204" pitchFamily="18" charset="0"/>
                      </a:rPr>
                      <m:t>?</m:t>
                    </m:r>
                  </m:oMath>
                </a14:m>
                <a:endParaRPr lang="ru-RU" sz="4000" dirty="0"/>
              </a:p>
            </p:txBody>
          </p:sp>
        </mc:Choice>
        <mc:Fallback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534" y="928688"/>
                <a:ext cx="8969086" cy="1376146"/>
              </a:xfrm>
              <a:prstGeom prst="rect">
                <a:avLst/>
              </a:prstGeom>
              <a:blipFill>
                <a:blip r:embed="rId5"/>
                <a:stretch>
                  <a:fillRect t="-7965" r="-1020" b="-1371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16897" y="2232724"/>
            <a:ext cx="5678753" cy="216374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16896" y="4467206"/>
            <a:ext cx="5678753" cy="2190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603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311587" y="-7340"/>
            <a:ext cx="4520823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В4</a:t>
            </a:r>
            <a:endParaRPr lang="ru-RU" altLang="uk-UA" sz="6000" b="1" u="sng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381" y="5432926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1" name="Прямоугольник 10"/>
              <p:cNvSpPr/>
              <p:nvPr/>
            </p:nvSpPr>
            <p:spPr>
              <a:xfrm>
                <a:off x="113535" y="838022"/>
                <a:ext cx="8969086" cy="16328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4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 </a:t>
                </a:r>
                <a:r>
                  <a:rPr lang="ru-RU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якому з рисунків зображено графік рівняння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sz="4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40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4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4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uk-UA" sz="40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+2)(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−4)</m:t>
                    </m:r>
                    <m:r>
                      <a:rPr lang="uk-UA" sz="4000" b="0" i="0" smtClean="0">
                        <a:latin typeface="Cambria Math" panose="02040503050406030204" pitchFamily="18" charset="0"/>
                      </a:rPr>
                      <m:t>?</m:t>
                    </m:r>
                  </m:oMath>
                </a14:m>
                <a:endParaRPr lang="ru-RU" sz="4000" dirty="0"/>
              </a:p>
            </p:txBody>
          </p:sp>
        </mc:Choice>
        <mc:Fallback>
          <p:sp>
            <p:nvSpPr>
              <p:cNvPr id="11" name="Прямоуголь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535" y="838022"/>
                <a:ext cx="8969086" cy="1632883"/>
              </a:xfrm>
              <a:prstGeom prst="rect">
                <a:avLst/>
              </a:prstGeom>
              <a:blipFill>
                <a:blip r:embed="rId5"/>
                <a:stretch>
                  <a:fillRect t="-6716" r="-1020" b="-335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91246" y="2470905"/>
            <a:ext cx="5413664" cy="19673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91246" y="4507478"/>
            <a:ext cx="5413664" cy="2036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27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274112" y="0"/>
            <a:ext cx="4595774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Б6</a:t>
            </a:r>
            <a:endParaRPr lang="ru-RU" altLang="uk-UA" sz="6000" b="1" u="sng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7" name="Прямоугольник 6"/>
              <p:cNvSpPr/>
              <p:nvPr/>
            </p:nvSpPr>
            <p:spPr>
              <a:xfrm>
                <a:off x="113534" y="928688"/>
                <a:ext cx="8969086" cy="13761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4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 </a:t>
                </a:r>
                <a:r>
                  <a:rPr lang="ru-RU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якому з рисунків зображено графік рівняння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sz="4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40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4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000" b="0" i="1" smtClean="0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sz="40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4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+12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−15</m:t>
                    </m:r>
                    <m:r>
                      <a:rPr lang="uk-UA" sz="4000" b="0" i="0" smtClean="0">
                        <a:latin typeface="Cambria Math" panose="02040503050406030204" pitchFamily="18" charset="0"/>
                      </a:rPr>
                      <m:t>?</m:t>
                    </m:r>
                  </m:oMath>
                </a14:m>
                <a:endParaRPr lang="ru-RU" sz="4000" dirty="0"/>
              </a:p>
            </p:txBody>
          </p:sp>
        </mc:Choice>
        <mc:Fallback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534" y="928688"/>
                <a:ext cx="8969086" cy="1376146"/>
              </a:xfrm>
              <a:prstGeom prst="rect">
                <a:avLst/>
              </a:prstGeom>
              <a:blipFill>
                <a:blip r:embed="rId5"/>
                <a:stretch>
                  <a:fillRect t="-7965" r="-1020" b="-1371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84547" y="2432271"/>
            <a:ext cx="5227061" cy="195916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84547" y="4484937"/>
            <a:ext cx="5227061" cy="1954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4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396199" y="51075"/>
            <a:ext cx="4625754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А7</a:t>
            </a:r>
            <a:endParaRPr lang="ru-RU" altLang="uk-UA" sz="6000" b="1" u="sng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327314" y="792411"/>
            <a:ext cx="814977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рисунку зображено графік квадратичної функції. Яка з заданих формул задає  цю функцію?</a:t>
            </a:r>
            <a:endPara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48463" y="2706999"/>
            <a:ext cx="2849393" cy="388553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/>
          <a:srcRect r="66465"/>
          <a:stretch/>
        </p:blipFill>
        <p:spPr>
          <a:xfrm>
            <a:off x="106544" y="2865623"/>
            <a:ext cx="5741919" cy="3245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770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289102" y="0"/>
            <a:ext cx="4565794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Б8</a:t>
            </a:r>
            <a:endParaRPr lang="ru-RU" altLang="uk-UA" sz="6000" b="1" u="sng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173818" y="721295"/>
            <a:ext cx="879071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Користуючись графіком записати рівняння квадратичної функції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98320" y="3306618"/>
            <a:ext cx="3341710" cy="342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530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294682" y="0"/>
            <a:ext cx="4655735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В7</a:t>
            </a:r>
            <a:endParaRPr lang="ru-RU" altLang="uk-UA" sz="6000" b="1" u="sng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9" name="Прямоугольник 8"/>
              <p:cNvSpPr/>
              <p:nvPr/>
            </p:nvSpPr>
            <p:spPr>
              <a:xfrm>
                <a:off x="113535" y="838022"/>
                <a:ext cx="8969086" cy="16328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4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 </a:t>
                </a:r>
                <a:r>
                  <a:rPr lang="ru-RU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якому з рисунків зображено графік рівняння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sz="4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40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4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40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uk-UA" sz="4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lang="en-US" sz="4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40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40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uk-UA" sz="4000" b="0" i="1" smtClean="0">
                                <a:latin typeface="Cambria Math" panose="02040503050406030204" pitchFamily="18" charset="0"/>
                              </a:rPr>
                              <m:t>+3</m:t>
                            </m:r>
                          </m:e>
                        </m:d>
                      </m:e>
                      <m:sup>
                        <m:r>
                          <a:rPr lang="en-US" sz="4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−6</m:t>
                    </m:r>
                    <m:r>
                      <a:rPr lang="uk-UA" sz="4000" b="0" i="0" smtClean="0">
                        <a:latin typeface="Cambria Math" panose="02040503050406030204" pitchFamily="18" charset="0"/>
                      </a:rPr>
                      <m:t>?</m:t>
                    </m:r>
                  </m:oMath>
                </a14:m>
                <a:endParaRPr lang="ru-RU" sz="4000" dirty="0"/>
              </a:p>
            </p:txBody>
          </p:sp>
        </mc:Choice>
        <mc:Fallback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535" y="838022"/>
                <a:ext cx="8969086" cy="1632883"/>
              </a:xfrm>
              <a:prstGeom prst="rect">
                <a:avLst/>
              </a:prstGeom>
              <a:blipFill>
                <a:blip r:embed="rId5"/>
                <a:stretch>
                  <a:fillRect t="-6716" r="-1020" b="-3731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46872" y="2470905"/>
            <a:ext cx="5302411" cy="195062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46873" y="4499073"/>
            <a:ext cx="5313508" cy="1996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13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236636" y="0"/>
            <a:ext cx="4670724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Г8</a:t>
            </a:r>
            <a:endParaRPr lang="ru-RU" altLang="uk-UA" sz="6000" b="1" u="sng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3210" y="3370012"/>
            <a:ext cx="3457575" cy="3362325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84195" y="784689"/>
            <a:ext cx="797560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Користуючись графіком записати рівняння квадратичної функції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4552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296598" y="0"/>
            <a:ext cx="4550803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Е8</a:t>
            </a:r>
            <a:endParaRPr lang="ru-RU" altLang="uk-UA" sz="6000" b="1" u="sng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Прямоугольник 4"/>
              <p:cNvSpPr/>
              <p:nvPr/>
            </p:nvSpPr>
            <p:spPr>
              <a:xfrm>
                <a:off x="109229" y="747355"/>
                <a:ext cx="8969086" cy="13761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4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 </a:t>
                </a:r>
                <a:r>
                  <a:rPr lang="ru-RU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якому з рисунків зображено графік рівняння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sz="4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40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=−</m:t>
                    </m:r>
                    <m:sSup>
                      <m:sSupPr>
                        <m:ctrlPr>
                          <a:rPr lang="en-US" sz="4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40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40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sz="4000" b="0" i="1" smtClean="0">
                                <a:latin typeface="Cambria Math" panose="02040503050406030204" pitchFamily="18" charset="0"/>
                              </a:rPr>
                              <m:t>−6</m:t>
                            </m:r>
                          </m:e>
                        </m:d>
                      </m:e>
                      <m:sup>
                        <m:r>
                          <a:rPr lang="en-US" sz="4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+9</m:t>
                    </m:r>
                    <m:r>
                      <a:rPr lang="uk-UA" sz="4000" b="0" i="0" smtClean="0">
                        <a:latin typeface="Cambria Math" panose="02040503050406030204" pitchFamily="18" charset="0"/>
                      </a:rPr>
                      <m:t>?</m:t>
                    </m:r>
                  </m:oMath>
                </a14:m>
                <a:endParaRPr lang="ru-RU" sz="4000" dirty="0"/>
              </a:p>
            </p:txBody>
          </p:sp>
        </mc:Choice>
        <mc:Fallback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229" y="747355"/>
                <a:ext cx="8969086" cy="1376146"/>
              </a:xfrm>
              <a:prstGeom prst="rect">
                <a:avLst/>
              </a:prstGeom>
              <a:blipFill>
                <a:blip r:embed="rId3"/>
                <a:stretch>
                  <a:fillRect t="-8000" r="-1088" b="-1422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Рисунок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6078" y="5465011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56909" y="2270913"/>
            <a:ext cx="5673725" cy="205004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56908" y="4365798"/>
            <a:ext cx="5657409" cy="2099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344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356558" y="-12647"/>
            <a:ext cx="4430881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З7</a:t>
            </a:r>
            <a:endParaRPr lang="ru-RU" altLang="uk-UA" sz="6000" b="1" u="sng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Прямоугольник 7"/>
              <p:cNvSpPr/>
              <p:nvPr/>
            </p:nvSpPr>
            <p:spPr>
              <a:xfrm>
                <a:off x="196126" y="804360"/>
                <a:ext cx="8751744" cy="13761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4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 </a:t>
                </a:r>
                <a:r>
                  <a:rPr lang="ru-RU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якому з рисунків зображено графік рівняння </a:t>
                </a:r>
                <a:r>
                  <a:rPr lang="en-US" sz="40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f(x)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−3</m:t>
                    </m:r>
                    <m:sSup>
                      <m:sSupPr>
                        <m:ctrlPr>
                          <a:rPr lang="en-US" sz="4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40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40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sz="4000" b="0" i="1" smtClean="0">
                                <a:latin typeface="Cambria Math" panose="02040503050406030204" pitchFamily="18" charset="0"/>
                              </a:rPr>
                              <m:t>−1</m:t>
                            </m:r>
                          </m:e>
                        </m:d>
                      </m:e>
                      <m:sup>
                        <m:r>
                          <a:rPr lang="en-US" sz="4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+12</m:t>
                    </m:r>
                  </m:oMath>
                </a14:m>
                <a:endParaRPr lang="ru-RU" sz="4000" dirty="0"/>
              </a:p>
            </p:txBody>
          </p:sp>
        </mc:Choice>
        <mc:Fallback>
          <p:sp>
            <p:nvSpPr>
              <p:cNvPr id="8" name="Прямоуголь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126" y="804360"/>
                <a:ext cx="8751744" cy="1376146"/>
              </a:xfrm>
              <a:prstGeom prst="rect">
                <a:avLst/>
              </a:prstGeom>
              <a:blipFill>
                <a:blip r:embed="rId3"/>
                <a:stretch>
                  <a:fillRect l="-836" t="-7965" r="-2298" b="-1371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Рисунок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973" y="5432926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24730" y="2268950"/>
            <a:ext cx="5384712" cy="19716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24730" y="4247513"/>
            <a:ext cx="5384712" cy="2059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243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434612" y="0"/>
            <a:ext cx="4274773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і6</a:t>
            </a:r>
            <a:endParaRPr lang="ru-RU" altLang="uk-UA" sz="6000" b="1" u="sng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591127" y="1051581"/>
            <a:ext cx="814647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Вкажіть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координати вершини параболи і </a:t>
            </a:r>
            <a:r>
              <a:rPr lang="ru-RU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напрям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віток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5804" y="2447905"/>
            <a:ext cx="4029264" cy="135083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515804" y="3588585"/>
            <a:ext cx="480033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а) (-2; 3), вітки вгору</a:t>
            </a:r>
          </a:p>
          <a:p>
            <a:pPr algn="just">
              <a:spcAft>
                <a:spcPts val="0"/>
              </a:spcAft>
            </a:pPr>
            <a:r>
              <a:rPr lang="uk-UA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б) (2; 3), вітки вгору</a:t>
            </a:r>
          </a:p>
          <a:p>
            <a:pPr algn="just">
              <a:spcAft>
                <a:spcPts val="0"/>
              </a:spcAft>
            </a:pPr>
            <a:r>
              <a:rPr lang="uk-UA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в) (- 2; 3), вітки вниз</a:t>
            </a:r>
          </a:p>
          <a:p>
            <a:pPr algn="just">
              <a:spcAft>
                <a:spcPts val="0"/>
              </a:spcAft>
            </a:pPr>
            <a:r>
              <a:rPr lang="uk-UA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г) (2; 3), вітки вниз</a:t>
            </a:r>
          </a:p>
        </p:txBody>
      </p:sp>
    </p:spTree>
    <p:extLst>
      <p:ext uri="{BB962C8B-B14F-4D97-AF65-F5344CB8AC3E}">
        <p14:creationId xmlns:p14="http://schemas.microsoft.com/office/powerpoint/2010/main" val="778647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3"/>
          <p:cNvSpPr txBox="1">
            <a:spLocks/>
          </p:cNvSpPr>
          <p:nvPr/>
        </p:nvSpPr>
        <p:spPr>
          <a:xfrm>
            <a:off x="2296597" y="0"/>
            <a:ext cx="4550803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В3</a:t>
            </a:r>
            <a:endParaRPr lang="ru-RU" altLang="uk-UA" sz="6000" b="1" u="sng" dirty="0" smtClean="0">
              <a:solidFill>
                <a:srgbClr val="00CC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84196" y="962978"/>
            <a:ext cx="79756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Користуючись графіком знайдіть нулі функції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588" y="5448968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71748" y="2751594"/>
            <a:ext cx="4000500" cy="3838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983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419622" y="0"/>
            <a:ext cx="4565794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Г1</a:t>
            </a:r>
            <a:endParaRPr lang="ru-RU" altLang="uk-UA" sz="6000" b="1" u="sng" dirty="0" smtClean="0">
              <a:solidFill>
                <a:srgbClr val="00CC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43631" y="1156766"/>
            <a:ext cx="878029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  <a:tabLst>
                <a:tab pos="817245" algn="l"/>
              </a:tabLst>
            </a:pPr>
            <a:r>
              <a:rPr lang="ru-RU" sz="6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Як, </a:t>
            </a:r>
            <a:r>
              <a:rPr lang="ru-RU" sz="6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використовуючи графік функції </a:t>
            </a:r>
            <a:r>
              <a:rPr lang="en-US" sz="6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f(x) </a:t>
            </a:r>
            <a:r>
              <a:rPr lang="en-US" sz="6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6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побудувати графік функції </a:t>
            </a:r>
            <a:r>
              <a:rPr lang="en-US" sz="6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f(x)+n </a:t>
            </a:r>
            <a:endParaRPr lang="ru-RU" sz="60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631" y="5400842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401929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434613" y="0"/>
            <a:ext cx="4520823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Г3</a:t>
            </a:r>
            <a:endParaRPr lang="ru-RU" altLang="uk-UA" sz="6000" b="1" u="sng" dirty="0" smtClean="0">
              <a:solidFill>
                <a:srgbClr val="00CC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86811" y="1241439"/>
            <a:ext cx="27703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Розгадати ребус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999" y="5422761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grpSp>
        <p:nvGrpSpPr>
          <p:cNvPr id="11" name="Группа 10"/>
          <p:cNvGrpSpPr/>
          <p:nvPr/>
        </p:nvGrpSpPr>
        <p:grpSpPr>
          <a:xfrm>
            <a:off x="1442848" y="1834015"/>
            <a:ext cx="6258299" cy="1577840"/>
            <a:chOff x="926811" y="1834015"/>
            <a:chExt cx="6258299" cy="1577840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26811" y="1834015"/>
              <a:ext cx="3913043" cy="1577840"/>
            </a:xfrm>
            <a:prstGeom prst="rect">
              <a:avLst/>
            </a:prstGeom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830214" y="1834015"/>
              <a:ext cx="2354896" cy="1577840"/>
            </a:xfrm>
            <a:prstGeom prst="rect">
              <a:avLst/>
            </a:prstGeom>
          </p:spPr>
        </p:pic>
      </p:grpSp>
      <p:grpSp>
        <p:nvGrpSpPr>
          <p:cNvPr id="14" name="Группа 13"/>
          <p:cNvGrpSpPr/>
          <p:nvPr/>
        </p:nvGrpSpPr>
        <p:grpSpPr>
          <a:xfrm>
            <a:off x="1125796" y="3481211"/>
            <a:ext cx="6894484" cy="1577841"/>
            <a:chOff x="756342" y="3481211"/>
            <a:chExt cx="6894484" cy="1577841"/>
          </a:xfrm>
        </p:grpSpPr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56342" y="3481211"/>
              <a:ext cx="4355071" cy="1577840"/>
            </a:xfrm>
            <a:prstGeom prst="rect">
              <a:avLst/>
            </a:prstGeom>
          </p:spPr>
        </p:pic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036970" y="3481212"/>
              <a:ext cx="2613856" cy="157784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7774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319082" y="0"/>
            <a:ext cx="4505832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Г5</a:t>
            </a:r>
            <a:endParaRPr lang="ru-RU" altLang="uk-UA" sz="6000" b="1" u="sng" dirty="0" smtClean="0">
              <a:solidFill>
                <a:srgbClr val="00CC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87533" y="1361436"/>
            <a:ext cx="7768929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  <a:tabLst>
                <a:tab pos="817245" algn="l"/>
              </a:tabLst>
            </a:pPr>
            <a:r>
              <a:rPr lang="ru-RU" sz="6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Яка функція </a:t>
            </a:r>
            <a:r>
              <a:rPr lang="ru-RU" sz="6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називається</a:t>
            </a:r>
            <a:r>
              <a:rPr lang="ru-RU" sz="6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квадратичною?</a:t>
            </a:r>
          </a:p>
        </p:txBody>
      </p:sp>
      <p:pic>
        <p:nvPicPr>
          <p:cNvPr id="6" name="Рисунок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597568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304091" y="0"/>
            <a:ext cx="4535813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Д1</a:t>
            </a:r>
            <a:endParaRPr lang="ru-RU" altLang="uk-UA" sz="6000" b="1" u="sng" dirty="0" smtClean="0">
              <a:solidFill>
                <a:srgbClr val="00CC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18882" y="1537380"/>
            <a:ext cx="8106229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6600" dirty="0">
                <a:latin typeface="Times New Roman" panose="02020603050405020304" pitchFamily="18" charset="0"/>
                <a:ea typeface="Calibri" panose="020F0502020204030204" pitchFamily="34" charset="0"/>
              </a:rPr>
              <a:t>Від чого залежить напрям віток параболи?</a:t>
            </a:r>
            <a:endParaRPr lang="ru-RU" sz="6600" dirty="0"/>
          </a:p>
        </p:txBody>
      </p:sp>
      <p:pic>
        <p:nvPicPr>
          <p:cNvPr id="6" name="Рисунок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964299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289101" y="0"/>
            <a:ext cx="4565794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Д3</a:t>
            </a:r>
            <a:endParaRPr lang="ru-RU" altLang="uk-UA" sz="6000" b="1" u="sng" dirty="0" smtClean="0">
              <a:solidFill>
                <a:srgbClr val="00CC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69684" y="1842194"/>
            <a:ext cx="8004629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  <a:tabLst>
                <a:tab pos="817245" algn="l"/>
              </a:tabLst>
            </a:pPr>
            <a:r>
              <a:rPr lang="ru-RU" sz="6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Що є графіком квадратичної функції?</a:t>
            </a:r>
          </a:p>
        </p:txBody>
      </p:sp>
      <p:pic>
        <p:nvPicPr>
          <p:cNvPr id="6" name="Рисунок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000630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311588" y="0"/>
            <a:ext cx="4520822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Д4</a:t>
            </a:r>
            <a:endParaRPr lang="ru-RU" altLang="uk-UA" sz="6000" b="1" u="sng" dirty="0" smtClean="0">
              <a:solidFill>
                <a:srgbClr val="00CC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243631" y="1156766"/>
            <a:ext cx="878029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  <a:tabLst>
                <a:tab pos="817245" algn="l"/>
              </a:tabLst>
            </a:pPr>
            <a:r>
              <a:rPr lang="ru-RU" sz="6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Як, </a:t>
            </a:r>
            <a:r>
              <a:rPr lang="ru-RU" sz="6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використовуючи графік функції </a:t>
            </a:r>
            <a:r>
              <a:rPr lang="en-US" sz="6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f(x) , </a:t>
            </a:r>
            <a:r>
              <a:rPr lang="ru-RU" sz="6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побудувати графік </a:t>
            </a:r>
            <a:r>
              <a:rPr lang="ru-RU" sz="6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функції </a:t>
            </a:r>
            <a:r>
              <a:rPr lang="en-US" sz="6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 = </a:t>
            </a:r>
            <a:r>
              <a:rPr lang="en-US" sz="6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kf</a:t>
            </a:r>
            <a:r>
              <a:rPr lang="en-US" sz="6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(x</a:t>
            </a:r>
            <a:r>
              <a:rPr lang="en-US" sz="60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sz="60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9728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266616" y="0"/>
            <a:ext cx="4610764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Д5</a:t>
            </a:r>
            <a:endParaRPr lang="ru-RU" altLang="uk-UA" sz="6000" b="1" u="sng" dirty="0" smtClean="0">
              <a:solidFill>
                <a:srgbClr val="00CC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4328" y="1031782"/>
            <a:ext cx="8628743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5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Які</a:t>
            </a:r>
            <a:r>
              <a:rPr lang="ru-RU" sz="5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5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можливі</a:t>
            </a:r>
            <a:r>
              <a:rPr lang="ru-RU" sz="5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5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випадки</a:t>
            </a:r>
            <a:r>
              <a:rPr lang="ru-RU" sz="5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5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розміщення</a:t>
            </a:r>
            <a:r>
              <a:rPr lang="ru-RU" sz="5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5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графіка</a:t>
            </a:r>
            <a:r>
              <a:rPr lang="ru-RU" sz="5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квадратичної функції в </a:t>
            </a:r>
            <a:r>
              <a:rPr lang="ru-RU" sz="5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залежності</a:t>
            </a:r>
            <a:r>
              <a:rPr lang="ru-RU" sz="5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від знаку дискримінанта при а &gt; 0?</a:t>
            </a:r>
            <a:r>
              <a:rPr lang="ru-RU" sz="6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</a:p>
        </p:txBody>
      </p:sp>
      <p:pic>
        <p:nvPicPr>
          <p:cNvPr id="6" name="Рисунок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822881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434613" y="0"/>
            <a:ext cx="4565794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Д6</a:t>
            </a:r>
            <a:endParaRPr lang="ru-RU" altLang="uk-UA" sz="6000" b="1" u="sng" dirty="0" smtClean="0">
              <a:solidFill>
                <a:srgbClr val="00CC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/>
          <a:srcRect r="54761"/>
          <a:stretch/>
        </p:blipFill>
        <p:spPr>
          <a:xfrm>
            <a:off x="633824" y="1687552"/>
            <a:ext cx="8389483" cy="3448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944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251627" y="0"/>
            <a:ext cx="4640743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Д7</a:t>
            </a:r>
            <a:endParaRPr lang="ru-RU" altLang="uk-UA" sz="6000" b="1" u="sng" dirty="0" smtClean="0">
              <a:solidFill>
                <a:srgbClr val="00CC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30624" y="1703695"/>
            <a:ext cx="82827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sp>
        <p:nvSpPr>
          <p:cNvPr id="3" name="Прямоугольник 2"/>
          <p:cNvSpPr/>
          <p:nvPr/>
        </p:nvSpPr>
        <p:spPr>
          <a:xfrm>
            <a:off x="-8066074" y="561578"/>
            <a:ext cx="906087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Вкажіть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координати вершини параболи і </a:t>
            </a:r>
            <a:r>
              <a:rPr lang="ru-RU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напрям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віток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550270" y="1957902"/>
            <a:ext cx="4029264" cy="1350837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-5550270" y="3098582"/>
            <a:ext cx="480033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а) (-2; 3), вітки вгору</a:t>
            </a:r>
          </a:p>
          <a:p>
            <a:pPr algn="just">
              <a:spcAft>
                <a:spcPts val="0"/>
              </a:spcAft>
            </a:pPr>
            <a:r>
              <a:rPr lang="uk-UA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б) (2; 3), вітки вгору</a:t>
            </a:r>
          </a:p>
          <a:p>
            <a:pPr algn="just">
              <a:spcAft>
                <a:spcPts val="0"/>
              </a:spcAft>
            </a:pPr>
            <a:r>
              <a:rPr lang="uk-UA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в) (- 2; 3), вітки вниз</a:t>
            </a:r>
          </a:p>
          <a:p>
            <a:pPr algn="just">
              <a:spcAft>
                <a:spcPts val="0"/>
              </a:spcAft>
            </a:pPr>
            <a:r>
              <a:rPr lang="uk-UA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г) (2; 3), вітки вниз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1243" y="2770242"/>
            <a:ext cx="3933825" cy="38481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584196" y="962978"/>
            <a:ext cx="79756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Користуючись графіком знайдіть нулі функції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374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3"/>
          <p:cNvSpPr txBox="1">
            <a:spLocks/>
          </p:cNvSpPr>
          <p:nvPr/>
        </p:nvSpPr>
        <p:spPr>
          <a:xfrm>
            <a:off x="2266618" y="0"/>
            <a:ext cx="4610764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Е2</a:t>
            </a:r>
            <a:endParaRPr lang="ru-RU" altLang="uk-UA" sz="6000" b="1" u="sng" dirty="0" smtClean="0">
              <a:solidFill>
                <a:srgbClr val="00CC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1119874" y="2227729"/>
            <a:ext cx="690425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КАРІГФ  АЧТРЇКАДИВОН  УЇКФЦНІ</a:t>
            </a:r>
            <a:endParaRPr 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13555" y="1255043"/>
            <a:ext cx="43168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Розгадати анаграму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1983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311586" y="0"/>
            <a:ext cx="4520823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Е4</a:t>
            </a:r>
            <a:endParaRPr lang="ru-RU" altLang="uk-UA" sz="6000" b="1" u="sng" dirty="0" smtClean="0">
              <a:solidFill>
                <a:srgbClr val="00CC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9673" y="850006"/>
            <a:ext cx="9047845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графіком квадратичної 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функції,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зображеним на рисунку назвати:</a:t>
            </a:r>
          </a:p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	координати вершини параболи ;</a:t>
            </a:r>
          </a:p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	</a:t>
            </a:r>
            <a:r>
              <a:rPr lang="ru-RU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проміжок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на якому функція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зростає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7" name="Рисунок 6"/>
          <p:cNvPicPr/>
          <p:nvPr/>
        </p:nvPicPr>
        <p:blipFill>
          <a:blip r:embed="rId5" cstate="print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900" y="3693824"/>
            <a:ext cx="3055389" cy="29301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4016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176675" y="27535"/>
            <a:ext cx="4790645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Ж1</a:t>
            </a:r>
            <a:endParaRPr lang="ru-RU" altLang="uk-UA" sz="6000" b="1" u="sng" dirty="0" smtClean="0">
              <a:solidFill>
                <a:srgbClr val="00CC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259673" y="850006"/>
            <a:ext cx="9047845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графіком квадратичної 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функції,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зображеним на рисунку назвати:</a:t>
            </a:r>
          </a:p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	числові 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проміжки,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яких значення функції 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від’ємні; 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   нулі функції. 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5" cstate="print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3960" y="3693824"/>
            <a:ext cx="3055389" cy="29301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85167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176676" y="0"/>
            <a:ext cx="4790646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Ж5</a:t>
            </a:r>
            <a:endParaRPr lang="ru-RU" altLang="uk-UA" sz="6000" b="1" u="sng" dirty="0" smtClean="0">
              <a:solidFill>
                <a:srgbClr val="00CC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68677" y="962978"/>
            <a:ext cx="860664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5400" dirty="0">
                <a:latin typeface="Times New Roman" panose="02020603050405020304" pitchFamily="18" charset="0"/>
                <a:ea typeface="Calibri" panose="020F0502020204030204" pitchFamily="34" charset="0"/>
              </a:rPr>
              <a:t>Які можливі випадки розміщення графіка квадратичної функції в залежності від знаку дискримінанта при а &lt; 0?</a:t>
            </a:r>
            <a:endParaRPr lang="ru-RU" sz="5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1657381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236637" y="0"/>
            <a:ext cx="4670725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З2</a:t>
            </a:r>
            <a:endParaRPr lang="ru-RU" altLang="uk-UA" sz="6000" b="1" u="sng" dirty="0" smtClean="0">
              <a:solidFill>
                <a:srgbClr val="00CC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74914" y="962978"/>
                <a:ext cx="8603499" cy="22506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16000"/>
                  </a:lnSpc>
                  <a:spcAft>
                    <a:spcPts val="0"/>
                  </a:spcAft>
                </a:pPr>
                <a:r>
                  <a:rPr lang="ru-RU" sz="40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На рисунку зображено графік функції </a:t>
                </a:r>
                <a14:m>
                  <m:oMath xmlns:m="http://schemas.openxmlformats.org/officeDocument/2006/math">
                    <m:r>
                      <a:rPr lang="en-US" sz="4000" b="1" i="1">
                        <a:ln w="0">
                          <a:solidFill>
                            <a:schemeClr val="tx1"/>
                          </a:solidFill>
                        </a:ln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𝒚</m:t>
                    </m:r>
                    <m:r>
                      <a:rPr lang="en-US" sz="4000" b="1" i="1">
                        <a:ln w="0">
                          <a:solidFill>
                            <a:schemeClr val="tx1"/>
                          </a:solidFill>
                        </a:ln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4000" b="1" i="1">
                            <a:ln w="0">
                              <a:solidFill>
                                <a:schemeClr val="tx1"/>
                              </a:solidFill>
                            </a:ln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4000" b="1" i="1">
                            <a:ln w="0">
                              <a:solidFill>
                                <a:schemeClr val="tx1"/>
                              </a:solidFill>
                            </a:ln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𝒂𝒙</m:t>
                        </m:r>
                      </m:e>
                      <m:sup>
                        <m:r>
                          <a:rPr lang="en-US" sz="4000" b="1" i="1">
                            <a:ln w="0">
                              <a:solidFill>
                                <a:schemeClr val="tx1"/>
                              </a:solidFill>
                            </a:ln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en-US" sz="4000" b="1" i="1">
                        <a:ln w="0">
                          <a:solidFill>
                            <a:schemeClr val="tx1"/>
                          </a:solidFill>
                        </a:ln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4000" b="1" i="1">
                        <a:ln w="0">
                          <a:solidFill>
                            <a:schemeClr val="tx1"/>
                          </a:solidFill>
                        </a:ln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𝒃𝒙</m:t>
                    </m:r>
                    <m:r>
                      <a:rPr lang="en-US" sz="4000" b="1" i="1">
                        <a:ln w="0">
                          <a:solidFill>
                            <a:schemeClr val="tx1"/>
                          </a:solidFill>
                        </a:ln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4000" b="1" i="1">
                        <a:ln w="0">
                          <a:solidFill>
                            <a:schemeClr val="tx1"/>
                          </a:solidFill>
                        </a:ln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𝒄</m:t>
                    </m:r>
                  </m:oMath>
                </a14:m>
                <a:r>
                  <a:rPr lang="ru-RU" sz="4000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 </a:t>
                </a:r>
                <a:r>
                  <a:rPr lang="ru-RU" sz="40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Визначте знаки коефіцієнта a і дискримінанта D.</a:t>
                </a: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914" y="962978"/>
                <a:ext cx="8603499" cy="2250616"/>
              </a:xfrm>
              <a:prstGeom prst="rect">
                <a:avLst/>
              </a:prstGeom>
              <a:blipFill>
                <a:blip r:embed="rId3"/>
                <a:stretch>
                  <a:fillRect l="-1134" t="-2981" r="-1063" b="-8401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Рисунок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62771" y="3208898"/>
            <a:ext cx="3526478" cy="29058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/>
          <a:srcRect l="7684" r="67842"/>
          <a:stretch/>
        </p:blipFill>
        <p:spPr>
          <a:xfrm>
            <a:off x="1643356" y="3384146"/>
            <a:ext cx="3719415" cy="2880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599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334074" y="0"/>
            <a:ext cx="4475852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З3</a:t>
            </a:r>
            <a:endParaRPr lang="ru-RU" altLang="uk-UA" sz="6000" b="1" u="sng" dirty="0" smtClean="0">
              <a:solidFill>
                <a:srgbClr val="00CC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4914" y="987740"/>
            <a:ext cx="8603499" cy="2984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6000"/>
              </a:lnSpc>
              <a:spcAft>
                <a:spcPts val="0"/>
              </a:spcAft>
            </a:pPr>
            <a:r>
              <a:rPr lang="ru-RU" sz="5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Назвати координати вершини </a:t>
            </a:r>
            <a:r>
              <a:rPr lang="ru-RU" sz="5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параболи, </a:t>
            </a:r>
            <a:r>
              <a:rPr lang="ru-RU" sz="5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що є графіком </a:t>
            </a:r>
            <a:r>
              <a:rPr lang="ru-RU" sz="5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функції:</a:t>
            </a:r>
            <a:endParaRPr lang="uk-UA" sz="40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/>
          <a:srcRect l="11390" r="74809"/>
          <a:stretch/>
        </p:blipFill>
        <p:spPr>
          <a:xfrm>
            <a:off x="2676715" y="4169616"/>
            <a:ext cx="3781986" cy="962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661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434613" y="0"/>
            <a:ext cx="4274773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і3</a:t>
            </a:r>
            <a:endParaRPr lang="ru-RU" altLang="uk-UA" sz="6000" b="1" u="sng" dirty="0" smtClean="0">
              <a:solidFill>
                <a:srgbClr val="00CC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629041" y="754784"/>
            <a:ext cx="8650681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графіком квадратичної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функції,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зображеним на рисунку назвати: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	числові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проміжки,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яких значення функції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додатні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  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проміжок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якому функція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зростає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5" cstate="print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6686" y="3843029"/>
            <a:ext cx="3055389" cy="29301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69363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296598" y="0"/>
            <a:ext cx="4550803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А8</a:t>
            </a:r>
            <a:endParaRPr lang="ru-RU" altLang="uk-UA" sz="6000" b="1" u="sng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3728" y="1285776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Заповніть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таблицю. Відкладіть точки та побудуйте графік.</a:t>
            </a:r>
          </a:p>
        </p:txBody>
      </p:sp>
      <p:pic>
        <p:nvPicPr>
          <p:cNvPr id="8" name="Рисунок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673" y="3350431"/>
            <a:ext cx="4334835" cy="199742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45728" y="1262250"/>
            <a:ext cx="4203346" cy="4085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479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258739" y="0"/>
            <a:ext cx="4619327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А2</a:t>
            </a:r>
            <a:endParaRPr lang="ru-RU" altLang="uk-UA" sz="6000" b="1" u="sng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Прямоугольник 6"/>
              <p:cNvSpPr/>
              <p:nvPr/>
            </p:nvSpPr>
            <p:spPr>
              <a:xfrm>
                <a:off x="83858" y="995817"/>
                <a:ext cx="8969086" cy="132343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4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 </a:t>
                </a:r>
                <a:r>
                  <a:rPr lang="ru-RU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якому з рисунків зображено графік рівняння </a:t>
                </a:r>
                <a:r>
                  <a:rPr lang="en-US" sz="40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f(x)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−1)(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−5)</m:t>
                    </m:r>
                  </m:oMath>
                </a14:m>
                <a:endParaRPr lang="ru-RU" sz="4000" dirty="0"/>
              </a:p>
            </p:txBody>
          </p:sp>
        </mc:Choice>
        <mc:Fallback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58" y="995817"/>
                <a:ext cx="8969086" cy="1323439"/>
              </a:xfrm>
              <a:prstGeom prst="rect">
                <a:avLst/>
              </a:prstGeom>
              <a:blipFill>
                <a:blip r:embed="rId3"/>
                <a:stretch>
                  <a:fillRect t="-8295" r="-1020" b="-1843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Рисунок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63267" y="2355972"/>
            <a:ext cx="4810269" cy="19192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63267" y="4342319"/>
            <a:ext cx="4810269" cy="2013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388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2264957" y="0"/>
            <a:ext cx="4655735" cy="928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60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А4</a:t>
            </a:r>
            <a:endParaRPr lang="ru-RU" altLang="uk-UA" sz="6000" b="1" u="sng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73" y="5497095"/>
            <a:ext cx="1470253" cy="123524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584195" y="784689"/>
            <a:ext cx="797560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Користуючись графіком записати рівняння квадратичної функції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71784" y="3370012"/>
            <a:ext cx="3400425" cy="332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55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атематический фон для презентации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"/>
            <a:ext cx="9144000" cy="689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71168" y="208187"/>
            <a:ext cx="8201661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/>
                <a:solidFill>
                  <a:srgbClr val="C00000"/>
                </a:solidFill>
                <a:latin typeface="Arial Black" panose="020B0A04020102020204" pitchFamily="34" charset="0"/>
              </a:rPr>
              <a:t>ДЯКУЮ ЗА РОБОТУ!</a:t>
            </a:r>
            <a:br>
              <a:rPr lang="ru-RU" sz="5400" b="1" dirty="0" smtClean="0">
                <a:ln/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ru-RU" sz="5400" b="1" dirty="0" smtClean="0">
                <a:ln/>
                <a:solidFill>
                  <a:srgbClr val="C00000"/>
                </a:solidFill>
                <a:latin typeface="Arial Black" panose="020B0A04020102020204" pitchFamily="34" charset="0"/>
              </a:rPr>
              <a:t>ВИ ГАРНО ПОПРАЦЮВАЛИ!!!</a:t>
            </a:r>
            <a:endParaRPr lang="ru-RU" sz="5400" b="1" dirty="0">
              <a:ln/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09" b="96480" l="9961" r="89941">
                        <a14:foregroundMark x1="74121" y1="38983" x2="74414" y2="42634"/>
                        <a14:foregroundMark x1="85059" y1="31812" x2="85059" y2="39635"/>
                        <a14:foregroundMark x1="84766" y1="42243" x2="86133" y2="4354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503927" y="1322282"/>
            <a:ext cx="7573542" cy="567276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 rot="20324275">
            <a:off x="4580212" y="4998081"/>
            <a:ext cx="418576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i="1" u="sng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МОЛОДЦІ!!!</a:t>
            </a:r>
            <a:endParaRPr lang="ru-RU" sz="4800" b="1" i="1" u="sng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255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678</TotalTime>
  <Words>747</Words>
  <Application>Microsoft Office PowerPoint</Application>
  <PresentationFormat>Экран (4:3)</PresentationFormat>
  <Paragraphs>150</Paragraphs>
  <Slides>44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52" baseType="lpstr">
      <vt:lpstr>Arial</vt:lpstr>
      <vt:lpstr>Arial Black</vt:lpstr>
      <vt:lpstr>Calibri</vt:lpstr>
      <vt:lpstr>Calibri Light</vt:lpstr>
      <vt:lpstr>Cambria Math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ТЕХНОРАЙ</cp:lastModifiedBy>
  <cp:revision>58</cp:revision>
  <dcterms:created xsi:type="dcterms:W3CDTF">2022-03-26T10:57:29Z</dcterms:created>
  <dcterms:modified xsi:type="dcterms:W3CDTF">2022-12-16T21:14:21Z</dcterms:modified>
</cp:coreProperties>
</file>