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5" r:id="rId7"/>
    <p:sldId id="258" r:id="rId8"/>
    <p:sldId id="273" r:id="rId9"/>
    <p:sldId id="270" r:id="rId10"/>
    <p:sldId id="260" r:id="rId11"/>
    <p:sldId id="261" r:id="rId12"/>
    <p:sldId id="262" r:id="rId13"/>
    <p:sldId id="274" r:id="rId14"/>
    <p:sldId id="263" r:id="rId15"/>
    <p:sldId id="264" r:id="rId16"/>
    <p:sldId id="266" r:id="rId17"/>
    <p:sldId id="271" r:id="rId18"/>
    <p:sldId id="265" r:id="rId19"/>
    <p:sldId id="272" r:id="rId20"/>
    <p:sldId id="268" r:id="rId21"/>
    <p:sldId id="26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>
      <p:cViewPr varScale="1">
        <p:scale>
          <a:sx n="88" d="100"/>
          <a:sy n="88" d="100"/>
        </p:scale>
        <p:origin x="133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3214678" y="-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788974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1500174"/>
            <a:ext cx="3854478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8974"/>
            <a:ext cx="37846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3784627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2751165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85794"/>
            <a:ext cx="4854602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1435100"/>
            <a:ext cx="27511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14355"/>
            <a:ext cx="54864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596" y="-24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831863"/>
            <a:ext cx="7715304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8E0A8-8E48-42ED-884C-4B8AE84DB2DE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2132856"/>
            <a:ext cx="6400800" cy="1752600"/>
          </a:xfrm>
        </p:spPr>
        <p:txBody>
          <a:bodyPr>
            <a:noAutofit/>
          </a:bodyPr>
          <a:lstStyle/>
          <a:p>
            <a:r>
              <a:rPr lang="uk-UA" sz="4000" b="1" dirty="0"/>
              <a:t>Інтегрований урок </a:t>
            </a:r>
            <a:r>
              <a:rPr lang="uk-UA" sz="4000" b="1" dirty="0" smtClean="0"/>
              <a:t>з </a:t>
            </a:r>
            <a:r>
              <a:rPr lang="uk-UA" sz="4000" b="1" dirty="0"/>
              <a:t>математики та географії для учнів 6 класу</a:t>
            </a:r>
            <a:endParaRPr lang="en-US" sz="4000" dirty="0"/>
          </a:p>
          <a:p>
            <a:endParaRPr lang="en-US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-60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b="1" dirty="0" smtClean="0">
                <a:solidFill>
                  <a:srgbClr val="FFC000"/>
                </a:solidFill>
                <a:latin typeface="Times New Roman" panose="02020603050405020304" pitchFamily="18" charset="0"/>
              </a:rPr>
              <a:t>Географія</a:t>
            </a:r>
            <a:endParaRPr lang="en-US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916832"/>
            <a:ext cx="7715304" cy="4226812"/>
          </a:xfrm>
        </p:spPr>
        <p:txBody>
          <a:bodyPr/>
          <a:lstStyle/>
          <a:p>
            <a:pPr marL="0" indent="0" algn="r">
              <a:buNone/>
            </a:pPr>
            <a:r>
              <a:rPr lang="uk-UA" i="1" dirty="0"/>
              <a:t>Всі науки настільки пов’язані між собою, </a:t>
            </a:r>
            <a:endParaRPr lang="en-US" dirty="0"/>
          </a:p>
          <a:p>
            <a:pPr marL="0" indent="0" algn="r">
              <a:buNone/>
            </a:pPr>
            <a:r>
              <a:rPr lang="uk-UA" i="1" dirty="0"/>
              <a:t>що легше вивчати їх всі відразу, </a:t>
            </a:r>
            <a:endParaRPr lang="en-US" dirty="0"/>
          </a:p>
          <a:p>
            <a:pPr marL="0" indent="0" algn="r">
              <a:buNone/>
            </a:pPr>
            <a:r>
              <a:rPr lang="uk-UA" i="1" dirty="0"/>
              <a:t>ніж будь- яку з них окремо від інших.</a:t>
            </a:r>
            <a:endParaRPr lang="en-US" dirty="0"/>
          </a:p>
          <a:p>
            <a:pPr marL="0" indent="0" algn="r">
              <a:buNone/>
            </a:pPr>
            <a:r>
              <a:rPr lang="uk-UA" b="1" i="1" dirty="0" err="1"/>
              <a:t>Рене</a:t>
            </a:r>
            <a:r>
              <a:rPr lang="uk-UA" b="1" i="1" dirty="0"/>
              <a:t> Декарт</a:t>
            </a:r>
            <a:endParaRPr lang="en-US" b="1" dirty="0"/>
          </a:p>
          <a:p>
            <a:pPr algn="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967212"/>
              </p:ext>
            </p:extLst>
          </p:nvPr>
        </p:nvGraphicFramePr>
        <p:xfrm>
          <a:off x="107503" y="116632"/>
          <a:ext cx="8856985" cy="6552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1543"/>
                <a:gridCol w="3946181"/>
                <a:gridCol w="2543095"/>
                <a:gridCol w="1666166"/>
              </a:tblGrid>
              <a:tr h="79790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№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ВИД РОБОТИ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МАКСИМАЛЬНА</a:t>
                      </a:r>
                      <a:r>
                        <a:rPr lang="uk-UA" baseline="0" dirty="0" smtClean="0"/>
                        <a:t> КІЛЬКІСТЬ БАЛІВ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ОЦІНКА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</a:t>
                      </a:r>
                      <a:r>
                        <a:rPr lang="uk-UA" baseline="0" dirty="0" smtClean="0"/>
                        <a:t> «Склади слово»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r>
                        <a:rPr lang="uk-UA" baseline="0" dirty="0" smtClean="0"/>
                        <a:t> бал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 «Асоціації» (масштаб)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0,5 балів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 «Географічний крос»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 бал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 «Математичний крос»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0,5 балів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9790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 «Мандрівка»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 бал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</a:t>
                      </a:r>
                      <a:r>
                        <a:rPr lang="uk-UA" baseline="0" dirty="0" smtClean="0"/>
                        <a:t> «Географічна арифметика»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 бали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7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Вправа «Математична лабораторія»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 балів </a:t>
                      </a:r>
                    </a:p>
                    <a:p>
                      <a:pPr algn="ctr"/>
                      <a:r>
                        <a:rPr lang="uk-UA" dirty="0" smtClean="0"/>
                        <a:t>(кожне</a:t>
                      </a:r>
                      <a:r>
                        <a:rPr lang="uk-UA" baseline="0" dirty="0" smtClean="0"/>
                        <a:t> завдання по 2)</a:t>
                      </a:r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8131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uk-UA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solidFill>
                            <a:schemeClr val="bg1"/>
                          </a:solidFill>
                        </a:rPr>
                        <a:t>Мій внесок в роботу групи</a:t>
                      </a:r>
                      <a:endParaRPr lang="uk-UA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bg1"/>
                          </a:solidFill>
                        </a:rPr>
                        <a:t>Від 1</a:t>
                      </a:r>
                      <a:r>
                        <a:rPr lang="uk-UA" b="1" baseline="0" dirty="0" smtClean="0">
                          <a:solidFill>
                            <a:schemeClr val="bg1"/>
                          </a:solidFill>
                        </a:rPr>
                        <a:t> до 12 балів</a:t>
                      </a:r>
                      <a:endParaRPr lang="uk-UA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080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16632"/>
            <a:ext cx="8229600" cy="53737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 </a:t>
            </a:r>
            <a:r>
              <a:rPr lang="uk-UA" b="1" i="1" u="sng" dirty="0"/>
              <a:t>Гра «Склади слово»</a:t>
            </a:r>
            <a:r>
              <a:rPr lang="uk-UA" i="1" u="sng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/>
              <a:t>2 </a:t>
            </a:r>
            <a:r>
              <a:rPr lang="uk-UA" dirty="0" smtClean="0"/>
              <a:t>∙ 0,2 =</a:t>
            </a:r>
            <a:endParaRPr lang="en-US" dirty="0"/>
          </a:p>
          <a:p>
            <a:r>
              <a:rPr lang="uk-UA" dirty="0" smtClean="0"/>
              <a:t>2,1 </a:t>
            </a:r>
            <a:r>
              <a:rPr lang="uk-UA" dirty="0"/>
              <a:t>∙</a:t>
            </a:r>
            <a:r>
              <a:rPr lang="uk-UA" dirty="0" smtClean="0"/>
              <a:t> </a:t>
            </a:r>
            <a:r>
              <a:rPr lang="uk-UA" dirty="0"/>
              <a:t>3  </a:t>
            </a:r>
            <a:r>
              <a:rPr lang="uk-UA" dirty="0" smtClean="0"/>
              <a:t>=</a:t>
            </a:r>
            <a:endParaRPr lang="en-US" dirty="0"/>
          </a:p>
          <a:p>
            <a:r>
              <a:rPr lang="uk-UA" dirty="0"/>
              <a:t>0,5 : 0,2 </a:t>
            </a:r>
            <a:r>
              <a:rPr lang="uk-UA" dirty="0" smtClean="0"/>
              <a:t>=</a:t>
            </a:r>
            <a:endParaRPr lang="en-US" dirty="0"/>
          </a:p>
          <a:p>
            <a:r>
              <a:rPr lang="uk-UA" dirty="0"/>
              <a:t>13,5 : 0,9 </a:t>
            </a:r>
            <a:r>
              <a:rPr lang="uk-UA" dirty="0" smtClean="0"/>
              <a:t>=</a:t>
            </a:r>
            <a:endParaRPr lang="en-US" dirty="0"/>
          </a:p>
          <a:p>
            <a:r>
              <a:rPr lang="uk-UA" dirty="0"/>
              <a:t>13,4 – </a:t>
            </a:r>
            <a:r>
              <a:rPr lang="uk-UA" dirty="0" smtClean="0"/>
              <a:t>2,5 =</a:t>
            </a:r>
            <a:endParaRPr lang="en-US" dirty="0"/>
          </a:p>
          <a:p>
            <a:r>
              <a:rPr lang="uk-UA" dirty="0"/>
              <a:t>0,76 + 0,34 </a:t>
            </a:r>
            <a:r>
              <a:rPr lang="uk-UA" dirty="0" smtClean="0"/>
              <a:t>=</a:t>
            </a:r>
            <a:endParaRPr lang="en-US" dirty="0"/>
          </a:p>
          <a:p>
            <a:r>
              <a:rPr lang="uk-UA" dirty="0"/>
              <a:t>3,5 : 7 </a:t>
            </a:r>
            <a:r>
              <a:rPr lang="uk-UA" dirty="0" smtClean="0"/>
              <a:t>=</a:t>
            </a:r>
          </a:p>
          <a:p>
            <a:endParaRPr lang="uk-UA" dirty="0"/>
          </a:p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 </a:t>
            </a:r>
            <a:r>
              <a:rPr lang="uk-UA" dirty="0" smtClean="0">
                <a:solidFill>
                  <a:srgbClr val="FF0000"/>
                </a:solidFill>
              </a:rPr>
              <a:t>МАСШТАБ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/>
              <a:t>0,4            </a:t>
            </a:r>
            <a:r>
              <a:rPr lang="uk-UA" b="1" dirty="0" smtClean="0"/>
              <a:t>м</a:t>
            </a:r>
          </a:p>
          <a:p>
            <a:r>
              <a:rPr lang="uk-UA" dirty="0" smtClean="0"/>
              <a:t>6,3            </a:t>
            </a:r>
            <a:r>
              <a:rPr lang="uk-UA" b="1" dirty="0"/>
              <a:t>т</a:t>
            </a:r>
            <a:endParaRPr lang="uk-UA" b="1" dirty="0" smtClean="0"/>
          </a:p>
          <a:p>
            <a:r>
              <a:rPr lang="uk-UA" dirty="0"/>
              <a:t>2,5       </a:t>
            </a:r>
            <a:r>
              <a:rPr lang="uk-UA" dirty="0" smtClean="0"/>
              <a:t>     </a:t>
            </a:r>
            <a:r>
              <a:rPr lang="uk-UA" b="1" dirty="0"/>
              <a:t>ш</a:t>
            </a:r>
            <a:endParaRPr lang="uk-UA" b="1" dirty="0" smtClean="0"/>
          </a:p>
          <a:p>
            <a:r>
              <a:rPr lang="uk-UA" dirty="0"/>
              <a:t>15        </a:t>
            </a:r>
            <a:r>
              <a:rPr lang="uk-UA" dirty="0" smtClean="0"/>
              <a:t>     </a:t>
            </a:r>
            <a:r>
              <a:rPr lang="uk-UA" b="1" dirty="0"/>
              <a:t>б</a:t>
            </a:r>
            <a:endParaRPr lang="uk-UA" b="1" dirty="0" smtClean="0"/>
          </a:p>
          <a:p>
            <a:r>
              <a:rPr lang="uk-UA" dirty="0"/>
              <a:t>10,9   </a:t>
            </a:r>
            <a:r>
              <a:rPr lang="uk-UA" dirty="0" smtClean="0"/>
              <a:t>      </a:t>
            </a:r>
            <a:r>
              <a:rPr lang="uk-UA" b="1" dirty="0"/>
              <a:t>а</a:t>
            </a:r>
            <a:endParaRPr lang="uk-UA" b="1" dirty="0" smtClean="0"/>
          </a:p>
          <a:p>
            <a:r>
              <a:rPr lang="uk-UA" dirty="0"/>
              <a:t>1,1   </a:t>
            </a:r>
            <a:r>
              <a:rPr lang="uk-UA" dirty="0" smtClean="0"/>
              <a:t>        </a:t>
            </a:r>
            <a:r>
              <a:rPr lang="uk-UA" b="1" dirty="0"/>
              <a:t>с</a:t>
            </a:r>
            <a:endParaRPr lang="uk-UA" b="1" dirty="0" smtClean="0"/>
          </a:p>
          <a:p>
            <a:r>
              <a:rPr lang="uk-UA" dirty="0"/>
              <a:t>0,5          </a:t>
            </a:r>
            <a:r>
              <a:rPr lang="uk-UA" dirty="0" smtClean="0"/>
              <a:t> </a:t>
            </a:r>
            <a:r>
              <a:rPr lang="uk-UA" b="1" dirty="0"/>
              <a:t>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>
            <a:noAutofit/>
          </a:bodyPr>
          <a:lstStyle/>
          <a:p>
            <a:r>
              <a:rPr lang="uk-UA" dirty="0"/>
              <a:t>« Масштаб. Знаходження відстаней на карті»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08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u="sng" dirty="0" smtClean="0"/>
              <a:t>Асоціативний кущ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740" y="1700808"/>
            <a:ext cx="3163311" cy="316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97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u="sng" dirty="0"/>
              <a:t>Географічний крос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48" y="1988840"/>
            <a:ext cx="7715304" cy="4154804"/>
          </a:xfrm>
        </p:spPr>
        <p:txBody>
          <a:bodyPr/>
          <a:lstStyle/>
          <a:p>
            <a:pPr marL="0" lvl="0" indent="0">
              <a:buNone/>
            </a:pPr>
            <a:r>
              <a:rPr lang="uk-UA" dirty="0" smtClean="0"/>
              <a:t>1. Що </a:t>
            </a:r>
            <a:r>
              <a:rPr lang="uk-UA" dirty="0"/>
              <a:t>означає орієнтуватися на місцевості?</a:t>
            </a:r>
            <a:endParaRPr lang="en-US" dirty="0"/>
          </a:p>
          <a:p>
            <a:pPr marL="0" lvl="0" indent="0">
              <a:buNone/>
            </a:pPr>
            <a:r>
              <a:rPr lang="ru-RU" dirty="0" smtClean="0"/>
              <a:t>2. </a:t>
            </a:r>
            <a:r>
              <a:rPr lang="uk-UA" dirty="0"/>
              <a:t>Що таке географічна карта?</a:t>
            </a:r>
            <a:endParaRPr lang="en-US" dirty="0"/>
          </a:p>
          <a:p>
            <a:pPr marL="0" lvl="0" indent="0">
              <a:buNone/>
            </a:pPr>
            <a:r>
              <a:rPr lang="ru-RU" dirty="0" smtClean="0"/>
              <a:t>3. </a:t>
            </a:r>
            <a:r>
              <a:rPr lang="uk-UA" dirty="0"/>
              <a:t>Що таке масштаб?</a:t>
            </a:r>
            <a:endParaRPr lang="en-US" dirty="0"/>
          </a:p>
          <a:p>
            <a:pPr marL="0" lvl="0" indent="0">
              <a:buNone/>
            </a:pPr>
            <a:r>
              <a:rPr lang="ru-RU" dirty="0" smtClean="0"/>
              <a:t>4. </a:t>
            </a:r>
            <a:r>
              <a:rPr lang="uk-UA" dirty="0"/>
              <a:t>Яких видів буває масштаб?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98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u="sng" dirty="0"/>
              <a:t>Математичний крос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48" y="1412776"/>
            <a:ext cx="7715304" cy="473086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uk-UA" dirty="0" smtClean="0"/>
              <a:t>Наведіть </a:t>
            </a:r>
            <a:r>
              <a:rPr lang="uk-UA" dirty="0"/>
              <a:t>означення відношення двох чисел.</a:t>
            </a:r>
            <a:r>
              <a:rPr lang="uk-UA" i="1" u="sng" dirty="0"/>
              <a:t> </a:t>
            </a:r>
          </a:p>
          <a:p>
            <a:pPr marL="514350" indent="-514350">
              <a:buAutoNum type="arabicPeriod"/>
            </a:pPr>
            <a:r>
              <a:rPr lang="uk-UA" dirty="0" smtClean="0"/>
              <a:t>Що </a:t>
            </a:r>
            <a:r>
              <a:rPr lang="uk-UA" dirty="0"/>
              <a:t>називається процентом (відсотком) від будь-якої величини?</a:t>
            </a:r>
            <a:r>
              <a:rPr lang="uk-UA" i="1" u="sng" dirty="0"/>
              <a:t> </a:t>
            </a:r>
            <a:endParaRPr lang="uk-UA" i="1" u="sng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uk-UA" dirty="0" smtClean="0"/>
              <a:t>Чому </a:t>
            </a:r>
            <a:r>
              <a:rPr lang="uk-UA" dirty="0"/>
              <a:t>дорівнює пройдений шлях, якщо відомі швидкість та час? </a:t>
            </a: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24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77336"/>
          </a:xfrm>
        </p:spPr>
        <p:txBody>
          <a:bodyPr>
            <a:normAutofit fontScale="90000"/>
          </a:bodyPr>
          <a:lstStyle/>
          <a:p>
            <a:r>
              <a:rPr lang="uk-UA" b="1" i="1" u="sng" dirty="0"/>
              <a:t>Прийом «Мандрівка»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58159"/>
            <a:ext cx="7715304" cy="4730868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/>
              <a:t>«Кожному мила своя сторона</a:t>
            </a:r>
            <a:r>
              <a:rPr lang="uk-UA" dirty="0" smtClean="0"/>
              <a:t>»</a:t>
            </a:r>
            <a:endParaRPr lang="uk-UA" dirty="0"/>
          </a:p>
          <a:p>
            <a:pPr marL="0" indent="0" algn="r">
              <a:buNone/>
            </a:pPr>
            <a:r>
              <a:rPr lang="uk-UA" b="1" i="1" dirty="0"/>
              <a:t>Г. Сковорода </a:t>
            </a:r>
            <a:endParaRPr lang="en-US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49" y="1916832"/>
            <a:ext cx="7172006" cy="397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1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1" y="404664"/>
            <a:ext cx="9122601" cy="6021288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>
            <a:off x="3419872" y="2852936"/>
            <a:ext cx="1872208" cy="17281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3419872" y="1916832"/>
            <a:ext cx="720080" cy="8640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3491880" y="2204864"/>
            <a:ext cx="3312368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1979712" y="1700808"/>
            <a:ext cx="1296144" cy="10801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 flipV="1">
            <a:off x="1475656" y="2240868"/>
            <a:ext cx="1800200" cy="6120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347864" y="2852936"/>
            <a:ext cx="1008112" cy="18722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14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76672"/>
            <a:ext cx="8229600" cy="177336"/>
          </a:xfrm>
        </p:spPr>
        <p:txBody>
          <a:bodyPr>
            <a:normAutofit fontScale="90000"/>
          </a:bodyPr>
          <a:lstStyle/>
          <a:p>
            <a:r>
              <a:rPr lang="uk-UA" b="1" i="1" u="sng" dirty="0"/>
              <a:t>Робота в парах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541753"/>
              </p:ext>
            </p:extLst>
          </p:nvPr>
        </p:nvGraphicFramePr>
        <p:xfrm>
          <a:off x="827585" y="908722"/>
          <a:ext cx="6912768" cy="475252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09242">
                  <a:extLst>
                    <a:ext uri="{9D8B030D-6E8A-4147-A177-3AD203B41FA5}">
                      <a16:colId xmlns="" xmlns:a16="http://schemas.microsoft.com/office/drawing/2014/main" val="372587513"/>
                    </a:ext>
                  </a:extLst>
                </a:gridCol>
                <a:gridCol w="3809862">
                  <a:extLst>
                    <a:ext uri="{9D8B030D-6E8A-4147-A177-3AD203B41FA5}">
                      <a16:colId xmlns="" xmlns:a16="http://schemas.microsoft.com/office/drawing/2014/main" val="2359612627"/>
                    </a:ext>
                  </a:extLst>
                </a:gridCol>
                <a:gridCol w="1893664">
                  <a:extLst>
                    <a:ext uri="{9D8B030D-6E8A-4147-A177-3AD203B41FA5}">
                      <a16:colId xmlns="" xmlns:a16="http://schemas.microsoft.com/office/drawing/2014/main" val="121846251"/>
                    </a:ext>
                  </a:extLst>
                </a:gridCol>
              </a:tblGrid>
              <a:tr h="1379257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№ </a:t>
                      </a:r>
                      <a:endParaRPr lang="en-US" sz="1100" dirty="0">
                        <a:effectLst/>
                      </a:endParaRPr>
                    </a:p>
                    <a:p>
                      <a:pPr marL="347345" indent="-347345" algn="ctr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маршруту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Назва маршруту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      Відстань між</a:t>
                      </a:r>
                      <a:endParaRPr lang="en-US" sz="1100">
                        <a:effectLst/>
                      </a:endParaRPr>
                    </a:p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   містами на карті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20676798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1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Херсон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8см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01424781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2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Харків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10см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46367982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3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Київ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 см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7153098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4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Луцьк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5см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30719915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5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Львів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7721613"/>
                  </a:ext>
                </a:extLst>
              </a:tr>
              <a:tr h="562212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>
                          <a:effectLst/>
                        </a:rPr>
                        <a:t>6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Вінниця - Одеса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6.5см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6620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076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44016"/>
          </a:xfrm>
        </p:spPr>
        <p:txBody>
          <a:bodyPr>
            <a:normAutofit fontScale="90000"/>
          </a:bodyPr>
          <a:lstStyle/>
          <a:p>
            <a:r>
              <a:rPr lang="uk-UA" sz="4000" b="1" i="1" u="sng" dirty="0"/>
              <a:t>Прийом «Географічна арифметика</a:t>
            </a:r>
            <a:r>
              <a:rPr lang="uk-UA" b="1" i="1" u="sng" dirty="0"/>
              <a:t>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9565906"/>
              </p:ext>
            </p:extLst>
          </p:nvPr>
        </p:nvGraphicFramePr>
        <p:xfrm>
          <a:off x="1115613" y="907005"/>
          <a:ext cx="6768755" cy="388214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941210">
                  <a:extLst>
                    <a:ext uri="{9D8B030D-6E8A-4147-A177-3AD203B41FA5}">
                      <a16:colId xmlns="" xmlns:a16="http://schemas.microsoft.com/office/drawing/2014/main" val="2923858454"/>
                    </a:ext>
                  </a:extLst>
                </a:gridCol>
                <a:gridCol w="2827545">
                  <a:extLst>
                    <a:ext uri="{9D8B030D-6E8A-4147-A177-3AD203B41FA5}">
                      <a16:colId xmlns="" xmlns:a16="http://schemas.microsoft.com/office/drawing/2014/main" val="3467547447"/>
                    </a:ext>
                  </a:extLst>
                </a:gridCol>
              </a:tblGrid>
              <a:tr h="780164"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Маршрут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Відстань на </a:t>
                      </a:r>
                      <a:endParaRPr lang="en-US" sz="1100" dirty="0">
                        <a:effectLst/>
                      </a:endParaRPr>
                    </a:p>
                    <a:p>
                      <a:pPr marL="347345" indent="-347345" algn="ctr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місцевості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49351958"/>
                  </a:ext>
                </a:extLst>
              </a:tr>
              <a:tr h="549547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1. </a:t>
                      </a:r>
                      <a:r>
                        <a:rPr lang="uk-UA" sz="1200" kern="1200" dirty="0" smtClean="0">
                          <a:effectLst/>
                        </a:rPr>
                        <a:t>Вінниця - Херсон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440 км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755349701"/>
                  </a:ext>
                </a:extLst>
              </a:tr>
              <a:tr h="472204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>
                          <a:effectLst/>
                        </a:rPr>
                        <a:t>2</a:t>
                      </a:r>
                      <a:r>
                        <a:rPr lang="uk-UA" sz="1200" kern="1200" dirty="0" smtClean="0">
                          <a:effectLst/>
                        </a:rPr>
                        <a:t>. Вінниця - Харків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550 км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14703371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3.</a:t>
                      </a:r>
                      <a:r>
                        <a:rPr lang="uk-UA" sz="1200" kern="1200" baseline="0" dirty="0" smtClean="0">
                          <a:effectLst/>
                        </a:rPr>
                        <a:t> Вінниця - Київ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209</a:t>
                      </a:r>
                      <a:r>
                        <a:rPr lang="uk-UA" sz="11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883725145"/>
                  </a:ext>
                </a:extLst>
              </a:tr>
              <a:tr h="549547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4.</a:t>
                      </a:r>
                      <a:r>
                        <a:rPr lang="uk-UA" sz="1200" kern="1200" baseline="0" dirty="0" smtClean="0">
                          <a:effectLst/>
                        </a:rPr>
                        <a:t> Вінниця - Луцьк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275 км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781715255"/>
                  </a:ext>
                </a:extLst>
              </a:tr>
              <a:tr h="549547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5.</a:t>
                      </a:r>
                      <a:r>
                        <a:rPr lang="uk-UA" sz="1200" kern="1200" baseline="0" dirty="0" smtClean="0">
                          <a:effectLst/>
                        </a:rPr>
                        <a:t> Вінниця - Львів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798405647"/>
                  </a:ext>
                </a:extLst>
              </a:tr>
              <a:tr h="549087">
                <a:tc>
                  <a:txBody>
                    <a:bodyPr/>
                    <a:lstStyle/>
                    <a:p>
                      <a:pPr marL="347345" indent="-347345" algn="l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kern="1200" dirty="0" smtClean="0">
                          <a:effectLst/>
                        </a:rPr>
                        <a:t>6.</a:t>
                      </a:r>
                      <a:r>
                        <a:rPr lang="uk-UA" sz="1200" kern="1200" baseline="0" dirty="0" smtClean="0">
                          <a:effectLst/>
                        </a:rPr>
                        <a:t> Вінниця - Одеса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7345" indent="-347345"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357.5км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0351121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31640" y="5075466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масштаб </a:t>
            </a:r>
            <a:r>
              <a:rPr lang="uk-UA" sz="2400" b="1" dirty="0"/>
              <a:t>карти 1:5 500 </a:t>
            </a:r>
            <a:r>
              <a:rPr lang="uk-UA" sz="2400" b="1" dirty="0" smtClean="0"/>
              <a:t>000</a:t>
            </a:r>
            <a:endParaRPr lang="en-US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5129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76672"/>
            <a:ext cx="8229600" cy="177336"/>
          </a:xfrm>
        </p:spPr>
        <p:txBody>
          <a:bodyPr>
            <a:normAutofit fontScale="90000"/>
          </a:bodyPr>
          <a:lstStyle/>
          <a:p>
            <a:r>
              <a:rPr lang="uk-UA" b="1" i="1" dirty="0"/>
              <a:t>Динамічна пауза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i="1" u="sng" dirty="0" smtClean="0"/>
              <a:t> </a:t>
            </a:r>
            <a:r>
              <a:rPr lang="uk-UA" i="1" u="sng" dirty="0"/>
              <a:t>(напиши тілом цифри в повітрі)</a:t>
            </a:r>
            <a:endParaRPr lang="en-US" dirty="0"/>
          </a:p>
          <a:p>
            <a:r>
              <a:rPr lang="uk-UA" dirty="0" smtClean="0"/>
              <a:t>1 - </a:t>
            </a:r>
            <a:r>
              <a:rPr lang="uk-UA" dirty="0"/>
              <a:t>носом;</a:t>
            </a:r>
            <a:endParaRPr lang="en-US" dirty="0"/>
          </a:p>
          <a:p>
            <a:r>
              <a:rPr lang="uk-UA" dirty="0" smtClean="0"/>
              <a:t>2 - </a:t>
            </a:r>
            <a:r>
              <a:rPr lang="uk-UA" dirty="0" err="1"/>
              <a:t>плечима</a:t>
            </a:r>
            <a:r>
              <a:rPr lang="uk-UA" dirty="0"/>
              <a:t>;</a:t>
            </a:r>
            <a:endParaRPr lang="en-US" dirty="0"/>
          </a:p>
          <a:p>
            <a:r>
              <a:rPr lang="uk-UA" dirty="0" smtClean="0"/>
              <a:t>3 - </a:t>
            </a:r>
            <a:r>
              <a:rPr lang="uk-UA" dirty="0"/>
              <a:t>правою рукою;</a:t>
            </a:r>
            <a:endParaRPr lang="en-US" dirty="0"/>
          </a:p>
          <a:p>
            <a:r>
              <a:rPr lang="uk-UA" dirty="0" smtClean="0"/>
              <a:t>4 - </a:t>
            </a:r>
            <a:r>
              <a:rPr lang="uk-UA" dirty="0"/>
              <a:t>лівою рукою;</a:t>
            </a:r>
            <a:endParaRPr lang="en-US" dirty="0"/>
          </a:p>
          <a:p>
            <a:r>
              <a:rPr lang="uk-UA" dirty="0" smtClean="0"/>
              <a:t>5 - </a:t>
            </a:r>
            <a:r>
              <a:rPr lang="uk-UA" dirty="0"/>
              <a:t>правою ногою;</a:t>
            </a:r>
            <a:endParaRPr lang="en-US" dirty="0"/>
          </a:p>
          <a:p>
            <a:r>
              <a:rPr lang="uk-UA" dirty="0" smtClean="0"/>
              <a:t>6 - </a:t>
            </a:r>
            <a:r>
              <a:rPr lang="uk-UA" dirty="0"/>
              <a:t>лівою ногою;</a:t>
            </a:r>
            <a:endParaRPr lang="en-US" dirty="0"/>
          </a:p>
          <a:p>
            <a:r>
              <a:rPr lang="uk-UA" dirty="0" smtClean="0"/>
              <a:t>7 - </a:t>
            </a:r>
            <a:r>
              <a:rPr lang="uk-UA" dirty="0"/>
              <a:t>головою;</a:t>
            </a:r>
            <a:endParaRPr lang="en-US" dirty="0"/>
          </a:p>
          <a:p>
            <a:r>
              <a:rPr lang="uk-UA" dirty="0" smtClean="0"/>
              <a:t>8 - </a:t>
            </a:r>
            <a:r>
              <a:rPr lang="uk-UA" dirty="0"/>
              <a:t>за допомогою тіла.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66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08920"/>
            <a:ext cx="5328592" cy="32249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76672"/>
            <a:ext cx="8229600" cy="177336"/>
          </a:xfrm>
        </p:spPr>
        <p:txBody>
          <a:bodyPr>
            <a:normAutofit fontScale="90000"/>
          </a:bodyPr>
          <a:lstStyle/>
          <a:p>
            <a:r>
              <a:rPr lang="uk-UA" sz="4000" b="1" i="1" u="sng" dirty="0"/>
              <a:t>Прийом «Математична лабораторія»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7715304" cy="37227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dirty="0" smtClean="0"/>
              <a:t>Складне </a:t>
            </a:r>
            <a:r>
              <a:rPr lang="uk-UA" sz="2800" dirty="0"/>
              <a:t>зробити простим,</a:t>
            </a:r>
          </a:p>
          <a:p>
            <a:pPr marL="0" indent="0" algn="ctr">
              <a:buNone/>
            </a:pPr>
            <a:r>
              <a:rPr lang="uk-UA" sz="2800" dirty="0" smtClean="0"/>
              <a:t>Просте </a:t>
            </a:r>
            <a:r>
              <a:rPr lang="uk-UA" sz="2800" dirty="0"/>
              <a:t>зробити цікавим,</a:t>
            </a:r>
          </a:p>
          <a:p>
            <a:pPr marL="0" indent="0" algn="ctr">
              <a:buNone/>
            </a:pPr>
            <a:r>
              <a:rPr lang="uk-UA" sz="2800" dirty="0" smtClean="0"/>
              <a:t>Цікаве </a:t>
            </a:r>
            <a:r>
              <a:rPr lang="uk-UA" sz="2800" dirty="0"/>
              <a:t>зробити практичним</a:t>
            </a:r>
            <a:r>
              <a:rPr lang="uk-UA" sz="2800" dirty="0" smtClean="0"/>
              <a:t>!               </a:t>
            </a:r>
          </a:p>
          <a:p>
            <a:pPr marL="0" indent="0" algn="r">
              <a:buNone/>
            </a:pPr>
            <a:endParaRPr lang="en-US" sz="2800" b="1" i="1" dirty="0"/>
          </a:p>
        </p:txBody>
      </p:sp>
    </p:spTree>
    <p:extLst>
      <p:ext uri="{BB962C8B-B14F-4D97-AF65-F5344CB8AC3E}">
        <p14:creationId xmlns:p14="http://schemas.microsoft.com/office/powerpoint/2010/main" val="414732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76672"/>
            <a:ext cx="8229600" cy="177336"/>
          </a:xfrm>
        </p:spPr>
        <p:txBody>
          <a:bodyPr>
            <a:normAutofit fontScale="90000"/>
          </a:bodyPr>
          <a:lstStyle/>
          <a:p>
            <a:r>
              <a:rPr lang="uk-UA" sz="4000" b="1" i="1" u="sng" dirty="0"/>
              <a:t>Прийом «Математична лабораторія»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51008" y="1328060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     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uk-UA" sz="2000" b="1" dirty="0" smtClean="0"/>
              <a:t> - відстань</a:t>
            </a:r>
            <a:r>
              <a:rPr lang="en-US" sz="2000" b="1" dirty="0" smtClean="0"/>
              <a:t> </a:t>
            </a:r>
            <a:r>
              <a:rPr lang="uk-UA" sz="2000" b="1" dirty="0" smtClean="0"/>
              <a:t>                                                             </a:t>
            </a:r>
            <a:r>
              <a:rPr lang="en-US" sz="3200" b="1" dirty="0" smtClean="0">
                <a:solidFill>
                  <a:srgbClr val="FF0000"/>
                </a:solidFill>
              </a:rPr>
              <a:t>t</a:t>
            </a:r>
            <a:r>
              <a:rPr lang="uk-UA" sz="32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smtClean="0"/>
              <a:t>- час</a:t>
            </a:r>
            <a:endParaRPr lang="uk-UA" sz="20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1259632" y="2071839"/>
            <a:ext cx="2232248" cy="2016224"/>
            <a:chOff x="935596" y="2111574"/>
            <a:chExt cx="2232248" cy="2016224"/>
          </a:xfrm>
        </p:grpSpPr>
        <p:sp>
          <p:nvSpPr>
            <p:cNvPr id="8" name="Равнобедренный треугольник 7"/>
            <p:cNvSpPr/>
            <p:nvPr/>
          </p:nvSpPr>
          <p:spPr>
            <a:xfrm>
              <a:off x="935596" y="2111574"/>
              <a:ext cx="2232248" cy="201622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12" name="Прямая соединительная линия 11"/>
            <p:cNvCxnSpPr>
              <a:stCxn id="8" idx="1"/>
              <a:endCxn id="8" idx="5"/>
            </p:cNvCxnSpPr>
            <p:nvPr/>
          </p:nvCxnSpPr>
          <p:spPr>
            <a:xfrm>
              <a:off x="1493658" y="3119686"/>
              <a:ext cx="111612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stCxn id="8" idx="3"/>
            </p:cNvCxnSpPr>
            <p:nvPr/>
          </p:nvCxnSpPr>
          <p:spPr>
            <a:xfrm flipV="1">
              <a:off x="2051720" y="311968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5750146" y="2071839"/>
            <a:ext cx="2232248" cy="2016224"/>
            <a:chOff x="935596" y="2111574"/>
            <a:chExt cx="2232248" cy="2016224"/>
          </a:xfrm>
        </p:grpSpPr>
        <p:sp>
          <p:nvSpPr>
            <p:cNvPr id="18" name="Равнобедренный треугольник 17"/>
            <p:cNvSpPr/>
            <p:nvPr/>
          </p:nvSpPr>
          <p:spPr>
            <a:xfrm>
              <a:off x="935596" y="2111574"/>
              <a:ext cx="2232248" cy="201622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19" name="Прямая соединительная линия 18"/>
            <p:cNvCxnSpPr>
              <a:stCxn id="18" idx="1"/>
              <a:endCxn id="18" idx="5"/>
            </p:cNvCxnSpPr>
            <p:nvPr/>
          </p:nvCxnSpPr>
          <p:spPr>
            <a:xfrm>
              <a:off x="1493658" y="3119686"/>
              <a:ext cx="111612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>
              <a:stCxn id="18" idx="3"/>
            </p:cNvCxnSpPr>
            <p:nvPr/>
          </p:nvCxnSpPr>
          <p:spPr>
            <a:xfrm flipV="1">
              <a:off x="2051720" y="3119686"/>
              <a:ext cx="0" cy="1008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2174011" y="2497172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8107" y="3322397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</a:t>
            </a:r>
            <a:endParaRPr lang="uk-UA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517178" y="3322397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</a:t>
            </a:r>
            <a:endParaRPr lang="uk-UA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609404" y="2497172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</a:t>
            </a:r>
            <a:endParaRPr lang="uk-UA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203374" y="3318198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</a:t>
            </a:r>
            <a:endParaRPr lang="uk-UA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015435" y="3318198"/>
            <a:ext cx="513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t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59632" y="443711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S</a:t>
            </a:r>
            <a:r>
              <a:rPr lang="en-US" sz="3600" dirty="0" smtClean="0"/>
              <a:t> = v ∙ t</a:t>
            </a:r>
            <a:endParaRPr lang="uk-UA" sz="3600" dirty="0"/>
          </a:p>
        </p:txBody>
      </p:sp>
      <p:sp>
        <p:nvSpPr>
          <p:cNvPr id="29" name="TextBox 28"/>
          <p:cNvSpPr txBox="1"/>
          <p:nvPr/>
        </p:nvSpPr>
        <p:spPr>
          <a:xfrm>
            <a:off x="5863307" y="4437111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t</a:t>
            </a:r>
            <a:r>
              <a:rPr lang="en-US" sz="3600" dirty="0" smtClean="0"/>
              <a:t> = S </a:t>
            </a:r>
            <a:r>
              <a:rPr lang="uk-UA" sz="3600" dirty="0" smtClean="0"/>
              <a:t>:</a:t>
            </a:r>
            <a:r>
              <a:rPr lang="en-US" sz="3600" dirty="0" smtClean="0"/>
              <a:t> v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90730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Визначення </a:t>
            </a:r>
            <a:r>
              <a:rPr lang="uk-UA" dirty="0"/>
              <a:t>кількості годин на шлях, якщо середня швидкість </a:t>
            </a:r>
            <a:r>
              <a:rPr lang="uk-UA" dirty="0" smtClean="0"/>
              <a:t>85км\год</a:t>
            </a:r>
          </a:p>
          <a:p>
            <a:pPr marL="0" indent="0">
              <a:buNone/>
            </a:pPr>
            <a:endParaRPr lang="uk-UA" dirty="0"/>
          </a:p>
          <a:p>
            <a:r>
              <a:rPr lang="uk-UA" dirty="0" smtClean="0"/>
              <a:t>Скільки </a:t>
            </a:r>
            <a:r>
              <a:rPr lang="uk-UA" dirty="0"/>
              <a:t>пального потрібно для подорожі, якщо на </a:t>
            </a:r>
            <a:r>
              <a:rPr lang="uk-UA" dirty="0" smtClean="0"/>
              <a:t>1 км </a:t>
            </a:r>
            <a:r>
              <a:rPr lang="uk-UA" dirty="0"/>
              <a:t>дороги автомобіль витрачає </a:t>
            </a:r>
            <a:r>
              <a:rPr lang="uk-UA" dirty="0" smtClean="0"/>
              <a:t>0,1 л </a:t>
            </a:r>
            <a:r>
              <a:rPr lang="uk-UA" dirty="0"/>
              <a:t>бензину або 0,2 л газу</a:t>
            </a:r>
            <a:r>
              <a:rPr lang="uk-UA" dirty="0" smtClean="0"/>
              <a:t>?</a:t>
            </a:r>
          </a:p>
          <a:p>
            <a:pPr marL="0" indent="0">
              <a:buNone/>
            </a:pPr>
            <a:endParaRPr lang="uk-UA" dirty="0"/>
          </a:p>
          <a:p>
            <a:r>
              <a:rPr lang="uk-UA" dirty="0" smtClean="0"/>
              <a:t>Вартість </a:t>
            </a:r>
            <a:r>
              <a:rPr lang="uk-UA" dirty="0"/>
              <a:t>маршруту. </a:t>
            </a:r>
            <a:r>
              <a:rPr lang="uk-UA" dirty="0" smtClean="0"/>
              <a:t>Порівняти, якщо 1 л бензину - </a:t>
            </a:r>
            <a:r>
              <a:rPr lang="uk-UA" dirty="0"/>
              <a:t> </a:t>
            </a:r>
            <a:r>
              <a:rPr lang="uk-UA" dirty="0" smtClean="0"/>
              <a:t> ? грн., 1 </a:t>
            </a:r>
            <a:r>
              <a:rPr lang="uk-UA" dirty="0"/>
              <a:t>л </a:t>
            </a:r>
            <a:r>
              <a:rPr lang="uk-UA" dirty="0" smtClean="0"/>
              <a:t>газу – </a:t>
            </a:r>
            <a:r>
              <a:rPr lang="uk-UA" dirty="0"/>
              <a:t> </a:t>
            </a:r>
            <a:r>
              <a:rPr lang="uk-UA" dirty="0" smtClean="0"/>
              <a:t> ? грн</a:t>
            </a:r>
            <a:r>
              <a:rPr lang="uk-UA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-131388"/>
            <a:ext cx="8596105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6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48680"/>
            <a:ext cx="8229600" cy="105328"/>
          </a:xfrm>
        </p:spPr>
        <p:txBody>
          <a:bodyPr>
            <a:noAutofit/>
          </a:bodyPr>
          <a:lstStyle/>
          <a:p>
            <a:r>
              <a:rPr lang="uk-UA" sz="2800" b="1" i="1" u="sng" dirty="0" smtClean="0"/>
              <a:t>Вправа </a:t>
            </a:r>
            <a:r>
              <a:rPr lang="uk-UA" sz="2800" b="1" i="1" u="sng" dirty="0"/>
              <a:t>«Обмін думками»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340768"/>
            <a:ext cx="7715304" cy="4658860"/>
          </a:xfrm>
        </p:spPr>
        <p:txBody>
          <a:bodyPr>
            <a:normAutofit/>
          </a:bodyPr>
          <a:lstStyle/>
          <a:p>
            <a:r>
              <a:rPr lang="uk-UA" dirty="0" smtClean="0"/>
              <a:t>Для чого потрібно вивчати масштаб?</a:t>
            </a:r>
          </a:p>
          <a:p>
            <a:endParaRPr lang="en-US" dirty="0"/>
          </a:p>
          <a:p>
            <a:r>
              <a:rPr lang="uk-UA" dirty="0" smtClean="0"/>
              <a:t>Що ви навчилися робити?</a:t>
            </a:r>
          </a:p>
          <a:p>
            <a:pPr marL="0" indent="0">
              <a:buNone/>
            </a:pPr>
            <a:endParaRPr lang="uk-UA" dirty="0"/>
          </a:p>
          <a:p>
            <a:r>
              <a:rPr lang="uk-UA" dirty="0" smtClean="0"/>
              <a:t>Як </a:t>
            </a:r>
            <a:r>
              <a:rPr lang="uk-UA" dirty="0"/>
              <a:t>ці знання знадобляться вам у житті</a:t>
            </a:r>
            <a:r>
              <a:rPr lang="uk-UA" dirty="0" smtClean="0"/>
              <a:t>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34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138580"/>
            <a:ext cx="4005064" cy="400506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dirty="0"/>
              <a:t>«Вважай нещасним той день або ту годину, у яку ти не засвоїв нічого нового, нічого не додав до свого </a:t>
            </a:r>
            <a:r>
              <a:rPr lang="uk-UA" dirty="0" smtClean="0"/>
              <a:t>розвитку»</a:t>
            </a:r>
            <a:endParaRPr lang="uk-UA" dirty="0"/>
          </a:p>
          <a:p>
            <a:pPr marL="0" indent="0" algn="r">
              <a:buNone/>
            </a:pPr>
            <a:r>
              <a:rPr lang="uk-UA" b="1" i="1" dirty="0" smtClean="0"/>
              <a:t>Ян </a:t>
            </a:r>
            <a:r>
              <a:rPr lang="uk-UA" b="1" i="1" dirty="0"/>
              <a:t>Амос </a:t>
            </a:r>
            <a:r>
              <a:rPr lang="uk-UA" b="1" i="1" dirty="0" err="1"/>
              <a:t>Коменський</a:t>
            </a:r>
            <a:endParaRPr lang="uk-UA" b="1" i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8" r="12894"/>
          <a:stretch/>
        </p:blipFill>
        <p:spPr>
          <a:xfrm>
            <a:off x="4425507" y="2852936"/>
            <a:ext cx="2006317" cy="32907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005064"/>
            <a:ext cx="1997828" cy="199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9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8_mat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55" ma:contentTypeDescription="Create a new document." ma:contentTypeScope="" ma:versionID="2c496a0f341a72d7e8cbd42eb499a6d4">
  <xsd:schema xmlns:xsd="http://www.w3.org/2001/XMLSchema" xmlns:xs="http://www.w3.org/2001/XMLSchema" xmlns:p="http://schemas.microsoft.com/office/2006/metadata/properties" xmlns:ns2="9d035d7d-02e5-4a00-8b62-9a556aabc7b5" xmlns:ns3="91e8d559-4d54-460d-ba58-5d5027f88b4d" targetNamespace="http://schemas.microsoft.com/office/2006/metadata/properties" ma:root="true" ma:fieldsID="2bcea688bd265da693c2f253e50f4ab0" ns2:_="" ns3:_="">
    <xsd:import namespace="9d035d7d-02e5-4a00-8b62-9a556aabc7b5"/>
    <xsd:import namespace="91e8d559-4d54-460d-ba58-5d5027f88b4d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35d7d-02e5-4a00-8b62-9a556aabc7b5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dc117081-80f4-4e10-b46d-e6dc6854316c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41FC7ADF-4C62-4413-95B2-CDE72C4AD396}" ma:internalName="CSXSubmissionMarket" ma:readOnly="false" ma:showField="MarketName" ma:web="9d035d7d-02e5-4a00-8b62-9a556aabc7b5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5e663266-dbf1-446f-b076-28feab654dae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CD722278-12DA-4BA9-B56C-2624CA46C480}" ma:internalName="InProjectListLookup" ma:readOnly="true" ma:showField="InProjectLis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65226a81-6f17-445b-9321-8ea42e2eee04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CD722278-12DA-4BA9-B56C-2624CA46C480}" ma:internalName="LastCompleteVersionLookup" ma:readOnly="true" ma:showField="LastComplete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CD722278-12DA-4BA9-B56C-2624CA46C480}" ma:internalName="LastPreviewErrorLookup" ma:readOnly="true" ma:showField="LastPreview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CD722278-12DA-4BA9-B56C-2624CA46C480}" ma:internalName="LastPreviewResultLookup" ma:readOnly="true" ma:showField="LastPreview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CD722278-12DA-4BA9-B56C-2624CA46C480}" ma:internalName="LastPreviewAttemptDateLookup" ma:readOnly="true" ma:showField="LastPreview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CD722278-12DA-4BA9-B56C-2624CA46C480}" ma:internalName="LastPreviewedByLookup" ma:readOnly="true" ma:showField="LastPreview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CD722278-12DA-4BA9-B56C-2624CA46C480}" ma:internalName="LastPreviewTimeLookup" ma:readOnly="true" ma:showField="LastPreview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CD722278-12DA-4BA9-B56C-2624CA46C480}" ma:internalName="LastPreviewVersionLookup" ma:readOnly="true" ma:showField="LastPreview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CD722278-12DA-4BA9-B56C-2624CA46C480}" ma:internalName="LastPublishErrorLookup" ma:readOnly="true" ma:showField="LastPublish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CD722278-12DA-4BA9-B56C-2624CA46C480}" ma:internalName="LastPublishResultLookup" ma:readOnly="true" ma:showField="LastPublish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CD722278-12DA-4BA9-B56C-2624CA46C480}" ma:internalName="LastPublishAttemptDateLookup" ma:readOnly="true" ma:showField="LastPublish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CD722278-12DA-4BA9-B56C-2624CA46C480}" ma:internalName="LastPublishedByLookup" ma:readOnly="true" ma:showField="LastPublish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CD722278-12DA-4BA9-B56C-2624CA46C480}" ma:internalName="LastPublishTimeLookup" ma:readOnly="true" ma:showField="LastPublish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CD722278-12DA-4BA9-B56C-2624CA46C480}" ma:internalName="LastPublishVersionLookup" ma:readOnly="true" ma:showField="LastPublish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116CC8E-FCD3-4331-849C-1BF4DB8052AE}" ma:internalName="LocLastLocAttemptVersionLookup" ma:readOnly="false" ma:showField="LastLocAttemptVersion" ma:web="9d035d7d-02e5-4a00-8b62-9a556aabc7b5">
      <xsd:simpleType>
        <xsd:restriction base="dms:Lookup"/>
      </xsd:simpleType>
    </xsd:element>
    <xsd:element name="LocLastLocAttemptVersionTypeLookup" ma:index="72" nillable="true" ma:displayName="Loc Last Loc Attempt Version Type" ma:default="" ma:list="{B116CC8E-FCD3-4331-849C-1BF4DB8052AE}" ma:internalName="LocLastLocAttemptVersionTypeLookup" ma:readOnly="true" ma:showField="LastLocAttemptVersionType" ma:web="9d035d7d-02e5-4a00-8b62-9a556aabc7b5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116CC8E-FCD3-4331-849C-1BF4DB8052AE}" ma:internalName="LocNewPublishedVersionLookup" ma:readOnly="true" ma:showField="NewPublishedVersion" ma:web="9d035d7d-02e5-4a00-8b62-9a556aabc7b5">
      <xsd:simpleType>
        <xsd:restriction base="dms:Lookup"/>
      </xsd:simpleType>
    </xsd:element>
    <xsd:element name="LocOverallHandbackStatusLookup" ma:index="76" nillable="true" ma:displayName="Loc Overall Handback Status" ma:default="" ma:list="{B116CC8E-FCD3-4331-849C-1BF4DB8052AE}" ma:internalName="LocOverallHandbackStatusLookup" ma:readOnly="true" ma:showField="OverallHandbackStatus" ma:web="9d035d7d-02e5-4a00-8b62-9a556aabc7b5">
      <xsd:simpleType>
        <xsd:restriction base="dms:Lookup"/>
      </xsd:simpleType>
    </xsd:element>
    <xsd:element name="LocOverallLocStatusLookup" ma:index="77" nillable="true" ma:displayName="Loc Overall Localize Status" ma:default="" ma:list="{B116CC8E-FCD3-4331-849C-1BF4DB8052AE}" ma:internalName="LocOverallLocStatusLookup" ma:readOnly="true" ma:showField="OverallLocStatus" ma:web="9d035d7d-02e5-4a00-8b62-9a556aabc7b5">
      <xsd:simpleType>
        <xsd:restriction base="dms:Lookup"/>
      </xsd:simpleType>
    </xsd:element>
    <xsd:element name="LocOverallPreviewStatusLookup" ma:index="78" nillable="true" ma:displayName="Loc Overall Preview Status" ma:default="" ma:list="{B116CC8E-FCD3-4331-849C-1BF4DB8052AE}" ma:internalName="LocOverallPreviewStatusLookup" ma:readOnly="true" ma:showField="OverallPreviewStatus" ma:web="9d035d7d-02e5-4a00-8b62-9a556aabc7b5">
      <xsd:simpleType>
        <xsd:restriction base="dms:Lookup"/>
      </xsd:simpleType>
    </xsd:element>
    <xsd:element name="LocOverallPublishStatusLookup" ma:index="79" nillable="true" ma:displayName="Loc Overall Publish Status" ma:default="" ma:list="{B116CC8E-FCD3-4331-849C-1BF4DB8052AE}" ma:internalName="LocOverallPublishStatusLookup" ma:readOnly="true" ma:showField="OverallPublishStatus" ma:web="9d035d7d-02e5-4a00-8b62-9a556aabc7b5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116CC8E-FCD3-4331-849C-1BF4DB8052AE}" ma:internalName="LocProcessedForHandoffsLookup" ma:readOnly="true" ma:showField="ProcessedForHandoffs" ma:web="9d035d7d-02e5-4a00-8b62-9a556aabc7b5">
      <xsd:simpleType>
        <xsd:restriction base="dms:Lookup"/>
      </xsd:simpleType>
    </xsd:element>
    <xsd:element name="LocProcessedForMarketsLookup" ma:index="82" nillable="true" ma:displayName="Loc Processed For Markets" ma:default="" ma:list="{B116CC8E-FCD3-4331-849C-1BF4DB8052AE}" ma:internalName="LocProcessedForMarketsLookup" ma:readOnly="true" ma:showField="ProcessedForMarkets" ma:web="9d035d7d-02e5-4a00-8b62-9a556aabc7b5">
      <xsd:simpleType>
        <xsd:restriction base="dms:Lookup"/>
      </xsd:simpleType>
    </xsd:element>
    <xsd:element name="LocPublishedDependentAssetsLookup" ma:index="83" nillable="true" ma:displayName="Loc Published Dependent Assets" ma:default="" ma:list="{B116CC8E-FCD3-4331-849C-1BF4DB8052AE}" ma:internalName="LocPublishedDependentAssetsLookup" ma:readOnly="true" ma:showField="PublishedDependentAssets" ma:web="9d035d7d-02e5-4a00-8b62-9a556aabc7b5">
      <xsd:simpleType>
        <xsd:restriction base="dms:Lookup"/>
      </xsd:simpleType>
    </xsd:element>
    <xsd:element name="LocPublishedLinkedAssetsLookup" ma:index="84" nillable="true" ma:displayName="Loc Published Linked Assets" ma:default="" ma:list="{B116CC8E-FCD3-4331-849C-1BF4DB8052AE}" ma:internalName="LocPublishedLinkedAssetsLookup" ma:readOnly="true" ma:showField="PublishedLinkedAssets" ma:web="9d035d7d-02e5-4a00-8b62-9a556aabc7b5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c95181ba-569f-436f-adb3-78c3831fea54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41FC7ADF-4C62-4413-95B2-CDE72C4AD396}" ma:internalName="Markets" ma:readOnly="false" ma:showField="MarketNa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CD722278-12DA-4BA9-B56C-2624CA46C480}" ma:internalName="NumOfRatingsLookup" ma:readOnly="true" ma:showField="NumOfRating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CD722278-12DA-4BA9-B56C-2624CA46C480}" ma:internalName="PublishStatusLookup" ma:readOnly="false" ma:showField="PublishStatu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a34c0026-7bf6-479c-b6e7-24710140ce31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0ef119a3-9350-4d50-81f0-e824a5745f43}" ma:internalName="TaxCatchAll" ma:showField="CatchAllData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0ef119a3-9350-4d50-81f0-e824a5745f43}" ma:internalName="TaxCatchAllLabel" ma:readOnly="true" ma:showField="CatchAllDataLabel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8d559-4d54-460d-ba58-5d5027f88b4d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provalStatus xmlns="9d035d7d-02e5-4a00-8b62-9a556aabc7b5">InProgress</ApprovalStatus>
    <EditorialTags xmlns="9d035d7d-02e5-4a00-8b62-9a556aabc7b5" xsi:nil="true"/>
    <MarketSpecific xmlns="9d035d7d-02e5-4a00-8b62-9a556aabc7b5">true</MarketSpecific>
    <TPLaunchHelpLinkType xmlns="9d035d7d-02e5-4a00-8b62-9a556aabc7b5">Template</TPLaunchHelpLinkType>
    <TPNamespace xmlns="9d035d7d-02e5-4a00-8b62-9a556aabc7b5" xsi:nil="true"/>
    <TemplateTemplateType xmlns="9d035d7d-02e5-4a00-8b62-9a556aabc7b5">PowerPoint 12 Default</TemplateTemplateType>
    <UANotes xmlns="9d035d7d-02e5-4a00-8b62-9a556aabc7b5" xsi:nil="true"/>
    <VoteCount xmlns="9d035d7d-02e5-4a00-8b62-9a556aabc7b5" xsi:nil="true"/>
    <HandoffToMSDN xmlns="9d035d7d-02e5-4a00-8b62-9a556aabc7b5" xsi:nil="true"/>
    <OriginAsset xmlns="9d035d7d-02e5-4a00-8b62-9a556aabc7b5" xsi:nil="true"/>
    <PublishTargets xmlns="9d035d7d-02e5-4a00-8b62-9a556aabc7b5">OfficeOnline</PublishTargets>
    <AssetType xmlns="9d035d7d-02e5-4a00-8b62-9a556aabc7b5">TP</AssetType>
    <IntlLangReview xmlns="9d035d7d-02e5-4a00-8b62-9a556aabc7b5" xsi:nil="true"/>
    <NumericId xmlns="9d035d7d-02e5-4a00-8b62-9a556aabc7b5" xsi:nil="true"/>
    <OOCacheId xmlns="9d035d7d-02e5-4a00-8b62-9a556aabc7b5" xsi:nil="true"/>
    <ClipArtFilename xmlns="9d035d7d-02e5-4a00-8b62-9a556aabc7b5" xsi:nil="true"/>
    <OpenTemplate xmlns="9d035d7d-02e5-4a00-8b62-9a556aabc7b5">true</OpenTemplate>
    <TPExecutable xmlns="9d035d7d-02e5-4a00-8b62-9a556aabc7b5" xsi:nil="true"/>
    <LastHandOff xmlns="9d035d7d-02e5-4a00-8b62-9a556aabc7b5" xsi:nil="true"/>
    <TPLaunchHelpLink xmlns="9d035d7d-02e5-4a00-8b62-9a556aabc7b5" xsi:nil="true"/>
    <Providers xmlns="9d035d7d-02e5-4a00-8b62-9a556aabc7b5" xsi:nil="true"/>
    <TPAppVersion xmlns="9d035d7d-02e5-4a00-8b62-9a556aabc7b5" xsi:nil="true"/>
    <IsSearchable xmlns="9d035d7d-02e5-4a00-8b62-9a556aabc7b5">true</IsSearchable>
    <EditorialStatus xmlns="9d035d7d-02e5-4a00-8b62-9a556aabc7b5">Complete</EditorialStatus>
    <UALocComments xmlns="9d035d7d-02e5-4a00-8b62-9a556aabc7b5" xsi:nil="true"/>
    <CSXHash xmlns="9d035d7d-02e5-4a00-8b62-9a556aabc7b5" xsi:nil="true"/>
    <DirectSourceMarket xmlns="9d035d7d-02e5-4a00-8b62-9a556aabc7b5" xsi:nil="true"/>
    <DSATActionTaken xmlns="9d035d7d-02e5-4a00-8b62-9a556aabc7b5" xsi:nil="true"/>
    <PolicheckWords xmlns="9d035d7d-02e5-4a00-8b62-9a556aabc7b5" xsi:nil="true"/>
    <BugNumber xmlns="9d035d7d-02e5-4a00-8b62-9a556aabc7b5" xsi:nil="true"/>
    <Downloads xmlns="9d035d7d-02e5-4a00-8b62-9a556aabc7b5">0</Downloads>
    <ThumbnailAssetId xmlns="9d035d7d-02e5-4a00-8b62-9a556aabc7b5" xsi:nil="true"/>
    <TrustLevel xmlns="9d035d7d-02e5-4a00-8b62-9a556aabc7b5">1 Microsoft Managed Content</TrustLevel>
    <UALocRecommendation xmlns="9d035d7d-02e5-4a00-8b62-9a556aabc7b5">Localize</UALocRecommendation>
    <TPApplication xmlns="9d035d7d-02e5-4a00-8b62-9a556aabc7b5" xsi:nil="true"/>
    <AssetId xmlns="9d035d7d-02e5-4a00-8b62-9a556aabc7b5">TP101908666</AssetId>
    <APEditor xmlns="9d035d7d-02e5-4a00-8b62-9a556aabc7b5">
      <UserInfo>
        <DisplayName/>
        <AccountId xsi:nil="true"/>
        <AccountType/>
      </UserInfo>
    </APEditor>
    <PrimaryImageGen xmlns="9d035d7d-02e5-4a00-8b62-9a556aabc7b5">true</PrimaryImageGen>
    <TPInstallLocation xmlns="9d035d7d-02e5-4a00-8b62-9a556aabc7b5" xsi:nil="true"/>
    <Manager xmlns="9d035d7d-02e5-4a00-8b62-9a556aabc7b5" xsi:nil="true"/>
    <ParentAssetId xmlns="9d035d7d-02e5-4a00-8b62-9a556aabc7b5" xsi:nil="true"/>
    <SubmitterId xmlns="9d035d7d-02e5-4a00-8b62-9a556aabc7b5" xsi:nil="true"/>
    <TemplateStatus xmlns="9d035d7d-02e5-4a00-8b62-9a556aabc7b5">Complete</TemplateStatus>
    <APAuthor xmlns="9d035d7d-02e5-4a00-8b62-9a556aabc7b5">
      <UserInfo>
        <DisplayName>FAREAST\v-thjoth</DisplayName>
        <AccountId>39</AccountId>
        <AccountType/>
      </UserInfo>
    </APAuthor>
    <TPCommandLine xmlns="9d035d7d-02e5-4a00-8b62-9a556aabc7b5" xsi:nil="true"/>
    <APDescription xmlns="9d035d7d-02e5-4a00-8b62-9a556aabc7b5" xsi:nil="true"/>
    <UAProjectedTotalWords xmlns="9d035d7d-02e5-4a00-8b62-9a556aabc7b5" xsi:nil="true"/>
    <Provider xmlns="9d035d7d-02e5-4a00-8b62-9a556aabc7b5" xsi:nil="true"/>
    <ApprovalLog xmlns="9d035d7d-02e5-4a00-8b62-9a556aabc7b5" xsi:nil="true"/>
    <Component xmlns="91e8d559-4d54-460d-ba58-5d5027f88b4d" xsi:nil="true"/>
    <LastPublishResultLookup xmlns="9d035d7d-02e5-4a00-8b62-9a556aabc7b5" xsi:nil="true"/>
    <BusinessGroup xmlns="9d035d7d-02e5-4a00-8b62-9a556aabc7b5" xsi:nil="true"/>
    <PublishStatusLookup xmlns="9d035d7d-02e5-4a00-8b62-9a556aabc7b5">
      <Value>267179</Value>
      <Value>407249</Value>
    </PublishStatusLookup>
    <SourceTitle xmlns="9d035d7d-02e5-4a00-8b62-9a556aabc7b5" xsi:nil="true"/>
    <AcquiredFrom xmlns="9d035d7d-02e5-4a00-8b62-9a556aabc7b5">Internal MS</AcquiredFrom>
    <CSXSubmissionMarket xmlns="9d035d7d-02e5-4a00-8b62-9a556aabc7b5" xsi:nil="true"/>
    <Markets xmlns="9d035d7d-02e5-4a00-8b62-9a556aabc7b5"/>
    <OriginalSourceMarket xmlns="9d035d7d-02e5-4a00-8b62-9a556aabc7b5" xsi:nil="true"/>
    <ArtSampleDocs xmlns="9d035d7d-02e5-4a00-8b62-9a556aabc7b5" xsi:nil="true"/>
    <ShowIn xmlns="9d035d7d-02e5-4a00-8b62-9a556aabc7b5">Show everywhere</ShowIn>
    <TPClientViewer xmlns="9d035d7d-02e5-4a00-8b62-9a556aabc7b5" xsi:nil="true"/>
    <IntlLangReviewDate xmlns="9d035d7d-02e5-4a00-8b62-9a556aabc7b5" xsi:nil="true"/>
    <TPFriendlyName xmlns="9d035d7d-02e5-4a00-8b62-9a556aabc7b5" xsi:nil="true"/>
    <AverageRating xmlns="9d035d7d-02e5-4a00-8b62-9a556aabc7b5" xsi:nil="true"/>
    <AssetStart xmlns="9d035d7d-02e5-4a00-8b62-9a556aabc7b5">2010-06-18T10:05:00+00:00</AssetStart>
    <TPComponent xmlns="9d035d7d-02e5-4a00-8b62-9a556aabc7b5" xsi:nil="true"/>
    <CrawlForDependencies xmlns="9d035d7d-02e5-4a00-8b62-9a556aabc7b5">false</CrawlForDependencies>
    <FriendlyTitle xmlns="9d035d7d-02e5-4a00-8b62-9a556aabc7b5" xsi:nil="true"/>
    <LastModifiedDateTime xmlns="9d035d7d-02e5-4a00-8b62-9a556aabc7b5" xsi:nil="true"/>
    <LegacyData xmlns="9d035d7d-02e5-4a00-8b62-9a556aabc7b5" xsi:nil="true"/>
    <Milestone xmlns="9d035d7d-02e5-4a00-8b62-9a556aabc7b5" xsi:nil="true"/>
    <TimesCloned xmlns="9d035d7d-02e5-4a00-8b62-9a556aabc7b5" xsi:nil="true"/>
    <ContentItem xmlns="9d035d7d-02e5-4a00-8b62-9a556aabc7b5" xsi:nil="true"/>
    <IsDeleted xmlns="9d035d7d-02e5-4a00-8b62-9a556aabc7b5">false</IsDeleted>
    <UACurrentWords xmlns="9d035d7d-02e5-4a00-8b62-9a556aabc7b5" xsi:nil="true"/>
    <AssetExpire xmlns="9d035d7d-02e5-4a00-8b62-9a556aabc7b5">2100-01-01T08:00:00+00:00</AssetExpire>
    <Description0 xmlns="91e8d559-4d54-460d-ba58-5d5027f88b4d" xsi:nil="true"/>
    <MachineTranslated xmlns="9d035d7d-02e5-4a00-8b62-9a556aabc7b5">false</MachineTranslated>
    <OutputCachingOn xmlns="9d035d7d-02e5-4a00-8b62-9a556aabc7b5">true</OutputCachingOn>
    <PlannedPubDate xmlns="9d035d7d-02e5-4a00-8b62-9a556aabc7b5" xsi:nil="true"/>
    <CSXUpdate xmlns="9d035d7d-02e5-4a00-8b62-9a556aabc7b5">false</CSXUpdate>
    <IntlLangReviewer xmlns="9d035d7d-02e5-4a00-8b62-9a556aabc7b5" xsi:nil="true"/>
    <IntlLocPriority xmlns="9d035d7d-02e5-4a00-8b62-9a556aabc7b5" xsi:nil="true"/>
    <CSXSubmissionDate xmlns="9d035d7d-02e5-4a00-8b62-9a556aabc7b5" xsi:nil="true"/>
    <BlockPublish xmlns="9d035d7d-02e5-4a00-8b62-9a556aabc7b5" xsi:nil="true"/>
    <InternalTagsTaxHTField0 xmlns="9d035d7d-02e5-4a00-8b62-9a556aabc7b5">
      <Terms xmlns="http://schemas.microsoft.com/office/infopath/2007/PartnerControls"/>
    </InternalTagsTaxHTField0>
    <LocComments xmlns="9d035d7d-02e5-4a00-8b62-9a556aabc7b5" xsi:nil="true"/>
    <OriginalRelease xmlns="9d035d7d-02e5-4a00-8b62-9a556aabc7b5">14</OriginalRelease>
    <LocLastLocAttemptVersionLookup xmlns="9d035d7d-02e5-4a00-8b62-9a556aabc7b5">184656</LocLastLocAttemptVersionLookup>
    <CampaignTagsTaxHTField0 xmlns="9d035d7d-02e5-4a00-8b62-9a556aabc7b5">
      <Terms xmlns="http://schemas.microsoft.com/office/infopath/2007/PartnerControls"/>
    </CampaignTagsTaxHTField0>
    <TaxCatchAll xmlns="9d035d7d-02e5-4a00-8b62-9a556aabc7b5"/>
    <LocRecommendedHandoff xmlns="9d035d7d-02e5-4a00-8b62-9a556aabc7b5" xsi:nil="true"/>
    <LocalizationTagsTaxHTField0 xmlns="9d035d7d-02e5-4a00-8b62-9a556aabc7b5">
      <Terms xmlns="http://schemas.microsoft.com/office/infopath/2007/PartnerControls"/>
    </LocalizationTagsTaxHTField0>
    <RecommendationsModifier xmlns="9d035d7d-02e5-4a00-8b62-9a556aabc7b5" xsi:nil="true"/>
    <LocManualTestRequired xmlns="9d035d7d-02e5-4a00-8b62-9a556aabc7b5">false</LocManualTestRequired>
    <ScenarioTagsTaxHTField0 xmlns="9d035d7d-02e5-4a00-8b62-9a556aabc7b5">
      <Terms xmlns="http://schemas.microsoft.com/office/infopath/2007/PartnerControls"/>
    </ScenarioTagsTaxHTField0>
    <FeatureTagsTaxHTField0 xmlns="9d035d7d-02e5-4a00-8b62-9a556aabc7b5">
      <Terms xmlns="http://schemas.microsoft.com/office/infopath/2007/PartnerControls"/>
    </FeatureTagsTaxHTField0>
    <LocMarketGroupTiers2 xmlns="9d035d7d-02e5-4a00-8b62-9a556aabc7b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4BCFCE8-E557-45A0-92C6-0E21D0019E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35d7d-02e5-4a00-8b62-9a556aabc7b5"/>
    <ds:schemaRef ds:uri="91e8d559-4d54-460d-ba58-5d5027f88b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954BF4-6556-442C-BFED-59C91ECA896B}">
  <ds:schemaRefs>
    <ds:schemaRef ds:uri="http://schemas.microsoft.com/office/2006/metadata/properties"/>
    <ds:schemaRef ds:uri="http://schemas.microsoft.com/office/infopath/2007/PartnerControls"/>
    <ds:schemaRef ds:uri="http://purl.org/dc/terms/"/>
    <ds:schemaRef ds:uri="91e8d559-4d54-460d-ba58-5d5027f88b4d"/>
    <ds:schemaRef ds:uri="http://purl.org/dc/elements/1.1/"/>
    <ds:schemaRef ds:uri="http://schemas.microsoft.com/office/2006/documentManagement/types"/>
    <ds:schemaRef ds:uri="9d035d7d-02e5-4a00-8b62-9a556aabc7b5"/>
    <ds:schemaRef ds:uri="http://www.w3.org/XML/1998/namespace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A21926C-F056-483B-B3E8-AE1F1A8F88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для презентаций по математике</Template>
  <TotalTime>355</TotalTime>
  <Words>541</Words>
  <Application>Microsoft Office PowerPoint</Application>
  <PresentationFormat>Экран (4:3)</PresentationFormat>
  <Paragraphs>143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8_math</vt:lpstr>
      <vt:lpstr>Презентация PowerPoint</vt:lpstr>
      <vt:lpstr>Презентация PowerPoint</vt:lpstr>
      <vt:lpstr>Презентация PowerPoint</vt:lpstr>
      <vt:lpstr> Гра «Склади слово» </vt:lpstr>
      <vt:lpstr>« Масштаб. Знаходження відстаней на карті» </vt:lpstr>
      <vt:lpstr>Асоціативний кущ</vt:lpstr>
      <vt:lpstr>Географічний крос</vt:lpstr>
      <vt:lpstr>Математичний крос</vt:lpstr>
      <vt:lpstr>Прийом «Мандрівка» </vt:lpstr>
      <vt:lpstr>Презентация PowerPoint</vt:lpstr>
      <vt:lpstr>Робота в парах </vt:lpstr>
      <vt:lpstr>Прийом «Географічна арифметика» </vt:lpstr>
      <vt:lpstr>Динамічна пауза </vt:lpstr>
      <vt:lpstr>Прийом «Математична лабораторія» </vt:lpstr>
      <vt:lpstr>Прийом «Математична лабораторія» </vt:lpstr>
      <vt:lpstr>Презентация PowerPoint</vt:lpstr>
      <vt:lpstr>Вправа «Обмін думками»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Масштаб. Знаходження відстаней на карті»</dc:title>
  <dc:subject>Шаблон оформления</dc:subject>
  <dc:creator>Куксова Аліна Вікторівна</dc:creator>
  <cp:keywords>Шаблон оформления</cp:keywords>
  <dc:description>Шаблон оформления
Корпорация Майкрософт</dc:description>
  <cp:lastModifiedBy>klavd</cp:lastModifiedBy>
  <cp:revision>25</cp:revision>
  <dcterms:created xsi:type="dcterms:W3CDTF">2021-11-29T17:03:32Z</dcterms:created>
  <dcterms:modified xsi:type="dcterms:W3CDTF">2024-03-20T10:26:55Z</dcterms:modified>
  <cp:category>Шаблон оформления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0x010100BB2780C3CC07BD4BAA623FF9571645580400D1570604EA743043A2641365C0E91715</vt:lpwstr>
  </property>
</Properties>
</file>