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2" r:id="rId11"/>
    <p:sldId id="271" r:id="rId12"/>
    <p:sldId id="266" r:id="rId13"/>
    <p:sldId id="267" r:id="rId14"/>
    <p:sldId id="268" r:id="rId15"/>
    <p:sldId id="269" r:id="rId16"/>
    <p:sldId id="270" r:id="rId17"/>
    <p:sldId id="273" r:id="rId18"/>
    <p:sldId id="275" r:id="rId19"/>
    <p:sldId id="274" r:id="rId20"/>
    <p:sldId id="278" r:id="rId21"/>
    <p:sldId id="276" r:id="rId22"/>
    <p:sldId id="277" r:id="rId2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96" y="-2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9D309DB-CBBF-4EF4-84EB-7E35B6816068}" type="doc">
      <dgm:prSet loTypeId="urn:microsoft.com/office/officeart/2005/8/layout/radial1" loCatId="cycle" qsTypeId="urn:microsoft.com/office/officeart/2005/8/quickstyle/3d4" qsCatId="3D" csTypeId="urn:microsoft.com/office/officeart/2005/8/colors/accent3_2" csCatId="accent3" phldr="1"/>
      <dgm:spPr/>
      <dgm:t>
        <a:bodyPr/>
        <a:lstStyle/>
        <a:p>
          <a:endParaRPr lang="ru-RU"/>
        </a:p>
      </dgm:t>
    </dgm:pt>
    <dgm:pt modelId="{5014D637-606D-4140-A9B5-4F03DB093E83}">
      <dgm:prSet phldrT="[Текст]"/>
      <dgm:spPr/>
      <dgm:t>
        <a:bodyPr/>
        <a:lstStyle/>
        <a:p>
          <a:r>
            <a:rPr lang="uk-UA" dirty="0" smtClean="0">
              <a:solidFill>
                <a:srgbClr val="FF0000"/>
              </a:solidFill>
            </a:rPr>
            <a:t>Властивості алгоритмів</a:t>
          </a:r>
          <a:endParaRPr lang="ru-RU" dirty="0">
            <a:solidFill>
              <a:srgbClr val="FF0000"/>
            </a:solidFill>
          </a:endParaRPr>
        </a:p>
      </dgm:t>
    </dgm:pt>
    <dgm:pt modelId="{5210078D-2694-4D13-BA84-E7DF3D673CA2}" type="parTrans" cxnId="{0D3820AF-E9F5-4C7F-8E6E-BDA9F7EDA676}">
      <dgm:prSet/>
      <dgm:spPr/>
      <dgm:t>
        <a:bodyPr/>
        <a:lstStyle/>
        <a:p>
          <a:endParaRPr lang="ru-RU">
            <a:solidFill>
              <a:srgbClr val="FF0000"/>
            </a:solidFill>
          </a:endParaRPr>
        </a:p>
      </dgm:t>
    </dgm:pt>
    <dgm:pt modelId="{AED64BD7-07C4-48FA-B63F-D37854BD64F3}" type="sibTrans" cxnId="{0D3820AF-E9F5-4C7F-8E6E-BDA9F7EDA676}">
      <dgm:prSet/>
      <dgm:spPr/>
      <dgm:t>
        <a:bodyPr/>
        <a:lstStyle/>
        <a:p>
          <a:endParaRPr lang="ru-RU">
            <a:solidFill>
              <a:srgbClr val="FF0000"/>
            </a:solidFill>
          </a:endParaRPr>
        </a:p>
      </dgm:t>
    </dgm:pt>
    <dgm:pt modelId="{354DB120-550E-43FE-A703-2374FB54C7C8}">
      <dgm:prSet phldrT="[Текст]" custT="1"/>
      <dgm:spPr/>
      <dgm:t>
        <a:bodyPr/>
        <a:lstStyle/>
        <a:p>
          <a:r>
            <a:rPr lang="uk-UA" sz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Масовість –</a:t>
          </a:r>
        </a:p>
        <a:p>
          <a:r>
            <a:rPr lang="uk-UA" sz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Розв</a:t>
          </a:r>
          <a:r>
            <a:rPr lang="en-US" sz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’</a:t>
          </a:r>
          <a:r>
            <a:rPr lang="uk-UA" sz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язання</a:t>
          </a:r>
          <a:r>
            <a:rPr lang="uk-UA" sz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цілого класу однотипних задач</a:t>
          </a:r>
          <a:endParaRPr lang="ru-RU" sz="1200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184B22D-1F87-4F72-A4C7-083AE7DF5767}" type="parTrans" cxnId="{41436118-7515-4B80-BBCA-0BC148B22D5F}">
      <dgm:prSet/>
      <dgm:spPr/>
      <dgm:t>
        <a:bodyPr/>
        <a:lstStyle/>
        <a:p>
          <a:endParaRPr lang="ru-RU">
            <a:solidFill>
              <a:srgbClr val="FF0000"/>
            </a:solidFill>
          </a:endParaRPr>
        </a:p>
      </dgm:t>
    </dgm:pt>
    <dgm:pt modelId="{360DD196-4D42-40BD-BF1D-B8C76379544A}" type="sibTrans" cxnId="{41436118-7515-4B80-BBCA-0BC148B22D5F}">
      <dgm:prSet/>
      <dgm:spPr/>
      <dgm:t>
        <a:bodyPr/>
        <a:lstStyle/>
        <a:p>
          <a:endParaRPr lang="ru-RU">
            <a:solidFill>
              <a:srgbClr val="FF0000"/>
            </a:solidFill>
          </a:endParaRPr>
        </a:p>
      </dgm:t>
    </dgm:pt>
    <dgm:pt modelId="{AA1DBA74-5E96-482B-A41C-7239A20374BE}">
      <dgm:prSet phldrT="[Текст]" custT="1"/>
      <dgm:spPr/>
      <dgm:t>
        <a:bodyPr/>
        <a:lstStyle/>
        <a:p>
          <a:r>
            <a:rPr lang="uk-UA" sz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Однозначність – </a:t>
          </a:r>
        </a:p>
        <a:p>
          <a:r>
            <a:rPr lang="uk-UA" sz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Єдине можливе тлумачення правил виконання дій і порядку їх ви конання</a:t>
          </a:r>
          <a:endParaRPr lang="ru-RU" sz="1200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099EF2A-A8CC-47DF-8E06-65FB06CBFC3C}" type="parTrans" cxnId="{25D18A31-7BEA-438F-A2FB-F0964819B706}">
      <dgm:prSet/>
      <dgm:spPr/>
      <dgm:t>
        <a:bodyPr/>
        <a:lstStyle/>
        <a:p>
          <a:endParaRPr lang="ru-RU">
            <a:solidFill>
              <a:srgbClr val="FF0000"/>
            </a:solidFill>
          </a:endParaRPr>
        </a:p>
      </dgm:t>
    </dgm:pt>
    <dgm:pt modelId="{AE58A265-3AB8-454C-83DF-E9CB1CDDD84F}" type="sibTrans" cxnId="{25D18A31-7BEA-438F-A2FB-F0964819B706}">
      <dgm:prSet/>
      <dgm:spPr/>
      <dgm:t>
        <a:bodyPr/>
        <a:lstStyle/>
        <a:p>
          <a:endParaRPr lang="ru-RU">
            <a:solidFill>
              <a:srgbClr val="FF0000"/>
            </a:solidFill>
          </a:endParaRPr>
        </a:p>
      </dgm:t>
    </dgm:pt>
    <dgm:pt modelId="{A4F52738-11AD-4561-8623-EDA11374E16B}">
      <dgm:prSet phldrT="[Текст]" custT="1"/>
      <dgm:spPr/>
      <dgm:t>
        <a:bodyPr/>
        <a:lstStyle/>
        <a:p>
          <a:r>
            <a:rPr lang="uk-UA" sz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Результативність і визначеність – </a:t>
          </a:r>
        </a:p>
        <a:p>
          <a:r>
            <a:rPr lang="uk-UA" sz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Визначення результату виконання алгоритму</a:t>
          </a:r>
          <a:endParaRPr lang="ru-RU" sz="1200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C6540DB-3386-4C22-BB25-26E66AC6B3B2}" type="parTrans" cxnId="{19B5BA1C-7FA2-4BD7-B043-539ECFF9E89B}">
      <dgm:prSet/>
      <dgm:spPr/>
      <dgm:t>
        <a:bodyPr/>
        <a:lstStyle/>
        <a:p>
          <a:endParaRPr lang="ru-RU">
            <a:solidFill>
              <a:srgbClr val="FF0000"/>
            </a:solidFill>
          </a:endParaRPr>
        </a:p>
      </dgm:t>
    </dgm:pt>
    <dgm:pt modelId="{0B2671EE-C712-48A3-AB8F-BCB874F97574}" type="sibTrans" cxnId="{19B5BA1C-7FA2-4BD7-B043-539ECFF9E89B}">
      <dgm:prSet/>
      <dgm:spPr/>
      <dgm:t>
        <a:bodyPr/>
        <a:lstStyle/>
        <a:p>
          <a:endParaRPr lang="ru-RU">
            <a:solidFill>
              <a:srgbClr val="FF0000"/>
            </a:solidFill>
          </a:endParaRPr>
        </a:p>
      </dgm:t>
    </dgm:pt>
    <dgm:pt modelId="{18FDED67-01C1-4C6E-A66F-34C44B9A6B39}">
      <dgm:prSet phldrT="[Текст]" custT="1"/>
      <dgm:spPr/>
      <dgm:t>
        <a:bodyPr/>
        <a:lstStyle/>
        <a:p>
          <a:r>
            <a:rPr lang="uk-UA" sz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Скінченність – </a:t>
          </a:r>
        </a:p>
        <a:p>
          <a:r>
            <a:rPr lang="uk-UA" sz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Скінченна кількість кроків</a:t>
          </a:r>
          <a:endParaRPr lang="ru-RU" sz="1200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DEC0DAA-57E4-42FB-9C30-F2E4D0A54339}" type="parTrans" cxnId="{E163D721-5F73-4425-AC7E-3EA152917517}">
      <dgm:prSet/>
      <dgm:spPr/>
      <dgm:t>
        <a:bodyPr/>
        <a:lstStyle/>
        <a:p>
          <a:endParaRPr lang="ru-RU">
            <a:solidFill>
              <a:srgbClr val="FF0000"/>
            </a:solidFill>
          </a:endParaRPr>
        </a:p>
      </dgm:t>
    </dgm:pt>
    <dgm:pt modelId="{5EEEC9EF-B4F9-4D9D-AC80-E2BB14C65912}" type="sibTrans" cxnId="{E163D721-5F73-4425-AC7E-3EA152917517}">
      <dgm:prSet/>
      <dgm:spPr/>
      <dgm:t>
        <a:bodyPr/>
        <a:lstStyle/>
        <a:p>
          <a:endParaRPr lang="ru-RU">
            <a:solidFill>
              <a:srgbClr val="FF0000"/>
            </a:solidFill>
          </a:endParaRPr>
        </a:p>
      </dgm:t>
    </dgm:pt>
    <dgm:pt modelId="{D3ED4DAA-3C97-4B92-B706-AA5383BA62A7}">
      <dgm:prSet custT="1"/>
      <dgm:spPr/>
      <dgm:t>
        <a:bodyPr/>
        <a:lstStyle/>
        <a:p>
          <a:r>
            <a:rPr lang="uk-UA" sz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Зрозумілість – </a:t>
          </a:r>
        </a:p>
        <a:p>
          <a:r>
            <a:rPr lang="uk-UA" sz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Дії мають бути зрозумілими виконавцю– </a:t>
          </a:r>
        </a:p>
        <a:p>
          <a:r>
            <a:rPr lang="uk-UA" sz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Визначення результату виконання алгоритму </a:t>
          </a:r>
          <a:endParaRPr lang="ru-RU" sz="1200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8510644-7469-42B5-881C-1352B1E7853B}" type="parTrans" cxnId="{C7F7F2DC-05A6-4426-B388-189E334F6AC4}">
      <dgm:prSet/>
      <dgm:spPr/>
      <dgm:t>
        <a:bodyPr/>
        <a:lstStyle/>
        <a:p>
          <a:endParaRPr lang="ru-RU">
            <a:solidFill>
              <a:srgbClr val="FF0000"/>
            </a:solidFill>
          </a:endParaRPr>
        </a:p>
      </dgm:t>
    </dgm:pt>
    <dgm:pt modelId="{005C02C0-6D00-4FFC-B8A1-57E755400BC3}" type="sibTrans" cxnId="{C7F7F2DC-05A6-4426-B388-189E334F6AC4}">
      <dgm:prSet/>
      <dgm:spPr/>
      <dgm:t>
        <a:bodyPr/>
        <a:lstStyle/>
        <a:p>
          <a:endParaRPr lang="ru-RU">
            <a:solidFill>
              <a:srgbClr val="FF0000"/>
            </a:solidFill>
          </a:endParaRPr>
        </a:p>
      </dgm:t>
    </dgm:pt>
    <dgm:pt modelId="{AE2185C5-9F14-4119-846C-DBBBDE2552D7}">
      <dgm:prSet custT="1"/>
      <dgm:spPr/>
      <dgm:t>
        <a:bodyPr/>
        <a:lstStyle/>
        <a:p>
          <a:r>
            <a:rPr lang="uk-UA" sz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Дискретність – </a:t>
          </a:r>
        </a:p>
        <a:p>
          <a:r>
            <a:rPr lang="uk-UA" sz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Розбиття алгоритму на елементарні команди</a:t>
          </a:r>
          <a:endParaRPr lang="ru-RU" sz="1200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559B36-B062-4A42-88D5-E7875110562E}" type="parTrans" cxnId="{B36F94AB-DCEA-48FE-B073-0535201E0D55}">
      <dgm:prSet/>
      <dgm:spPr/>
      <dgm:t>
        <a:bodyPr/>
        <a:lstStyle/>
        <a:p>
          <a:endParaRPr lang="ru-RU">
            <a:solidFill>
              <a:srgbClr val="FF0000"/>
            </a:solidFill>
          </a:endParaRPr>
        </a:p>
      </dgm:t>
    </dgm:pt>
    <dgm:pt modelId="{1922DF6E-A98F-4BAF-ADC2-47A43E6FB967}" type="sibTrans" cxnId="{B36F94AB-DCEA-48FE-B073-0535201E0D55}">
      <dgm:prSet/>
      <dgm:spPr/>
      <dgm:t>
        <a:bodyPr/>
        <a:lstStyle/>
        <a:p>
          <a:endParaRPr lang="ru-RU">
            <a:solidFill>
              <a:srgbClr val="FF0000"/>
            </a:solidFill>
          </a:endParaRPr>
        </a:p>
      </dgm:t>
    </dgm:pt>
    <dgm:pt modelId="{B2D4637E-9022-4902-8070-1D4CC11C7249}" type="pres">
      <dgm:prSet presAssocID="{79D309DB-CBBF-4EF4-84EB-7E35B6816068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ACA3E4A-BCD4-4818-8FBC-0B54CEA33A75}" type="pres">
      <dgm:prSet presAssocID="{5014D637-606D-4140-A9B5-4F03DB093E83}" presName="centerShape" presStyleLbl="node0" presStyleIdx="0" presStyleCnt="1" custLinFactNeighborX="-43542" custLinFactNeighborY="-4152"/>
      <dgm:spPr/>
      <dgm:t>
        <a:bodyPr/>
        <a:lstStyle/>
        <a:p>
          <a:endParaRPr lang="ru-RU"/>
        </a:p>
      </dgm:t>
    </dgm:pt>
    <dgm:pt modelId="{9AD7098F-187A-4E30-A71B-A015A7B231AC}" type="pres">
      <dgm:prSet presAssocID="{9184B22D-1F87-4F72-A4C7-083AE7DF5767}" presName="Name9" presStyleLbl="parChTrans1D2" presStyleIdx="0" presStyleCnt="6"/>
      <dgm:spPr/>
      <dgm:t>
        <a:bodyPr/>
        <a:lstStyle/>
        <a:p>
          <a:endParaRPr lang="ru-RU"/>
        </a:p>
      </dgm:t>
    </dgm:pt>
    <dgm:pt modelId="{FD62307D-2A67-4D6B-9EF2-FC51EAB6982C}" type="pres">
      <dgm:prSet presAssocID="{9184B22D-1F87-4F72-A4C7-083AE7DF5767}" presName="connTx" presStyleLbl="parChTrans1D2" presStyleIdx="0" presStyleCnt="6"/>
      <dgm:spPr/>
      <dgm:t>
        <a:bodyPr/>
        <a:lstStyle/>
        <a:p>
          <a:endParaRPr lang="ru-RU"/>
        </a:p>
      </dgm:t>
    </dgm:pt>
    <dgm:pt modelId="{84B8939E-922F-40A6-BF89-4E514ACFD886}" type="pres">
      <dgm:prSet presAssocID="{354DB120-550E-43FE-A703-2374FB54C7C8}" presName="node" presStyleLbl="node1" presStyleIdx="0" presStyleCnt="6" custRadScaleRad="110343" custRadScaleInc="-805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30E32B-B9D4-4FA9-B5C1-649E3B418CDC}" type="pres">
      <dgm:prSet presAssocID="{2099EF2A-A8CC-47DF-8E06-65FB06CBFC3C}" presName="Name9" presStyleLbl="parChTrans1D2" presStyleIdx="1" presStyleCnt="6"/>
      <dgm:spPr/>
      <dgm:t>
        <a:bodyPr/>
        <a:lstStyle/>
        <a:p>
          <a:endParaRPr lang="ru-RU"/>
        </a:p>
      </dgm:t>
    </dgm:pt>
    <dgm:pt modelId="{8B1D715C-7D73-4AF9-8750-04EF210A207E}" type="pres">
      <dgm:prSet presAssocID="{2099EF2A-A8CC-47DF-8E06-65FB06CBFC3C}" presName="connTx" presStyleLbl="parChTrans1D2" presStyleIdx="1" presStyleCnt="6"/>
      <dgm:spPr/>
      <dgm:t>
        <a:bodyPr/>
        <a:lstStyle/>
        <a:p>
          <a:endParaRPr lang="ru-RU"/>
        </a:p>
      </dgm:t>
    </dgm:pt>
    <dgm:pt modelId="{10A45794-7AF5-4661-AAAA-C94179113A9C}" type="pres">
      <dgm:prSet presAssocID="{AA1DBA74-5E96-482B-A41C-7239A20374BE}" presName="node" presStyleLbl="node1" presStyleIdx="1" presStyleCnt="6" custScaleX="156370" custRadScaleRad="81188" custRadScaleInc="-187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6B61C2-B914-4028-A2AE-6931730020AA}" type="pres">
      <dgm:prSet presAssocID="{C8510644-7469-42B5-881C-1352B1E7853B}" presName="Name9" presStyleLbl="parChTrans1D2" presStyleIdx="2" presStyleCnt="6"/>
      <dgm:spPr/>
      <dgm:t>
        <a:bodyPr/>
        <a:lstStyle/>
        <a:p>
          <a:endParaRPr lang="ru-RU"/>
        </a:p>
      </dgm:t>
    </dgm:pt>
    <dgm:pt modelId="{E1D0D775-580A-4A41-B0EB-5049FA2C7F97}" type="pres">
      <dgm:prSet presAssocID="{C8510644-7469-42B5-881C-1352B1E7853B}" presName="connTx" presStyleLbl="parChTrans1D2" presStyleIdx="2" presStyleCnt="6"/>
      <dgm:spPr/>
      <dgm:t>
        <a:bodyPr/>
        <a:lstStyle/>
        <a:p>
          <a:endParaRPr lang="ru-RU"/>
        </a:p>
      </dgm:t>
    </dgm:pt>
    <dgm:pt modelId="{39004EE9-F21E-49F9-B996-3F43D991ACB4}" type="pres">
      <dgm:prSet presAssocID="{D3ED4DAA-3C97-4B92-B706-AA5383BA62A7}" presName="node" presStyleLbl="node1" presStyleIdx="2" presStyleCnt="6" custScaleX="164937" custRadScaleRad="118152" custRadScaleInc="383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4E150A-0211-4DE3-952F-98564C8AB021}" type="pres">
      <dgm:prSet presAssocID="{97559B36-B062-4A42-88D5-E7875110562E}" presName="Name9" presStyleLbl="parChTrans1D2" presStyleIdx="3" presStyleCnt="6"/>
      <dgm:spPr/>
      <dgm:t>
        <a:bodyPr/>
        <a:lstStyle/>
        <a:p>
          <a:endParaRPr lang="ru-RU"/>
        </a:p>
      </dgm:t>
    </dgm:pt>
    <dgm:pt modelId="{CA6E58D3-B5DB-446D-9113-5669EC0AB469}" type="pres">
      <dgm:prSet presAssocID="{97559B36-B062-4A42-88D5-E7875110562E}" presName="connTx" presStyleLbl="parChTrans1D2" presStyleIdx="3" presStyleCnt="6"/>
      <dgm:spPr/>
      <dgm:t>
        <a:bodyPr/>
        <a:lstStyle/>
        <a:p>
          <a:endParaRPr lang="ru-RU"/>
        </a:p>
      </dgm:t>
    </dgm:pt>
    <dgm:pt modelId="{CED7A421-BC66-4245-90AD-229A95A26D77}" type="pres">
      <dgm:prSet presAssocID="{AE2185C5-9F14-4119-846C-DBBBDE2552D7}" presName="node" presStyleLbl="node1" presStyleIdx="3" presStyleCnt="6" custScaleX="123900" custRadScaleRad="111947" custRadScaleInc="891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7EA377-54E9-4AAC-9D46-0895E821F36E}" type="pres">
      <dgm:prSet presAssocID="{CC6540DB-3386-4C22-BB25-26E66AC6B3B2}" presName="Name9" presStyleLbl="parChTrans1D2" presStyleIdx="4" presStyleCnt="6"/>
      <dgm:spPr/>
      <dgm:t>
        <a:bodyPr/>
        <a:lstStyle/>
        <a:p>
          <a:endParaRPr lang="ru-RU"/>
        </a:p>
      </dgm:t>
    </dgm:pt>
    <dgm:pt modelId="{4F09E189-6910-4B65-ADAD-B5A65A1C3677}" type="pres">
      <dgm:prSet presAssocID="{CC6540DB-3386-4C22-BB25-26E66AC6B3B2}" presName="connTx" presStyleLbl="parChTrans1D2" presStyleIdx="4" presStyleCnt="6"/>
      <dgm:spPr/>
      <dgm:t>
        <a:bodyPr/>
        <a:lstStyle/>
        <a:p>
          <a:endParaRPr lang="ru-RU"/>
        </a:p>
      </dgm:t>
    </dgm:pt>
    <dgm:pt modelId="{D7AFD2C7-E28F-4658-A21B-9DAF69BF59B4}" type="pres">
      <dgm:prSet presAssocID="{A4F52738-11AD-4561-8623-EDA11374E16B}" presName="node" presStyleLbl="node1" presStyleIdx="4" presStyleCnt="6" custScaleX="146673" custRadScaleRad="197884" custRadScaleInc="575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1DD1C8-5766-4C46-A50E-AA26C23376F0}" type="pres">
      <dgm:prSet presAssocID="{ADEC0DAA-57E4-42FB-9C30-F2E4D0A54339}" presName="Name9" presStyleLbl="parChTrans1D2" presStyleIdx="5" presStyleCnt="6"/>
      <dgm:spPr/>
      <dgm:t>
        <a:bodyPr/>
        <a:lstStyle/>
        <a:p>
          <a:endParaRPr lang="ru-RU"/>
        </a:p>
      </dgm:t>
    </dgm:pt>
    <dgm:pt modelId="{BFD7C68F-31D3-4E15-A212-8B937FC75C25}" type="pres">
      <dgm:prSet presAssocID="{ADEC0DAA-57E4-42FB-9C30-F2E4D0A54339}" presName="connTx" presStyleLbl="parChTrans1D2" presStyleIdx="5" presStyleCnt="6"/>
      <dgm:spPr/>
      <dgm:t>
        <a:bodyPr/>
        <a:lstStyle/>
        <a:p>
          <a:endParaRPr lang="ru-RU"/>
        </a:p>
      </dgm:t>
    </dgm:pt>
    <dgm:pt modelId="{71350E89-E728-41CB-9D88-15ED6DB1D3E5}" type="pres">
      <dgm:prSet presAssocID="{18FDED67-01C1-4C6E-A66F-34C44B9A6B39}" presName="node" presStyleLbl="node1" presStyleIdx="5" presStyleCnt="6" custScaleX="135964" custRadScaleRad="198933" custRadScaleInc="-264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1436118-7515-4B80-BBCA-0BC148B22D5F}" srcId="{5014D637-606D-4140-A9B5-4F03DB093E83}" destId="{354DB120-550E-43FE-A703-2374FB54C7C8}" srcOrd="0" destOrd="0" parTransId="{9184B22D-1F87-4F72-A4C7-083AE7DF5767}" sibTransId="{360DD196-4D42-40BD-BF1D-B8C76379544A}"/>
    <dgm:cxn modelId="{19B5BA1C-7FA2-4BD7-B043-539ECFF9E89B}" srcId="{5014D637-606D-4140-A9B5-4F03DB093E83}" destId="{A4F52738-11AD-4561-8623-EDA11374E16B}" srcOrd="4" destOrd="0" parTransId="{CC6540DB-3386-4C22-BB25-26E66AC6B3B2}" sibTransId="{0B2671EE-C712-48A3-AB8F-BCB874F97574}"/>
    <dgm:cxn modelId="{818C088C-8E5B-45A6-B16D-C836FC5FD377}" type="presOf" srcId="{AE2185C5-9F14-4119-846C-DBBBDE2552D7}" destId="{CED7A421-BC66-4245-90AD-229A95A26D77}" srcOrd="0" destOrd="0" presId="urn:microsoft.com/office/officeart/2005/8/layout/radial1"/>
    <dgm:cxn modelId="{B4E0368D-4473-462E-A9C6-02523FDC45A0}" type="presOf" srcId="{AA1DBA74-5E96-482B-A41C-7239A20374BE}" destId="{10A45794-7AF5-4661-AAAA-C94179113A9C}" srcOrd="0" destOrd="0" presId="urn:microsoft.com/office/officeart/2005/8/layout/radial1"/>
    <dgm:cxn modelId="{5D4D181F-69FC-4854-BEA2-C4AEE27178DF}" type="presOf" srcId="{79D309DB-CBBF-4EF4-84EB-7E35B6816068}" destId="{B2D4637E-9022-4902-8070-1D4CC11C7249}" srcOrd="0" destOrd="0" presId="urn:microsoft.com/office/officeart/2005/8/layout/radial1"/>
    <dgm:cxn modelId="{20F20468-04A9-4C98-905A-7C278CDBEBFB}" type="presOf" srcId="{5014D637-606D-4140-A9B5-4F03DB093E83}" destId="{BACA3E4A-BCD4-4818-8FBC-0B54CEA33A75}" srcOrd="0" destOrd="0" presId="urn:microsoft.com/office/officeart/2005/8/layout/radial1"/>
    <dgm:cxn modelId="{2D482E73-D495-40C2-A74F-0172056A4D79}" type="presOf" srcId="{9184B22D-1F87-4F72-A4C7-083AE7DF5767}" destId="{9AD7098F-187A-4E30-A71B-A015A7B231AC}" srcOrd="0" destOrd="0" presId="urn:microsoft.com/office/officeart/2005/8/layout/radial1"/>
    <dgm:cxn modelId="{9B548E0A-E6BC-46F0-8659-6B20A6F50AC9}" type="presOf" srcId="{354DB120-550E-43FE-A703-2374FB54C7C8}" destId="{84B8939E-922F-40A6-BF89-4E514ACFD886}" srcOrd="0" destOrd="0" presId="urn:microsoft.com/office/officeart/2005/8/layout/radial1"/>
    <dgm:cxn modelId="{25D18A31-7BEA-438F-A2FB-F0964819B706}" srcId="{5014D637-606D-4140-A9B5-4F03DB093E83}" destId="{AA1DBA74-5E96-482B-A41C-7239A20374BE}" srcOrd="1" destOrd="0" parTransId="{2099EF2A-A8CC-47DF-8E06-65FB06CBFC3C}" sibTransId="{AE58A265-3AB8-454C-83DF-E9CB1CDDD84F}"/>
    <dgm:cxn modelId="{687F32C3-486F-4A57-9563-667BB7A804C7}" type="presOf" srcId="{CC6540DB-3386-4C22-BB25-26E66AC6B3B2}" destId="{AC7EA377-54E9-4AAC-9D46-0895E821F36E}" srcOrd="0" destOrd="0" presId="urn:microsoft.com/office/officeart/2005/8/layout/radial1"/>
    <dgm:cxn modelId="{36F044D6-FCA9-423D-ABA1-3739D946F469}" type="presOf" srcId="{A4F52738-11AD-4561-8623-EDA11374E16B}" destId="{D7AFD2C7-E28F-4658-A21B-9DAF69BF59B4}" srcOrd="0" destOrd="0" presId="urn:microsoft.com/office/officeart/2005/8/layout/radial1"/>
    <dgm:cxn modelId="{34526FA4-E0D3-4E88-B53F-FFCE6B8BFF5E}" type="presOf" srcId="{2099EF2A-A8CC-47DF-8E06-65FB06CBFC3C}" destId="{C530E32B-B9D4-4FA9-B5C1-649E3B418CDC}" srcOrd="0" destOrd="0" presId="urn:microsoft.com/office/officeart/2005/8/layout/radial1"/>
    <dgm:cxn modelId="{C7EC4B73-46DC-429E-A5C8-6760B1C5BA9F}" type="presOf" srcId="{2099EF2A-A8CC-47DF-8E06-65FB06CBFC3C}" destId="{8B1D715C-7D73-4AF9-8750-04EF210A207E}" srcOrd="1" destOrd="0" presId="urn:microsoft.com/office/officeart/2005/8/layout/radial1"/>
    <dgm:cxn modelId="{710725FF-6130-4E36-9956-B48C964167D3}" type="presOf" srcId="{18FDED67-01C1-4C6E-A66F-34C44B9A6B39}" destId="{71350E89-E728-41CB-9D88-15ED6DB1D3E5}" srcOrd="0" destOrd="0" presId="urn:microsoft.com/office/officeart/2005/8/layout/radial1"/>
    <dgm:cxn modelId="{E163D721-5F73-4425-AC7E-3EA152917517}" srcId="{5014D637-606D-4140-A9B5-4F03DB093E83}" destId="{18FDED67-01C1-4C6E-A66F-34C44B9A6B39}" srcOrd="5" destOrd="0" parTransId="{ADEC0DAA-57E4-42FB-9C30-F2E4D0A54339}" sibTransId="{5EEEC9EF-B4F9-4D9D-AC80-E2BB14C65912}"/>
    <dgm:cxn modelId="{C7F7F2DC-05A6-4426-B388-189E334F6AC4}" srcId="{5014D637-606D-4140-A9B5-4F03DB093E83}" destId="{D3ED4DAA-3C97-4B92-B706-AA5383BA62A7}" srcOrd="2" destOrd="0" parTransId="{C8510644-7469-42B5-881C-1352B1E7853B}" sibTransId="{005C02C0-6D00-4FFC-B8A1-57E755400BC3}"/>
    <dgm:cxn modelId="{0596635B-4930-422C-BD56-8A778C3BBEF4}" type="presOf" srcId="{9184B22D-1F87-4F72-A4C7-083AE7DF5767}" destId="{FD62307D-2A67-4D6B-9EF2-FC51EAB6982C}" srcOrd="1" destOrd="0" presId="urn:microsoft.com/office/officeart/2005/8/layout/radial1"/>
    <dgm:cxn modelId="{3C501072-2226-4207-BBFA-0E212AF83BDB}" type="presOf" srcId="{97559B36-B062-4A42-88D5-E7875110562E}" destId="{CA6E58D3-B5DB-446D-9113-5669EC0AB469}" srcOrd="1" destOrd="0" presId="urn:microsoft.com/office/officeart/2005/8/layout/radial1"/>
    <dgm:cxn modelId="{716D78DE-50E1-4AA1-8347-A107A8FA2C29}" type="presOf" srcId="{C8510644-7469-42B5-881C-1352B1E7853B}" destId="{E1D0D775-580A-4A41-B0EB-5049FA2C7F97}" srcOrd="1" destOrd="0" presId="urn:microsoft.com/office/officeart/2005/8/layout/radial1"/>
    <dgm:cxn modelId="{18EC0A52-44DF-465A-8C02-258D3297A09B}" type="presOf" srcId="{ADEC0DAA-57E4-42FB-9C30-F2E4D0A54339}" destId="{BFD7C68F-31D3-4E15-A212-8B937FC75C25}" srcOrd="1" destOrd="0" presId="urn:microsoft.com/office/officeart/2005/8/layout/radial1"/>
    <dgm:cxn modelId="{0D3820AF-E9F5-4C7F-8E6E-BDA9F7EDA676}" srcId="{79D309DB-CBBF-4EF4-84EB-7E35B6816068}" destId="{5014D637-606D-4140-A9B5-4F03DB093E83}" srcOrd="0" destOrd="0" parTransId="{5210078D-2694-4D13-BA84-E7DF3D673CA2}" sibTransId="{AED64BD7-07C4-48FA-B63F-D37854BD64F3}"/>
    <dgm:cxn modelId="{31E00ECF-72FE-49E2-BF5A-F5B9241A3A35}" type="presOf" srcId="{97559B36-B062-4A42-88D5-E7875110562E}" destId="{BF4E150A-0211-4DE3-952F-98564C8AB021}" srcOrd="0" destOrd="0" presId="urn:microsoft.com/office/officeart/2005/8/layout/radial1"/>
    <dgm:cxn modelId="{D91C4106-ECA5-4F5A-8953-EB83BBBA01C9}" type="presOf" srcId="{ADEC0DAA-57E4-42FB-9C30-F2E4D0A54339}" destId="{A31DD1C8-5766-4C46-A50E-AA26C23376F0}" srcOrd="0" destOrd="0" presId="urn:microsoft.com/office/officeart/2005/8/layout/radial1"/>
    <dgm:cxn modelId="{45A9D0F4-41B6-467D-AB9B-23396AB5CE4B}" type="presOf" srcId="{D3ED4DAA-3C97-4B92-B706-AA5383BA62A7}" destId="{39004EE9-F21E-49F9-B996-3F43D991ACB4}" srcOrd="0" destOrd="0" presId="urn:microsoft.com/office/officeart/2005/8/layout/radial1"/>
    <dgm:cxn modelId="{B36F94AB-DCEA-48FE-B073-0535201E0D55}" srcId="{5014D637-606D-4140-A9B5-4F03DB093E83}" destId="{AE2185C5-9F14-4119-846C-DBBBDE2552D7}" srcOrd="3" destOrd="0" parTransId="{97559B36-B062-4A42-88D5-E7875110562E}" sibTransId="{1922DF6E-A98F-4BAF-ADC2-47A43E6FB967}"/>
    <dgm:cxn modelId="{4AE5855B-A498-4BC7-8E7A-3CD3F3A4C3FC}" type="presOf" srcId="{CC6540DB-3386-4C22-BB25-26E66AC6B3B2}" destId="{4F09E189-6910-4B65-ADAD-B5A65A1C3677}" srcOrd="1" destOrd="0" presId="urn:microsoft.com/office/officeart/2005/8/layout/radial1"/>
    <dgm:cxn modelId="{C731475E-8739-4094-9BF6-0DE253BACBB3}" type="presOf" srcId="{C8510644-7469-42B5-881C-1352B1E7853B}" destId="{4E6B61C2-B914-4028-A2AE-6931730020AA}" srcOrd="0" destOrd="0" presId="urn:microsoft.com/office/officeart/2005/8/layout/radial1"/>
    <dgm:cxn modelId="{473B5A89-E01A-4B3A-8C4B-8F6A9666EB94}" type="presParOf" srcId="{B2D4637E-9022-4902-8070-1D4CC11C7249}" destId="{BACA3E4A-BCD4-4818-8FBC-0B54CEA33A75}" srcOrd="0" destOrd="0" presId="urn:microsoft.com/office/officeart/2005/8/layout/radial1"/>
    <dgm:cxn modelId="{D6F367F0-92B6-453D-BBCE-96B63FF744E2}" type="presParOf" srcId="{B2D4637E-9022-4902-8070-1D4CC11C7249}" destId="{9AD7098F-187A-4E30-A71B-A015A7B231AC}" srcOrd="1" destOrd="0" presId="urn:microsoft.com/office/officeart/2005/8/layout/radial1"/>
    <dgm:cxn modelId="{40942080-6D1B-4883-9D79-1C9827073F13}" type="presParOf" srcId="{9AD7098F-187A-4E30-A71B-A015A7B231AC}" destId="{FD62307D-2A67-4D6B-9EF2-FC51EAB6982C}" srcOrd="0" destOrd="0" presId="urn:microsoft.com/office/officeart/2005/8/layout/radial1"/>
    <dgm:cxn modelId="{EAA16E32-32B0-4417-B477-5CCF2026F965}" type="presParOf" srcId="{B2D4637E-9022-4902-8070-1D4CC11C7249}" destId="{84B8939E-922F-40A6-BF89-4E514ACFD886}" srcOrd="2" destOrd="0" presId="urn:microsoft.com/office/officeart/2005/8/layout/radial1"/>
    <dgm:cxn modelId="{DC7266CB-E40B-47BA-AFC3-5EC86A099BEC}" type="presParOf" srcId="{B2D4637E-9022-4902-8070-1D4CC11C7249}" destId="{C530E32B-B9D4-4FA9-B5C1-649E3B418CDC}" srcOrd="3" destOrd="0" presId="urn:microsoft.com/office/officeart/2005/8/layout/radial1"/>
    <dgm:cxn modelId="{14DF7333-BC88-4D47-8660-D1F5A6AC54D3}" type="presParOf" srcId="{C530E32B-B9D4-4FA9-B5C1-649E3B418CDC}" destId="{8B1D715C-7D73-4AF9-8750-04EF210A207E}" srcOrd="0" destOrd="0" presId="urn:microsoft.com/office/officeart/2005/8/layout/radial1"/>
    <dgm:cxn modelId="{5963776F-54B3-43AB-83B0-D69F9698F630}" type="presParOf" srcId="{B2D4637E-9022-4902-8070-1D4CC11C7249}" destId="{10A45794-7AF5-4661-AAAA-C94179113A9C}" srcOrd="4" destOrd="0" presId="urn:microsoft.com/office/officeart/2005/8/layout/radial1"/>
    <dgm:cxn modelId="{884667E9-6C53-486E-A801-E05ED6555B39}" type="presParOf" srcId="{B2D4637E-9022-4902-8070-1D4CC11C7249}" destId="{4E6B61C2-B914-4028-A2AE-6931730020AA}" srcOrd="5" destOrd="0" presId="urn:microsoft.com/office/officeart/2005/8/layout/radial1"/>
    <dgm:cxn modelId="{58777CD2-7007-4B54-A325-A5C5A37A732C}" type="presParOf" srcId="{4E6B61C2-B914-4028-A2AE-6931730020AA}" destId="{E1D0D775-580A-4A41-B0EB-5049FA2C7F97}" srcOrd="0" destOrd="0" presId="urn:microsoft.com/office/officeart/2005/8/layout/radial1"/>
    <dgm:cxn modelId="{DEEB5334-68DE-4713-8C60-6C339390C605}" type="presParOf" srcId="{B2D4637E-9022-4902-8070-1D4CC11C7249}" destId="{39004EE9-F21E-49F9-B996-3F43D991ACB4}" srcOrd="6" destOrd="0" presId="urn:microsoft.com/office/officeart/2005/8/layout/radial1"/>
    <dgm:cxn modelId="{81CC84C2-AFE0-4EBE-AE03-874DB66F6883}" type="presParOf" srcId="{B2D4637E-9022-4902-8070-1D4CC11C7249}" destId="{BF4E150A-0211-4DE3-952F-98564C8AB021}" srcOrd="7" destOrd="0" presId="urn:microsoft.com/office/officeart/2005/8/layout/radial1"/>
    <dgm:cxn modelId="{C8CB5631-9C1E-47D2-900B-EDB530FB2977}" type="presParOf" srcId="{BF4E150A-0211-4DE3-952F-98564C8AB021}" destId="{CA6E58D3-B5DB-446D-9113-5669EC0AB469}" srcOrd="0" destOrd="0" presId="urn:microsoft.com/office/officeart/2005/8/layout/radial1"/>
    <dgm:cxn modelId="{B9E945FD-71AD-4D38-9579-20E8C8D194A1}" type="presParOf" srcId="{B2D4637E-9022-4902-8070-1D4CC11C7249}" destId="{CED7A421-BC66-4245-90AD-229A95A26D77}" srcOrd="8" destOrd="0" presId="urn:microsoft.com/office/officeart/2005/8/layout/radial1"/>
    <dgm:cxn modelId="{13213CF8-915C-4893-B81F-9433917E3739}" type="presParOf" srcId="{B2D4637E-9022-4902-8070-1D4CC11C7249}" destId="{AC7EA377-54E9-4AAC-9D46-0895E821F36E}" srcOrd="9" destOrd="0" presId="urn:microsoft.com/office/officeart/2005/8/layout/radial1"/>
    <dgm:cxn modelId="{B6697201-9878-47CD-AB3E-40B85CBB704A}" type="presParOf" srcId="{AC7EA377-54E9-4AAC-9D46-0895E821F36E}" destId="{4F09E189-6910-4B65-ADAD-B5A65A1C3677}" srcOrd="0" destOrd="0" presId="urn:microsoft.com/office/officeart/2005/8/layout/radial1"/>
    <dgm:cxn modelId="{2D83ECE2-C648-48AC-83A7-02D84EA646F8}" type="presParOf" srcId="{B2D4637E-9022-4902-8070-1D4CC11C7249}" destId="{D7AFD2C7-E28F-4658-A21B-9DAF69BF59B4}" srcOrd="10" destOrd="0" presId="urn:microsoft.com/office/officeart/2005/8/layout/radial1"/>
    <dgm:cxn modelId="{C2C830EF-5569-47C3-A82C-1E3DB14061E8}" type="presParOf" srcId="{B2D4637E-9022-4902-8070-1D4CC11C7249}" destId="{A31DD1C8-5766-4C46-A50E-AA26C23376F0}" srcOrd="11" destOrd="0" presId="urn:microsoft.com/office/officeart/2005/8/layout/radial1"/>
    <dgm:cxn modelId="{F5F6DCA8-3371-44AE-844E-48E52D8B7FE9}" type="presParOf" srcId="{A31DD1C8-5766-4C46-A50E-AA26C23376F0}" destId="{BFD7C68F-31D3-4E15-A212-8B937FC75C25}" srcOrd="0" destOrd="0" presId="urn:microsoft.com/office/officeart/2005/8/layout/radial1"/>
    <dgm:cxn modelId="{3C241AA9-8202-4499-A269-809174B2217C}" type="presParOf" srcId="{B2D4637E-9022-4902-8070-1D4CC11C7249}" destId="{71350E89-E728-41CB-9D88-15ED6DB1D3E5}" srcOrd="12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CA3E4A-BCD4-4818-8FBC-0B54CEA33A75}">
      <dsp:nvSpPr>
        <dsp:cNvPr id="0" name=""/>
        <dsp:cNvSpPr/>
      </dsp:nvSpPr>
      <dsp:spPr>
        <a:xfrm>
          <a:off x="2279032" y="1542751"/>
          <a:ext cx="1277426" cy="127742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>
              <a:solidFill>
                <a:srgbClr val="FF0000"/>
              </a:solidFill>
            </a:rPr>
            <a:t>Властивості алгоритмів</a:t>
          </a:r>
          <a:endParaRPr lang="ru-RU" sz="1400" kern="1200" dirty="0">
            <a:solidFill>
              <a:srgbClr val="FF0000"/>
            </a:solidFill>
          </a:endParaRPr>
        </a:p>
      </dsp:txBody>
      <dsp:txXfrm>
        <a:off x="2466107" y="1729826"/>
        <a:ext cx="903276" cy="903276"/>
      </dsp:txXfrm>
    </dsp:sp>
    <dsp:sp modelId="{9AD7098F-187A-4E30-A71B-A015A7B231AC}">
      <dsp:nvSpPr>
        <dsp:cNvPr id="0" name=""/>
        <dsp:cNvSpPr/>
      </dsp:nvSpPr>
      <dsp:spPr>
        <a:xfrm rot="17664545">
          <a:off x="3061611" y="1400483"/>
          <a:ext cx="409312" cy="25986"/>
        </a:xfrm>
        <a:custGeom>
          <a:avLst/>
          <a:gdLst/>
          <a:ahLst/>
          <a:cxnLst/>
          <a:rect l="0" t="0" r="0" b="0"/>
          <a:pathLst>
            <a:path>
              <a:moveTo>
                <a:pt x="0" y="12993"/>
              </a:moveTo>
              <a:lnTo>
                <a:pt x="409312" y="12993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>
            <a:solidFill>
              <a:srgbClr val="FF0000"/>
            </a:solidFill>
          </a:endParaRPr>
        </a:p>
      </dsp:txBody>
      <dsp:txXfrm>
        <a:off x="3256034" y="1403244"/>
        <a:ext cx="20465" cy="20465"/>
      </dsp:txXfrm>
    </dsp:sp>
    <dsp:sp modelId="{84B8939E-922F-40A6-BF89-4E514ACFD886}">
      <dsp:nvSpPr>
        <dsp:cNvPr id="0" name=""/>
        <dsp:cNvSpPr/>
      </dsp:nvSpPr>
      <dsp:spPr>
        <a:xfrm>
          <a:off x="2976075" y="6776"/>
          <a:ext cx="1277426" cy="127742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Масовість –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Розв</a:t>
          </a:r>
          <a:r>
            <a:rPr lang="en-US" sz="12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’</a:t>
          </a:r>
          <a:r>
            <a:rPr lang="uk-UA" sz="12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язання</a:t>
          </a:r>
          <a:r>
            <a:rPr lang="uk-UA" sz="12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цілого класу однотипних задач</a:t>
          </a:r>
          <a:endParaRPr lang="ru-RU" sz="1200" kern="1200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63150" y="193851"/>
        <a:ext cx="903276" cy="903276"/>
      </dsp:txXfrm>
    </dsp:sp>
    <dsp:sp modelId="{C530E32B-B9D4-4FA9-B5C1-649E3B418CDC}">
      <dsp:nvSpPr>
        <dsp:cNvPr id="0" name=""/>
        <dsp:cNvSpPr/>
      </dsp:nvSpPr>
      <dsp:spPr>
        <a:xfrm rot="20742966">
          <a:off x="3520784" y="1883760"/>
          <a:ext cx="1030476" cy="25986"/>
        </a:xfrm>
        <a:custGeom>
          <a:avLst/>
          <a:gdLst/>
          <a:ahLst/>
          <a:cxnLst/>
          <a:rect l="0" t="0" r="0" b="0"/>
          <a:pathLst>
            <a:path>
              <a:moveTo>
                <a:pt x="0" y="12993"/>
              </a:moveTo>
              <a:lnTo>
                <a:pt x="1030476" y="12993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>
            <a:solidFill>
              <a:srgbClr val="FF0000"/>
            </a:solidFill>
          </a:endParaRPr>
        </a:p>
      </dsp:txBody>
      <dsp:txXfrm>
        <a:off x="4010261" y="1870992"/>
        <a:ext cx="51523" cy="51523"/>
      </dsp:txXfrm>
    </dsp:sp>
    <dsp:sp modelId="{10A45794-7AF5-4661-AAAA-C94179113A9C}">
      <dsp:nvSpPr>
        <dsp:cNvPr id="0" name=""/>
        <dsp:cNvSpPr/>
      </dsp:nvSpPr>
      <dsp:spPr>
        <a:xfrm>
          <a:off x="4464500" y="894670"/>
          <a:ext cx="1997512" cy="127742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Однозначність –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Єдине можливе тлумачення правил виконання дій і порядку їх ви конання</a:t>
          </a:r>
          <a:endParaRPr lang="ru-RU" sz="1200" kern="1200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57029" y="1081745"/>
        <a:ext cx="1412454" cy="903276"/>
      </dsp:txXfrm>
    </dsp:sp>
    <dsp:sp modelId="{4E6B61C2-B914-4028-A2AE-6931730020AA}">
      <dsp:nvSpPr>
        <dsp:cNvPr id="0" name=""/>
        <dsp:cNvSpPr/>
      </dsp:nvSpPr>
      <dsp:spPr>
        <a:xfrm rot="1575522">
          <a:off x="3402560" y="2828278"/>
          <a:ext cx="1705259" cy="25986"/>
        </a:xfrm>
        <a:custGeom>
          <a:avLst/>
          <a:gdLst/>
          <a:ahLst/>
          <a:cxnLst/>
          <a:rect l="0" t="0" r="0" b="0"/>
          <a:pathLst>
            <a:path>
              <a:moveTo>
                <a:pt x="0" y="12993"/>
              </a:moveTo>
              <a:lnTo>
                <a:pt x="1705259" y="12993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kern="1200">
            <a:solidFill>
              <a:srgbClr val="FF0000"/>
            </a:solidFill>
          </a:endParaRPr>
        </a:p>
      </dsp:txBody>
      <dsp:txXfrm>
        <a:off x="4212559" y="2798640"/>
        <a:ext cx="85262" cy="85262"/>
      </dsp:txXfrm>
    </dsp:sp>
    <dsp:sp modelId="{39004EE9-F21E-49F9-B996-3F43D991ACB4}">
      <dsp:nvSpPr>
        <dsp:cNvPr id="0" name=""/>
        <dsp:cNvSpPr/>
      </dsp:nvSpPr>
      <dsp:spPr>
        <a:xfrm>
          <a:off x="4783498" y="2982906"/>
          <a:ext cx="2106949" cy="127742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Зрозумілість –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Дії мають бути зрозумілими виконавцю–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Визначення результату виконання алгоритму </a:t>
          </a:r>
          <a:endParaRPr lang="ru-RU" sz="1200" kern="1200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92054" y="3169981"/>
        <a:ext cx="1489837" cy="903276"/>
      </dsp:txXfrm>
    </dsp:sp>
    <dsp:sp modelId="{BF4E150A-0211-4DE3-952F-98564C8AB021}">
      <dsp:nvSpPr>
        <dsp:cNvPr id="0" name=""/>
        <dsp:cNvSpPr/>
      </dsp:nvSpPr>
      <dsp:spPr>
        <a:xfrm rot="4276982">
          <a:off x="2915069" y="3062985"/>
          <a:ext cx="611497" cy="25986"/>
        </a:xfrm>
        <a:custGeom>
          <a:avLst/>
          <a:gdLst/>
          <a:ahLst/>
          <a:cxnLst/>
          <a:rect l="0" t="0" r="0" b="0"/>
          <a:pathLst>
            <a:path>
              <a:moveTo>
                <a:pt x="0" y="12993"/>
              </a:moveTo>
              <a:lnTo>
                <a:pt x="611497" y="12993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>
            <a:solidFill>
              <a:srgbClr val="FF0000"/>
            </a:solidFill>
          </a:endParaRPr>
        </a:p>
      </dsp:txBody>
      <dsp:txXfrm>
        <a:off x="3205530" y="3060691"/>
        <a:ext cx="30574" cy="30574"/>
      </dsp:txXfrm>
    </dsp:sp>
    <dsp:sp modelId="{CED7A421-BC66-4245-90AD-229A95A26D77}">
      <dsp:nvSpPr>
        <dsp:cNvPr id="0" name=""/>
        <dsp:cNvSpPr/>
      </dsp:nvSpPr>
      <dsp:spPr>
        <a:xfrm>
          <a:off x="2736304" y="3342938"/>
          <a:ext cx="1582731" cy="127742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Дискретність –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Розбиття алгоритму на елементарні команди</a:t>
          </a:r>
          <a:endParaRPr lang="ru-RU" sz="1200" kern="1200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968090" y="3530013"/>
        <a:ext cx="1119159" cy="903276"/>
      </dsp:txXfrm>
    </dsp:sp>
    <dsp:sp modelId="{AC7EA377-54E9-4AAC-9D46-0895E821F36E}">
      <dsp:nvSpPr>
        <dsp:cNvPr id="0" name=""/>
        <dsp:cNvSpPr/>
      </dsp:nvSpPr>
      <dsp:spPr>
        <a:xfrm rot="9232060">
          <a:off x="1892531" y="2554643"/>
          <a:ext cx="476125" cy="25986"/>
        </a:xfrm>
        <a:custGeom>
          <a:avLst/>
          <a:gdLst/>
          <a:ahLst/>
          <a:cxnLst/>
          <a:rect l="0" t="0" r="0" b="0"/>
          <a:pathLst>
            <a:path>
              <a:moveTo>
                <a:pt x="0" y="12993"/>
              </a:moveTo>
              <a:lnTo>
                <a:pt x="476125" y="12993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>
            <a:solidFill>
              <a:srgbClr val="FF0000"/>
            </a:solidFill>
          </a:endParaRPr>
        </a:p>
      </dsp:txBody>
      <dsp:txXfrm rot="10800000">
        <a:off x="2118691" y="2555734"/>
        <a:ext cx="23806" cy="23806"/>
      </dsp:txXfrm>
    </dsp:sp>
    <dsp:sp modelId="{D7AFD2C7-E28F-4658-A21B-9DAF69BF59B4}">
      <dsp:nvSpPr>
        <dsp:cNvPr id="0" name=""/>
        <dsp:cNvSpPr/>
      </dsp:nvSpPr>
      <dsp:spPr>
        <a:xfrm>
          <a:off x="219629" y="2406834"/>
          <a:ext cx="1873640" cy="127742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Результативність і визначеність –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Визначення результату виконання алгоритму</a:t>
          </a:r>
          <a:endParaRPr lang="ru-RU" sz="1200" kern="1200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4017" y="2593909"/>
        <a:ext cx="1324864" cy="903276"/>
      </dsp:txXfrm>
    </dsp:sp>
    <dsp:sp modelId="{A31DD1C8-5766-4C46-A50E-AA26C23376F0}">
      <dsp:nvSpPr>
        <dsp:cNvPr id="0" name=""/>
        <dsp:cNvSpPr/>
      </dsp:nvSpPr>
      <dsp:spPr>
        <a:xfrm rot="12860910">
          <a:off x="1888731" y="1653044"/>
          <a:ext cx="549597" cy="25986"/>
        </a:xfrm>
        <a:custGeom>
          <a:avLst/>
          <a:gdLst/>
          <a:ahLst/>
          <a:cxnLst/>
          <a:rect l="0" t="0" r="0" b="0"/>
          <a:pathLst>
            <a:path>
              <a:moveTo>
                <a:pt x="0" y="12993"/>
              </a:moveTo>
              <a:lnTo>
                <a:pt x="549597" y="12993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>
            <a:solidFill>
              <a:srgbClr val="FF0000"/>
            </a:solidFill>
          </a:endParaRPr>
        </a:p>
      </dsp:txBody>
      <dsp:txXfrm rot="10800000">
        <a:off x="2149790" y="1652298"/>
        <a:ext cx="27479" cy="27479"/>
      </dsp:txXfrm>
    </dsp:sp>
    <dsp:sp modelId="{71350E89-E728-41CB-9D88-15ED6DB1D3E5}">
      <dsp:nvSpPr>
        <dsp:cNvPr id="0" name=""/>
        <dsp:cNvSpPr/>
      </dsp:nvSpPr>
      <dsp:spPr>
        <a:xfrm>
          <a:off x="432048" y="437512"/>
          <a:ext cx="1736840" cy="127742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Скінченність –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Скінченна кількість кроків</a:t>
          </a:r>
          <a:endParaRPr lang="ru-RU" sz="1200" kern="1200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86402" y="624587"/>
        <a:ext cx="1228132" cy="9032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AFF539C-8B01-43F7-9F23-BBF4E6196B62}" type="datetimeFigureOut">
              <a:rPr lang="ru-RU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7E3F940-FCB6-4510-9D2A-16CD2068A41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635241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D824CC-FE5F-467E-B10D-8A01E3D5B9F0}" type="datetime1">
              <a:rPr lang="ru-RU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064553-D02D-4F99-99D7-9D0FA8BDB6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6101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1B4238-006A-4FA4-8E24-08E2C349D234}" type="datetime1">
              <a:rPr lang="ru-RU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09B81E-DE96-4939-9BB8-BC7FECE587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1693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4B785-E7F4-45C1-AF12-7E4070BEB4EA}" type="datetime1">
              <a:rPr lang="ru-RU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BA362-DC8C-40D9-8807-AE97A899F7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83426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AC59A-7CB8-44CE-8F04-FB483BD3B989}" type="datetime1">
              <a:rPr lang="ru-RU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8C9845-4750-4131-B469-BD14E191AE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89182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3C045A-3C0F-4FE0-8F00-A4CC5A24EA66}" type="datetime1">
              <a:rPr lang="ru-RU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63490B-CE4C-4127-BCEA-4D77360738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35097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64553D-3196-4460-90DC-AFB645D07DC7}" type="datetime1">
              <a:rPr lang="ru-RU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770659-E4E1-4139-86CF-7D5DC0E0F9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7418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B43B20-E244-49E2-A659-1E7EB93FD4A9}" type="datetime1">
              <a:rPr lang="ru-RU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CA0CEF-7490-493D-BF6A-430F058413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5873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174375-655A-4831-BB59-F3812C4E2E9C}" type="datetime1">
              <a:rPr lang="ru-RU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5CF743-F89B-41BF-B502-CDADF7A4F7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89793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CF32FC-B023-4B49-8CE7-1C17F7FF1850}" type="datetime1">
              <a:rPr lang="ru-RU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24DA67-780E-4814-BC61-8AC9FB24CF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25587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971CAA-05F6-4946-AEEA-41DAF838F3FD}" type="datetime1">
              <a:rPr lang="ru-RU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9E5F8D-E5CB-4608-948C-9BB59D02A5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28142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F681D7-06E5-4286-8945-668F12949A33}" type="datetime1">
              <a:rPr lang="ru-RU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0A5AD8-D873-4AF6-8757-1BA00D5BB8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59324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7EE351C-1E9D-4A5A-A5A3-039957DF0AF4}" type="datetime1">
              <a:rPr lang="ru-RU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B65C6F5-1E71-4A53-9800-F520489F50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H:\Documents and Settings\Aida\Рабочий стол\МОИ шаблоны ЭКСПЕРИМЕНТы\index.2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313" y="285750"/>
            <a:ext cx="1928812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H:\Documents and Settings\Aida\Рабочий стол\текстуры и фоны, клипарты\Scool_objekts\scool (90)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5643563"/>
            <a:ext cx="2016125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H:\Documents and Settings\Aida\Рабочий стол\текстуры и фоны, клипарты\Scool_objekts\scool (45)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688" y="4857750"/>
            <a:ext cx="701675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H:\Documents and Settings\Aida\Рабочий стол\текстуры и фоны, клипарты\Scool_objekts\scool (46)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0" y="5786438"/>
            <a:ext cx="1135063" cy="60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AED93C-3683-4F97-BE7B-D4AD4DC1974A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683568" y="2331446"/>
            <a:ext cx="827681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000" b="1" dirty="0" err="1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Розв</a:t>
            </a:r>
            <a:r>
              <a:rPr lang="en-US" sz="4000" b="1" dirty="0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’</a:t>
            </a:r>
            <a:r>
              <a:rPr lang="ru-RU" sz="4000" b="1" dirty="0" err="1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язування</a:t>
            </a:r>
            <a:r>
              <a:rPr lang="ru-RU" sz="4000" b="1" dirty="0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ru-RU" sz="4000" b="1" dirty="0" err="1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текстових</a:t>
            </a:r>
            <a:r>
              <a:rPr lang="ru-RU" sz="4000" b="1" dirty="0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задач </a:t>
            </a:r>
          </a:p>
          <a:p>
            <a:pPr algn="ctr"/>
            <a:r>
              <a:rPr lang="ru-RU" sz="4000" b="1" dirty="0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за допомогою </a:t>
            </a:r>
            <a:r>
              <a:rPr lang="ru-RU" sz="4000" b="1" dirty="0" err="1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рівнянь</a:t>
            </a:r>
            <a:endParaRPr lang="ru-RU" sz="4000" b="1" dirty="0">
              <a:ln>
                <a:solidFill>
                  <a:srgbClr val="00B050"/>
                </a:solidFill>
              </a:ln>
              <a:solidFill>
                <a:srgbClr val="00B05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1557" y="0"/>
            <a:ext cx="48965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Інтегрований бінарний урок </a:t>
            </a:r>
          </a:p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математики та інформатики</a:t>
            </a:r>
          </a:p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учнів 6 класу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634314" y="3947572"/>
            <a:ext cx="733017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Розв'язування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задач є </a:t>
            </a:r>
            <a:r>
              <a:rPr lang="ru-RU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найхарактернішим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специфічним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різновидом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вільного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мислення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r"/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В. Джеймс</a:t>
            </a:r>
          </a:p>
          <a:p>
            <a:endParaRPr lang="ru-RU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179C0137-D04E-411C-ABB8-B17E641B80C6}" type="datetime1">
              <a:rPr lang="ru-RU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24A5DA-D0C8-487B-9F54-89AA41D95CA5}" type="slidenum">
              <a:rPr lang="ru-RU"/>
              <a:pPr>
                <a:defRPr/>
              </a:pPr>
              <a:t>2</a:t>
            </a:fld>
            <a:endParaRPr lang="ru-RU"/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0" y="692696"/>
            <a:ext cx="5701408" cy="3207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483768" y="4149080"/>
            <a:ext cx="610470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err="1" smtClean="0"/>
              <a:t>Немає</a:t>
            </a:r>
            <a:r>
              <a:rPr lang="ru-RU" sz="2800" dirty="0" smtClean="0"/>
              <a:t> </a:t>
            </a:r>
            <a:r>
              <a:rPr lang="ru-RU" sz="2800" dirty="0" err="1" smtClean="0"/>
              <a:t>значення</a:t>
            </a:r>
            <a:r>
              <a:rPr lang="ru-RU" sz="2800" dirty="0" smtClean="0"/>
              <a:t>, що </a:t>
            </a:r>
            <a:r>
              <a:rPr lang="ru-RU" sz="2800" dirty="0" err="1" smtClean="0"/>
              <a:t>шукаєш</a:t>
            </a:r>
            <a:r>
              <a:rPr lang="ru-RU" sz="2800" dirty="0" smtClean="0"/>
              <a:t>. </a:t>
            </a:r>
            <a:r>
              <a:rPr lang="ru-RU" sz="2800" dirty="0" err="1" smtClean="0"/>
              <a:t>Важливо</a:t>
            </a:r>
            <a:r>
              <a:rPr lang="ru-RU" sz="2800" dirty="0" smtClean="0"/>
              <a:t>, що </a:t>
            </a:r>
            <a:r>
              <a:rPr lang="ru-RU" sz="2800" dirty="0" err="1" smtClean="0"/>
              <a:t>знаходиш</a:t>
            </a:r>
            <a:r>
              <a:rPr lang="ru-RU" sz="2800" dirty="0" smtClean="0"/>
              <a:t>.</a:t>
            </a:r>
          </a:p>
          <a:p>
            <a:pPr algn="r"/>
            <a:r>
              <a:rPr lang="ru-RU" sz="2800" dirty="0" smtClean="0"/>
              <a:t> </a:t>
            </a:r>
            <a:r>
              <a:rPr lang="ru-RU" sz="2800" i="1" dirty="0" err="1" smtClean="0"/>
              <a:t>Блез</a:t>
            </a:r>
            <a:r>
              <a:rPr lang="ru-RU" sz="2800" i="1" dirty="0" smtClean="0"/>
              <a:t> Паскаль</a:t>
            </a:r>
            <a:endParaRPr lang="ru-RU" sz="28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179C0137-D04E-411C-ABB8-B17E641B80C6}" type="datetime1">
              <a:rPr lang="ru-RU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24A5DA-D0C8-487B-9F54-89AA41D95CA5}" type="slidenum">
              <a:rPr lang="ru-RU"/>
              <a:pPr>
                <a:defRPr/>
              </a:pPr>
              <a:t>3</a:t>
            </a:fld>
            <a:endParaRPr lang="ru-RU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861506"/>
            <a:ext cx="3552056" cy="3552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1520" y="836712"/>
            <a:ext cx="561662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Задумайте число. </a:t>
            </a:r>
          </a:p>
          <a:p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Відніміть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1. </a:t>
            </a:r>
          </a:p>
          <a:p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Різницю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помножте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2 Додайте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початкове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загадане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число. </a:t>
            </a:r>
          </a:p>
          <a:p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результат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отримали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2081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179C0137-D04E-411C-ABB8-B17E641B80C6}" type="datetime1">
              <a:rPr lang="ru-RU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24A5DA-D0C8-487B-9F54-89AA41D95CA5}" type="slidenum">
              <a:rPr lang="ru-RU"/>
              <a:pPr>
                <a:defRPr/>
              </a:pPr>
              <a:t>4</a:t>
            </a:fld>
            <a:endParaRPr lang="ru-RU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0466" y="0"/>
            <a:ext cx="2791769" cy="170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3528" y="692696"/>
            <a:ext cx="6984776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lnSpc>
                <a:spcPct val="150000"/>
              </a:lnSpc>
              <a:buAutoNum type="arabicPeriod"/>
            </a:pP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Рівняння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це ... 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Корінь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рівняння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це ...</a:t>
            </a:r>
          </a:p>
          <a:p>
            <a:pPr>
              <a:lnSpc>
                <a:spcPct val="150000"/>
              </a:lnSpc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Розв'язати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рівняння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означає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... </a:t>
            </a:r>
          </a:p>
          <a:p>
            <a:pPr>
              <a:lnSpc>
                <a:spcPct val="150000"/>
              </a:lnSpc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Протилежні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числа – це...</a:t>
            </a:r>
          </a:p>
          <a:p>
            <a:pPr>
              <a:lnSpc>
                <a:spcPct val="150000"/>
              </a:lnSpc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У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сумі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протилежні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числа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дорівнюють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... </a:t>
            </a:r>
          </a:p>
          <a:p>
            <a:pPr>
              <a:lnSpc>
                <a:spcPct val="150000"/>
              </a:lnSpc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Обернені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числа – це...</a:t>
            </a:r>
          </a:p>
          <a:p>
            <a:pPr>
              <a:lnSpc>
                <a:spcPct val="150000"/>
              </a:lnSpc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Назвіть основні властивості рівняння…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8158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179C0137-D04E-411C-ABB8-B17E641B80C6}" type="datetime1">
              <a:rPr lang="ru-RU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24A5DA-D0C8-487B-9F54-89AA41D95CA5}" type="slidenum">
              <a:rPr lang="ru-RU"/>
              <a:pPr>
                <a:defRPr/>
              </a:pPr>
              <a:t>5</a:t>
            </a:fld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33670" y="702779"/>
            <a:ext cx="8208912" cy="51744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Скільки коренів мають дані рівняння? Чому?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901700">
              <a:lnSpc>
                <a:spcPct val="150000"/>
              </a:lnSpc>
            </a:pP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2х+5 = 9;         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901700">
              <a:lnSpc>
                <a:spcPct val="150000"/>
              </a:lnSpc>
            </a:pP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(х-3)(х+5)(х-4) = 0; </a:t>
            </a:r>
            <a:endParaRPr lang="uk-UA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901700">
              <a:lnSpc>
                <a:spcPct val="150000"/>
              </a:lnSpc>
            </a:pP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∙х = 5; </a:t>
            </a:r>
            <a:endParaRPr lang="uk-UA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901700">
              <a:lnSpc>
                <a:spcPct val="150000"/>
              </a:lnSpc>
            </a:pP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∙х = 0;         </a:t>
            </a:r>
            <a:endParaRPr lang="uk-UA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901700">
              <a:lnSpc>
                <a:spcPct val="150000"/>
              </a:lnSpc>
            </a:pP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 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х+7      </a:t>
            </a:r>
            <a:endParaRPr lang="uk-UA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901700">
              <a:lnSpc>
                <a:spcPct val="150000"/>
              </a:lnSpc>
            </a:pP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|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х|=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988840"/>
            <a:ext cx="4320480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498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179C0137-D04E-411C-ABB8-B17E641B80C6}" type="datetime1">
              <a:rPr lang="ru-RU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24A5DA-D0C8-487B-9F54-89AA41D95CA5}" type="slidenum">
              <a:rPr lang="ru-RU"/>
              <a:pPr>
                <a:defRPr/>
              </a:pPr>
              <a:t>6</a:t>
            </a:fld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23528" y="980728"/>
            <a:ext cx="828092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Допоможіть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відновити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запис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розв’язання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рівняння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3(2х+4) = 612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6х +… = 612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6х……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 = 100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988840"/>
            <a:ext cx="4316413" cy="3243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8379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179C0137-D04E-411C-ABB8-B17E641B80C6}" type="datetime1">
              <a:rPr lang="ru-RU"/>
              <a:pPr>
                <a:defRPr/>
              </a:pPr>
              <a:t>24.03.2021</a:t>
            </a:fld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24A5DA-D0C8-487B-9F54-89AA41D95CA5}" type="slidenum">
              <a:rPr lang="ru-RU"/>
              <a:pPr>
                <a:defRPr/>
              </a:pPr>
              <a:t>7</a:t>
            </a:fld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17928" y="692696"/>
            <a:ext cx="864096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Знайти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помилку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розв’язанні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рівнянь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413-2х=336+4			</a:t>
            </a:r>
            <a:r>
              <a:rPr lang="uk-UA" sz="3600" dirty="0" smtClean="0">
                <a:solidFill>
                  <a:srgbClr val="000000"/>
                </a:solidFill>
                <a:latin typeface="Times New Roman" pitchFamily="18" charset="0"/>
              </a:rPr>
              <a:t>5х + 4 = 7х + 12</a:t>
            </a:r>
            <a:endParaRPr lang="ru-RU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413-2х=367			</a:t>
            </a:r>
            <a:r>
              <a:rPr lang="uk-UA" sz="3600" dirty="0" smtClean="0">
                <a:solidFill>
                  <a:srgbClr val="000000"/>
                </a:solidFill>
                <a:latin typeface="Times New Roman" pitchFamily="18" charset="0"/>
              </a:rPr>
              <a:t>5х – 7х = 12 + 4</a:t>
            </a:r>
            <a:endParaRPr lang="ru-RU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3600" dirty="0" smtClean="0">
                <a:solidFill>
                  <a:srgbClr val="000000"/>
                </a:solidFill>
                <a:latin typeface="Times New Roman" pitchFamily="18" charset="0"/>
              </a:rPr>
              <a:t>-2х + 9 = 81 – 6х		х + 11 = 5х + 5</a:t>
            </a:r>
            <a:br>
              <a:rPr lang="uk-UA" sz="3600" dirty="0" smtClean="0">
                <a:solidFill>
                  <a:srgbClr val="000000"/>
                </a:solidFill>
                <a:latin typeface="Times New Roman" pitchFamily="18" charset="0"/>
              </a:rPr>
            </a:br>
            <a:r>
              <a:rPr lang="uk-UA" sz="3600" dirty="0" smtClean="0">
                <a:solidFill>
                  <a:srgbClr val="000000"/>
                </a:solidFill>
                <a:latin typeface="Times New Roman" pitchFamily="18" charset="0"/>
              </a:rPr>
              <a:t>-2х – 6х = - 81 – 9		х + 5х = 5 – 11</a:t>
            </a:r>
            <a:br>
              <a:rPr lang="uk-UA" sz="3600" dirty="0" smtClean="0">
                <a:solidFill>
                  <a:srgbClr val="000000"/>
                </a:solidFill>
                <a:latin typeface="Times New Roman" pitchFamily="18" charset="0"/>
              </a:rPr>
            </a:br>
            <a:r>
              <a:rPr lang="uk-UA" sz="3600" dirty="0" smtClean="0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uk-UA" sz="3600" dirty="0" smtClean="0">
                <a:solidFill>
                  <a:srgbClr val="000000"/>
                </a:solidFill>
                <a:latin typeface="Times New Roman" pitchFamily="18" charset="0"/>
              </a:rPr>
            </a:br>
            <a:r>
              <a:rPr lang="uk-UA" sz="3600" dirty="0" smtClean="0">
                <a:solidFill>
                  <a:srgbClr val="000000"/>
                </a:solidFill>
                <a:latin typeface="Times New Roman" pitchFamily="18" charset="0"/>
              </a:rPr>
              <a:t>	– 1,4 – 6,6х = 2,6 + 2,4х</a:t>
            </a:r>
            <a:br>
              <a:rPr lang="uk-UA" sz="3600" dirty="0" smtClean="0">
                <a:solidFill>
                  <a:srgbClr val="000000"/>
                </a:solidFill>
                <a:latin typeface="Times New Roman" pitchFamily="18" charset="0"/>
              </a:rPr>
            </a:br>
            <a:r>
              <a:rPr lang="uk-UA" sz="3600" dirty="0" smtClean="0">
                <a:solidFill>
                  <a:srgbClr val="000000"/>
                </a:solidFill>
                <a:latin typeface="Times New Roman" pitchFamily="18" charset="0"/>
              </a:rPr>
              <a:t>	6,6х – 2,4х = 2,6 + 1,4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Горизонтальный свиток 2"/>
          <p:cNvSpPr/>
          <p:nvPr/>
        </p:nvSpPr>
        <p:spPr>
          <a:xfrm>
            <a:off x="266455" y="1628800"/>
            <a:ext cx="3456384" cy="1512168"/>
          </a:xfrm>
          <a:prstGeom prst="horizontalScroll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266454" y="3284984"/>
            <a:ext cx="4017513" cy="1512168"/>
          </a:xfrm>
          <a:prstGeom prst="horizontalScroll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4644008" y="1628800"/>
            <a:ext cx="4017513" cy="1512168"/>
          </a:xfrm>
          <a:prstGeom prst="horizontalScroll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Горизонтальный свиток 7"/>
          <p:cNvSpPr/>
          <p:nvPr/>
        </p:nvSpPr>
        <p:spPr>
          <a:xfrm>
            <a:off x="4623447" y="3284984"/>
            <a:ext cx="4017513" cy="1512168"/>
          </a:xfrm>
          <a:prstGeom prst="horizontalScroll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1187624" y="4941168"/>
            <a:ext cx="5184576" cy="1656184"/>
          </a:xfrm>
          <a:prstGeom prst="horizontalScroll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1120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179C0137-D04E-411C-ABB8-B17E641B80C6}" type="datetime1">
              <a:rPr lang="ru-RU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24A5DA-D0C8-487B-9F54-89AA41D95CA5}" type="slidenum">
              <a:rPr lang="ru-RU"/>
              <a:pPr>
                <a:defRPr/>
              </a:pPr>
              <a:t>8</a:t>
            </a:fld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95536" y="548680"/>
            <a:ext cx="835292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Встановити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відповідність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	(36+y)-43=84                       A) 175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	(a-85)+24=100                     Б) 91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	453-х=200                            В)80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4)	х+125=240                           Г)115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5)	y-100=75                              Д)253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6)	(120-х)+58=98                     Е) 161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4652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Grp="1" noChangeArrowheads="1"/>
          </p:cNvSpPr>
          <p:nvPr>
            <p:ph type="title"/>
          </p:nvPr>
        </p:nvSpPr>
        <p:spPr>
          <a:xfrm>
            <a:off x="533400" y="2895600"/>
            <a:ext cx="8229600" cy="1139825"/>
          </a:xfrm>
        </p:spPr>
        <p:txBody>
          <a:bodyPr/>
          <a:lstStyle/>
          <a:p>
            <a:pPr algn="l" eaLnBrk="1" hangingPunct="1">
              <a:defRPr/>
            </a:pPr>
            <a:r>
              <a:rPr lang="uk-UA" sz="2800" dirty="0" smtClean="0">
                <a:latin typeface="Times New Roman" pitchFamily="18" charset="0"/>
              </a:rPr>
              <a:t>Розставити в правильному порядку послідовність </a:t>
            </a:r>
            <a:r>
              <a:rPr lang="uk-UA" sz="2800" dirty="0" err="1" smtClean="0">
                <a:latin typeface="Times New Roman" pitchFamily="18" charset="0"/>
              </a:rPr>
              <a:t>розв</a:t>
            </a:r>
            <a:r>
              <a:rPr lang="en-US" sz="2800" dirty="0" smtClean="0">
                <a:latin typeface="Times New Roman" pitchFamily="18" charset="0"/>
              </a:rPr>
              <a:t>’</a:t>
            </a:r>
            <a:r>
              <a:rPr lang="uk-UA" sz="2800" dirty="0" err="1" smtClean="0">
                <a:latin typeface="Times New Roman" pitchFamily="18" charset="0"/>
              </a:rPr>
              <a:t>язування</a:t>
            </a:r>
            <a:r>
              <a:rPr lang="uk-UA" sz="2800" dirty="0" smtClean="0">
                <a:latin typeface="Times New Roman" pitchFamily="18" charset="0"/>
              </a:rPr>
              <a:t> рівняння</a:t>
            </a:r>
            <a:r>
              <a:rPr lang="en-US" sz="2800" dirty="0" smtClean="0">
                <a:latin typeface="Times New Roman" pitchFamily="18" charset="0"/>
              </a:rPr>
              <a:t> </a:t>
            </a:r>
            <a:br>
              <a:rPr lang="en-US" sz="2800" dirty="0" smtClean="0">
                <a:latin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</a:rPr>
              <a:t>-4(-x + 7) = x + 17</a:t>
            </a:r>
            <a:r>
              <a:rPr lang="uk-UA" sz="2800" dirty="0" smtClean="0">
                <a:latin typeface="Times New Roman" pitchFamily="18" charset="0"/>
              </a:rPr>
              <a:t/>
            </a:r>
            <a:br>
              <a:rPr lang="uk-UA" sz="2800" dirty="0" smtClean="0">
                <a:latin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</a:rPr>
              <a:t/>
            </a:r>
            <a:br>
              <a:rPr lang="en-US" sz="2800" dirty="0" smtClean="0">
                <a:latin typeface="Times New Roman" pitchFamily="18" charset="0"/>
              </a:rPr>
            </a:br>
            <a:r>
              <a:rPr lang="uk-UA" sz="2800" dirty="0" smtClean="0">
                <a:latin typeface="Times New Roman" pitchFamily="18" charset="0"/>
              </a:rPr>
              <a:t>	</a:t>
            </a:r>
            <a:r>
              <a:rPr lang="en-US" sz="2800" dirty="0" smtClean="0">
                <a:latin typeface="Times New Roman" pitchFamily="18" charset="0"/>
              </a:rPr>
              <a:t>1</a:t>
            </a:r>
            <a:r>
              <a:rPr lang="uk-UA" sz="2800" dirty="0" smtClean="0">
                <a:latin typeface="Times New Roman" pitchFamily="18" charset="0"/>
              </a:rPr>
              <a:t>. 4х – х = 17 + 28</a:t>
            </a:r>
            <a:br>
              <a:rPr lang="uk-UA" sz="2800" dirty="0" smtClean="0">
                <a:latin typeface="Times New Roman" pitchFamily="18" charset="0"/>
              </a:rPr>
            </a:br>
            <a:r>
              <a:rPr lang="uk-UA" sz="2800" dirty="0" smtClean="0">
                <a:latin typeface="Times New Roman" pitchFamily="18" charset="0"/>
              </a:rPr>
              <a:t>	2. х = 45 : 3</a:t>
            </a:r>
            <a:br>
              <a:rPr lang="uk-UA" sz="2800" dirty="0" smtClean="0">
                <a:latin typeface="Times New Roman" pitchFamily="18" charset="0"/>
              </a:rPr>
            </a:br>
            <a:r>
              <a:rPr lang="uk-UA" sz="2800" dirty="0" smtClean="0">
                <a:latin typeface="Times New Roman" pitchFamily="18" charset="0"/>
              </a:rPr>
              <a:t>	3. Відповідь: 15</a:t>
            </a:r>
            <a:br>
              <a:rPr lang="uk-UA" sz="2800" dirty="0" smtClean="0">
                <a:latin typeface="Times New Roman" pitchFamily="18" charset="0"/>
              </a:rPr>
            </a:br>
            <a:r>
              <a:rPr lang="uk-UA" sz="2800" dirty="0" smtClean="0">
                <a:latin typeface="Times New Roman" pitchFamily="18" charset="0"/>
              </a:rPr>
              <a:t>	4. х = 15</a:t>
            </a:r>
            <a:br>
              <a:rPr lang="uk-UA" sz="2800" dirty="0" smtClean="0">
                <a:latin typeface="Times New Roman" pitchFamily="18" charset="0"/>
              </a:rPr>
            </a:br>
            <a:r>
              <a:rPr lang="uk-UA" sz="2800" dirty="0" smtClean="0">
                <a:latin typeface="Times New Roman" pitchFamily="18" charset="0"/>
              </a:rPr>
              <a:t>	5. 4х – 28 = х + 17</a:t>
            </a:r>
            <a:br>
              <a:rPr lang="uk-UA" sz="2800" dirty="0" smtClean="0">
                <a:latin typeface="Times New Roman" pitchFamily="18" charset="0"/>
              </a:rPr>
            </a:br>
            <a:r>
              <a:rPr lang="uk-UA" sz="2800" dirty="0" smtClean="0">
                <a:latin typeface="Times New Roman" pitchFamily="18" charset="0"/>
              </a:rPr>
              <a:t>	6. 3х = 45</a:t>
            </a:r>
            <a:endParaRPr lang="ru-RU" sz="2800" dirty="0" smtClean="0">
              <a:latin typeface="Times New Roman" pitchFamily="18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4579" y="2996952"/>
            <a:ext cx="4316413" cy="3243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46873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179C0137-D04E-411C-ABB8-B17E641B80C6}" type="datetime1">
              <a:rPr lang="ru-RU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24A5DA-D0C8-487B-9F54-89AA41D95CA5}" type="slidenum">
              <a:rPr lang="ru-RU"/>
              <a:pPr>
                <a:defRPr/>
              </a:pPr>
              <a:t>10</a:t>
            </a:fld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29511" y="113317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Способи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язування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задач:</a:t>
            </a:r>
          </a:p>
        </p:txBody>
      </p:sp>
      <p:pic>
        <p:nvPicPr>
          <p:cNvPr id="19460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80" t="8596" r="12580" b="8596"/>
          <a:stretch/>
        </p:blipFill>
        <p:spPr bwMode="auto">
          <a:xfrm>
            <a:off x="5964899" y="0"/>
            <a:ext cx="3156715" cy="2619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24" t="7698" r="9662" b="10163"/>
          <a:stretch/>
        </p:blipFill>
        <p:spPr bwMode="auto">
          <a:xfrm>
            <a:off x="4962710" y="3573016"/>
            <a:ext cx="3769599" cy="2905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Группа 5"/>
          <p:cNvGrpSpPr/>
          <p:nvPr/>
        </p:nvGrpSpPr>
        <p:grpSpPr>
          <a:xfrm>
            <a:off x="2987824" y="750830"/>
            <a:ext cx="3165752" cy="2701634"/>
            <a:chOff x="1560577" y="3607686"/>
            <a:chExt cx="3689598" cy="3063877"/>
          </a:xfrm>
        </p:grpSpPr>
        <p:pic>
          <p:nvPicPr>
            <p:cNvPr id="19462" name="Picture 6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60577" y="3607686"/>
              <a:ext cx="3689598" cy="30638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2257431" y="3607687"/>
              <a:ext cx="253059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Графічний</a:t>
              </a:r>
              <a:r>
                <a:rPr lang="ru-RU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спосіб</a:t>
              </a:r>
              <a:endPara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19458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17" t="3134" r="3823" b="3216"/>
          <a:stretch/>
        </p:blipFill>
        <p:spPr bwMode="auto">
          <a:xfrm>
            <a:off x="7789" y="764704"/>
            <a:ext cx="3141845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2828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179C0137-D04E-411C-ABB8-B17E641B80C6}" type="datetime1">
              <a:rPr lang="ru-RU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24A5DA-D0C8-487B-9F54-89AA41D95CA5}" type="slidenum">
              <a:rPr lang="ru-RU"/>
              <a:pPr>
                <a:defRPr/>
              </a:pPr>
              <a:t>11</a:t>
            </a:fld>
            <a:endParaRPr lang="ru-RU"/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76672"/>
            <a:ext cx="7122503" cy="5734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3318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179C0137-D04E-411C-ABB8-B17E641B80C6}" type="datetime1">
              <a:rPr lang="ru-RU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24A5DA-D0C8-487B-9F54-89AA41D95CA5}" type="slidenum">
              <a:rPr lang="ru-RU"/>
              <a:pPr>
                <a:defRPr/>
              </a:pPr>
              <a:t>12</a:t>
            </a:fld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179512" y="836711"/>
                <a:ext cx="8568952" cy="419595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ru-RU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Складіть </a:t>
                </a:r>
                <a:r>
                  <a:rPr lang="ru-RU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числовий</a:t>
                </a:r>
                <a:r>
                  <a:rPr lang="ru-RU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вираз</a:t>
                </a:r>
                <a:r>
                  <a:rPr lang="ru-RU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і </a:t>
                </a:r>
                <a:r>
                  <a:rPr lang="ru-RU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знайдіть</a:t>
                </a:r>
                <a:r>
                  <a:rPr lang="ru-RU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його</a:t>
                </a:r>
                <a:r>
                  <a:rPr lang="ru-RU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значення</a:t>
                </a:r>
                <a:r>
                  <a:rPr lang="ru-RU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  <a:p>
                <a:pPr marL="514350" indent="-514350">
                  <a:buAutoNum type="arabicParenR"/>
                </a:pPr>
                <a:r>
                  <a:rPr lang="ru-RU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потроїти</a:t>
                </a:r>
                <a:r>
                  <a:rPr lang="ru-RU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різницю</a:t>
                </a:r>
                <a:r>
                  <a:rPr lang="ru-RU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подвоєної</a:t>
                </a:r>
                <a:r>
                  <a:rPr lang="ru-RU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суми</a:t>
                </a:r>
                <a:r>
                  <a:rPr lang="ru-RU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чисел 10,5 і 11,4 та </a:t>
                </a:r>
                <a:r>
                  <a:rPr lang="ru-RU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добутку</a:t>
                </a:r>
                <a:r>
                  <a:rPr lang="ru-RU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чисел 3,5 і 2,8.</a:t>
                </a:r>
              </a:p>
              <a:p>
                <a:pPr marL="514350" indent="-514350">
                  <a:buAutoNum type="arabicParenR"/>
                </a:pPr>
                <a:r>
                  <a:rPr lang="ru-RU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до </a:t>
                </a:r>
                <a:r>
                  <a:rPr lang="ru-RU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суми</a:t>
                </a:r>
                <a:r>
                  <a:rPr lang="ru-RU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чисел 1 </a:t>
                </a:r>
                <a:r>
                  <a:rPr lang="ru-RU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і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20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3200" b="0" i="1" smtClean="0"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num>
                      <m:den>
                        <m:r>
                          <a:rPr lang="uk-UA" sz="3200" b="0" i="1" smtClean="0">
                            <a:latin typeface="Cambria Math"/>
                            <a:cs typeface="Times New Roman" panose="020206030504050203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ru-RU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додайте </a:t>
                </a:r>
                <a:r>
                  <a:rPr lang="ru-RU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число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20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3200" b="0" i="1" smtClean="0"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uk-UA" sz="3200" b="0" i="1" smtClean="0">
                            <a:latin typeface="Cambria Math"/>
                            <a:cs typeface="Times New Roman" panose="020206030504050203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ru-RU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endParaRPr lang="ru-RU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14350" indent="-514350">
                  <a:buAutoNum type="arabicParenR"/>
                </a:pPr>
                <a:r>
                  <a:rPr lang="ru-RU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до </a:t>
                </a:r>
                <a:r>
                  <a:rPr lang="ru-RU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суми</a:t>
                </a:r>
                <a:r>
                  <a:rPr lang="ru-RU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чисел 7,4 і </a:t>
                </a:r>
                <a:r>
                  <a:rPr lang="ru-RU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200" i="1" dirty="0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3200" b="0" i="1" dirty="0" smtClean="0"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uk-UA" sz="3200" b="0" i="1" dirty="0" smtClean="0">
                            <a:latin typeface="Cambria Math"/>
                            <a:cs typeface="Times New Roman" panose="020206030504050203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ru-RU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додайте суму чисел 3,2 і </a:t>
                </a:r>
                <a:r>
                  <a:rPr lang="ru-RU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20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3200" b="0" i="1" smtClean="0"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uk-UA" sz="3200" b="0" i="1" smtClean="0"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ru-RU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836711"/>
                <a:ext cx="8568952" cy="4195957"/>
              </a:xfrm>
              <a:prstGeom prst="rect">
                <a:avLst/>
              </a:prstGeom>
              <a:blipFill rotWithShape="1">
                <a:blip r:embed="rId2"/>
                <a:stretch>
                  <a:fillRect l="-1778" t="-2032" r="-120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Прямоугольник 5"/>
          <p:cNvSpPr/>
          <p:nvPr/>
        </p:nvSpPr>
        <p:spPr>
          <a:xfrm>
            <a:off x="3707904" y="4509120"/>
            <a:ext cx="525658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2425">
              <a:lnSpc>
                <a:spcPct val="150000"/>
              </a:lnSpc>
              <a:spcAft>
                <a:spcPts val="0"/>
              </a:spcAft>
            </a:pPr>
            <a:r>
              <a:rPr lang="ru-RU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 2 рази </a:t>
            </a:r>
            <a:r>
              <a:rPr lang="ru-RU" b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більше</a:t>
            </a:r>
            <a:r>
              <a:rPr lang="ru-RU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– </a:t>
            </a:r>
            <a:r>
              <a:rPr lang="ru-RU" b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помножити</a:t>
            </a:r>
            <a:r>
              <a:rPr lang="ru-RU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на 2</a:t>
            </a:r>
            <a:endParaRPr lang="ru-RU" dirty="0" smtClean="0">
              <a:effectLst/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352425">
              <a:lnSpc>
                <a:spcPct val="150000"/>
              </a:lnSpc>
              <a:spcAft>
                <a:spcPts val="0"/>
              </a:spcAft>
            </a:pPr>
            <a:r>
              <a:rPr lang="ru-RU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 2 рази </a:t>
            </a:r>
            <a:r>
              <a:rPr lang="ru-RU" b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менше</a:t>
            </a:r>
            <a:r>
              <a:rPr lang="ru-RU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– </a:t>
            </a:r>
            <a:r>
              <a:rPr lang="ru-RU" b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поділити</a:t>
            </a:r>
            <a:r>
              <a:rPr lang="ru-RU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на 2</a:t>
            </a:r>
            <a:endParaRPr lang="ru-RU" dirty="0" smtClean="0">
              <a:effectLst/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352425">
              <a:lnSpc>
                <a:spcPct val="150000"/>
              </a:lnSpc>
              <a:spcAft>
                <a:spcPts val="0"/>
              </a:spcAft>
            </a:pPr>
            <a:r>
              <a:rPr lang="ru-RU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На 2 </a:t>
            </a:r>
            <a:r>
              <a:rPr lang="ru-RU" b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більше</a:t>
            </a:r>
            <a:r>
              <a:rPr lang="ru-RU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– </a:t>
            </a:r>
            <a:r>
              <a:rPr lang="ru-RU" b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додати</a:t>
            </a:r>
            <a:r>
              <a:rPr lang="ru-RU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2</a:t>
            </a:r>
            <a:endParaRPr lang="ru-RU" dirty="0" smtClean="0">
              <a:effectLst/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352425">
              <a:lnSpc>
                <a:spcPct val="150000"/>
              </a:lnSpc>
              <a:spcAft>
                <a:spcPts val="0"/>
              </a:spcAft>
            </a:pPr>
            <a:r>
              <a:rPr lang="ru-RU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На 2 </a:t>
            </a:r>
            <a:r>
              <a:rPr lang="ru-RU" b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менше</a:t>
            </a:r>
            <a:r>
              <a:rPr lang="ru-RU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– </a:t>
            </a:r>
            <a:r>
              <a:rPr lang="ru-RU" b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відняти</a:t>
            </a:r>
            <a:r>
              <a:rPr lang="ru-RU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2</a:t>
            </a:r>
            <a:endParaRPr lang="ru-RU" dirty="0">
              <a:effectLst/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82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179C0137-D04E-411C-ABB8-B17E641B80C6}" type="datetime1">
              <a:rPr lang="ru-RU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24A5DA-D0C8-487B-9F54-89AA41D95CA5}" type="slidenum">
              <a:rPr lang="ru-RU"/>
              <a:pPr>
                <a:defRPr/>
              </a:pPr>
              <a:t>13</a:t>
            </a:fld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94084" y="620688"/>
            <a:ext cx="885698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приготування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компоту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необхідні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вода,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ягоди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цукор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яких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пропорційна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числам 4, 3 і 2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відповідно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Скільки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потрібно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взяти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води,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ягід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цукру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(за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масою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для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приготування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13,5 кг компоту?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Розв’язання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Нехай х – це дна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кожного компоненту компоту,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тоді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приготування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4х (кг) води, 3х (кг)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ягід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2х (кг)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цукру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Отже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скласти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рівність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1071563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4х+3х+2х=13,5;</a:t>
            </a:r>
          </a:p>
          <a:p>
            <a:pPr indent="1071563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9х=13,5;</a:t>
            </a:r>
          </a:p>
          <a:p>
            <a:pPr indent="1071563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х=1,5.</a:t>
            </a:r>
          </a:p>
          <a:p>
            <a:pPr indent="1071563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1071563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Таким чином, води треба 4 · 1,5=6 (кг); </a:t>
            </a:r>
          </a:p>
          <a:p>
            <a:pPr indent="1071563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ягід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3 · 1,5=4,5 (кг);</a:t>
            </a:r>
          </a:p>
          <a:p>
            <a:pPr indent="1071563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цукру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2 · 1,5=3(кг).</a:t>
            </a:r>
          </a:p>
          <a:p>
            <a:pPr indent="1071563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1071563"/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Відповідь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6кг, 4,5кг, 3кг.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788024" y="74802"/>
            <a:ext cx="246099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Пригадаємо</a:t>
            </a:r>
            <a:r>
              <a:rPr lang="ru-RU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!</a:t>
            </a:r>
            <a:endParaRPr lang="ru-RU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9406" y="3159844"/>
            <a:ext cx="3784361" cy="252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9493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179C0137-D04E-411C-ABB8-B17E641B80C6}" type="datetime1">
              <a:rPr lang="ru-RU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24A5DA-D0C8-487B-9F54-89AA41D95CA5}" type="slidenum">
              <a:rPr lang="ru-RU"/>
              <a:pPr>
                <a:defRPr/>
              </a:pPr>
              <a:t>14</a:t>
            </a:fld>
            <a:endParaRPr lang="ru-RU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1736" y="0"/>
            <a:ext cx="2662264" cy="1497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748762"/>
            <a:ext cx="828092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uk-UA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Складання алгоритму</a:t>
            </a:r>
            <a:r>
              <a:rPr lang="uk-UA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ита</a:t>
            </a:r>
            <a:r>
              <a:rPr lang="uk-UA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ємо</a:t>
            </a:r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умову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задач</a:t>
            </a:r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Невідому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величину, яка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стоїть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запитанні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задачі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позначаємо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х.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умовою треба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знайти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одну, а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декілька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невідомих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величин, за х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позначаємо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найменшу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них.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Далі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записуємо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інші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величини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використовуючи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зв’язок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невідомою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величиною х.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Складаємо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рівняння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Розв’язуємо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отримуємо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величини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х.</a:t>
            </a:r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24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uk-UA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Аналізуємо отримані корені</a:t>
            </a: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uk-UA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Записуємо </a:t>
            </a:r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відповідь до задачі.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5470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179C0137-D04E-411C-ABB8-B17E641B80C6}" type="datetime1">
              <a:rPr lang="ru-RU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24A5DA-D0C8-487B-9F54-89AA41D95CA5}" type="slidenum">
              <a:rPr lang="ru-RU"/>
              <a:pPr>
                <a:defRPr/>
              </a:pPr>
              <a:t>15</a:t>
            </a:fld>
            <a:endParaRPr lang="ru-RU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107504" y="764704"/>
            <a:ext cx="3909420" cy="46697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ru-RU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Одна сторона </a:t>
            </a:r>
            <a:r>
              <a:rPr kumimoji="0" lang="ru-RU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трикутника</a:t>
            </a:r>
            <a:r>
              <a:rPr kumimoji="0" lang="ru-RU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в 1,5 раза </a:t>
            </a:r>
            <a:r>
              <a:rPr kumimoji="0" lang="ru-RU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більше</a:t>
            </a:r>
            <a:r>
              <a:rPr kumimoji="0" lang="ru-RU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kumimoji="0" lang="ru-RU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другої</a:t>
            </a:r>
            <a:r>
              <a:rPr kumimoji="0" lang="ru-RU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і на 5,2 см </a:t>
            </a:r>
            <a:r>
              <a:rPr kumimoji="0" lang="ru-RU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менше</a:t>
            </a:r>
            <a:r>
              <a:rPr kumimoji="0" lang="ru-RU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kumimoji="0" lang="ru-RU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третьої</a:t>
            </a:r>
            <a:r>
              <a:rPr kumimoji="0" lang="ru-RU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сторони</a:t>
            </a:r>
            <a:r>
              <a:rPr kumimoji="0" lang="ru-RU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 Периметр </a:t>
            </a:r>
            <a:r>
              <a:rPr kumimoji="0" lang="ru-RU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трикутника</a:t>
            </a:r>
            <a:r>
              <a:rPr kumimoji="0" lang="ru-RU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дорівнює</a:t>
            </a:r>
            <a:r>
              <a:rPr kumimoji="0" lang="ru-RU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62 см. </a:t>
            </a:r>
            <a:r>
              <a:rPr kumimoji="0" lang="ru-RU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Знайти</a:t>
            </a:r>
            <a:r>
              <a:rPr kumimoji="0" lang="ru-RU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довжину</a:t>
            </a:r>
            <a:r>
              <a:rPr kumimoji="0" lang="ru-RU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кожної</a:t>
            </a:r>
            <a:r>
              <a:rPr kumimoji="0" lang="ru-RU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сторони</a:t>
            </a:r>
            <a:r>
              <a:rPr kumimoji="0" lang="ru-RU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трикутника</a:t>
            </a:r>
            <a:r>
              <a:rPr kumimoji="0" lang="ru-RU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n-US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uk-UA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kumimoji="0" lang="uk-UA" b="1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Запишемо</a:t>
            </a:r>
            <a:r>
              <a:rPr kumimoji="0" lang="uk-UA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умову задачі так: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uk-UA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І ст. - ? в 1,5 рази &gt;   на 5,2 см &lt;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uk-UA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ІІ ст. - 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uk-UA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ІІІ ст. - 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uk-UA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Р = 62 см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1475656" y="3500439"/>
            <a:ext cx="2334769" cy="857250"/>
            <a:chOff x="2022918" y="4124326"/>
            <a:chExt cx="2334769" cy="857250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>
              <a:off x="2908743" y="4162428"/>
              <a:ext cx="0" cy="390523"/>
            </a:xfrm>
            <a:prstGeom prst="line">
              <a:avLst/>
            </a:prstGeom>
            <a:noFill/>
            <a:ln w="12700" cap="rnd" cmpd="sng" algn="ctr">
              <a:solidFill>
                <a:sysClr val="windowText" lastClr="000000"/>
              </a:solidFill>
              <a:prstDash val="solid"/>
            </a:ln>
            <a:effectLst/>
          </p:spPr>
        </p:cxnSp>
        <p:cxnSp>
          <p:nvCxnSpPr>
            <p:cNvPr id="16" name="Прямая со стрелкой 15"/>
            <p:cNvCxnSpPr/>
            <p:nvPr/>
          </p:nvCxnSpPr>
          <p:spPr>
            <a:xfrm flipH="1">
              <a:off x="2022918" y="4572002"/>
              <a:ext cx="885825" cy="0"/>
            </a:xfrm>
            <a:prstGeom prst="straightConnector1">
              <a:avLst/>
            </a:prstGeom>
            <a:noFill/>
            <a:ln w="12700" cap="rnd" cmpd="sng" algn="ctr">
              <a:solidFill>
                <a:sysClr val="windowText" lastClr="000000"/>
              </a:solidFill>
              <a:prstDash val="solid"/>
              <a:tailEnd type="triangle"/>
            </a:ln>
            <a:effectLst/>
          </p:spPr>
        </p:cxnSp>
        <p:cxnSp>
          <p:nvCxnSpPr>
            <p:cNvPr id="17" name="Прямая соединительная линия 16"/>
            <p:cNvCxnSpPr/>
            <p:nvPr/>
          </p:nvCxnSpPr>
          <p:spPr>
            <a:xfrm>
              <a:off x="4348162" y="4124326"/>
              <a:ext cx="9525" cy="857250"/>
            </a:xfrm>
            <a:prstGeom prst="line">
              <a:avLst/>
            </a:prstGeom>
            <a:noFill/>
            <a:ln w="12700" cap="rnd" cmpd="sng" algn="ctr">
              <a:solidFill>
                <a:sysClr val="windowText" lastClr="000000"/>
              </a:solidFill>
              <a:prstDash val="solid"/>
            </a:ln>
            <a:effectLst/>
          </p:spPr>
        </p:cxnSp>
        <p:cxnSp>
          <p:nvCxnSpPr>
            <p:cNvPr id="18" name="Прямая со стрелкой 17"/>
            <p:cNvCxnSpPr/>
            <p:nvPr/>
          </p:nvCxnSpPr>
          <p:spPr>
            <a:xfrm flipH="1">
              <a:off x="2047875" y="4972050"/>
              <a:ext cx="2300287" cy="0"/>
            </a:xfrm>
            <a:prstGeom prst="straightConnector1">
              <a:avLst/>
            </a:prstGeom>
            <a:noFill/>
            <a:ln w="12700" cap="rnd" cmpd="sng" algn="ctr">
              <a:solidFill>
                <a:sysClr val="windowText" lastClr="000000"/>
              </a:solidFill>
              <a:prstDash val="solid"/>
              <a:tailEnd type="triangle"/>
            </a:ln>
            <a:effectLst/>
          </p:spPr>
        </p:cxnSp>
      </p:grpSp>
      <p:sp>
        <p:nvSpPr>
          <p:cNvPr id="19" name="Объект 3"/>
          <p:cNvSpPr txBox="1">
            <a:spLocks/>
          </p:cNvSpPr>
          <p:nvPr/>
        </p:nvSpPr>
        <p:spPr>
          <a:xfrm>
            <a:off x="4211960" y="692696"/>
            <a:ext cx="4752528" cy="59721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uk-UA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Нехай друга сторона трикутника дорівнює х см, тоді перша сторона дорівнює 1,5 х см, </a:t>
            </a:r>
            <a:r>
              <a:rPr kumimoji="0" lang="uk-UA" i="0" u="none" strike="noStrike" kern="1200" cap="none" spc="0" normalizeH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uk-UA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 третя сторона –     (1,5 х + 5,2 ) см. Відомо, що периметр трикутника дорівнює 62 см.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uk-UA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Складемо і розв’яжемо рівняння: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uk-UA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1,5 х + х + ( 1,5 х + 5,2 ) = 62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uk-UA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1,5 х + х + 1,5 х + 5,2 = 62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uk-UA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 4 х = 62 – 5,2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uk-UA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 4х = 56,8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uk-UA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 х = 56,8 : 4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uk-UA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  х = 14,2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uk-UA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Отже, друга сторона трикутника дорівнює 14,2 см, перша сторона – 21,3 см, а третя сторона – 26,5 см.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uk-UA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uk-UA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Відповідь: 21,3 см;  14,2 см;  26,5 см.</a:t>
            </a:r>
            <a:endParaRPr kumimoji="0" lang="en-US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7188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179C0137-D04E-411C-ABB8-B17E641B80C6}" type="datetime1">
              <a:rPr lang="ru-RU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24A5DA-D0C8-487B-9F54-89AA41D95CA5}" type="slidenum">
              <a:rPr lang="ru-RU"/>
              <a:pPr>
                <a:defRPr/>
              </a:pPr>
              <a:t>16</a:t>
            </a:fld>
            <a:endParaRPr lang="ru-RU"/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438708" y="620688"/>
            <a:ext cx="3600400" cy="32403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uk-UA" sz="1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У першій цистерні було 900 л води, а другій – 700 л. Коли з другої цистерни взяли води вдвічі більше, ніж з першої, то в першій залишилось води втричі більше, ніж у другій. Скільки літрів води взяли з кожної цистерни?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uk-UA" sz="1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kumimoji="0" lang="uk-UA" sz="18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Запишемо</a:t>
            </a:r>
            <a:r>
              <a:rPr kumimoji="0" lang="uk-UA" sz="1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умову задачі так: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5026589"/>
              </p:ext>
            </p:extLst>
          </p:nvPr>
        </p:nvGraphicFramePr>
        <p:xfrm>
          <a:off x="113822" y="3501009"/>
          <a:ext cx="4170147" cy="2371725"/>
        </p:xfrm>
        <a:graphic>
          <a:graphicData uri="http://schemas.openxmlformats.org/drawingml/2006/table">
            <a:tbl>
              <a:tblPr firstRow="1" bandRow="1"/>
              <a:tblGrid>
                <a:gridCol w="1308931">
                  <a:extLst>
                    <a:ext uri="{9D8B030D-6E8A-4147-A177-3AD203B41FA5}">
                      <a16:colId xmlns:a16="http://schemas.microsoft.com/office/drawing/2014/main" xmlns="" val="2811609999"/>
                    </a:ext>
                  </a:extLst>
                </a:gridCol>
                <a:gridCol w="776142">
                  <a:extLst>
                    <a:ext uri="{9D8B030D-6E8A-4147-A177-3AD203B41FA5}">
                      <a16:colId xmlns:a16="http://schemas.microsoft.com/office/drawing/2014/main" xmlns="" val="4175905155"/>
                    </a:ext>
                  </a:extLst>
                </a:gridCol>
                <a:gridCol w="1076961">
                  <a:extLst>
                    <a:ext uri="{9D8B030D-6E8A-4147-A177-3AD203B41FA5}">
                      <a16:colId xmlns:a16="http://schemas.microsoft.com/office/drawing/2014/main" xmlns="" val="1718828706"/>
                    </a:ext>
                  </a:extLst>
                </a:gridCol>
                <a:gridCol w="1008113">
                  <a:extLst>
                    <a:ext uri="{9D8B030D-6E8A-4147-A177-3AD203B41FA5}">
                      <a16:colId xmlns:a16="http://schemas.microsoft.com/office/drawing/2014/main" xmlns="" val="943920173"/>
                    </a:ext>
                  </a:extLst>
                </a:gridCol>
              </a:tblGrid>
              <a:tr h="79057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endParaRPr lang="en-US" sz="1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E946B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/>
                      <a:r>
                        <a:rPr lang="uk-UA" sz="1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Було</a:t>
                      </a:r>
                      <a:endParaRPr lang="en-US" sz="1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E946B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/>
                      <a:r>
                        <a:rPr lang="uk-UA" sz="1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Взяли</a:t>
                      </a:r>
                      <a:endParaRPr lang="en-US" sz="1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E946B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/>
                      <a:r>
                        <a:rPr lang="uk-UA" sz="1800" b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Залиши</a:t>
                      </a:r>
                      <a:r>
                        <a:rPr lang="uk-UA" sz="1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  <a:p>
                      <a:pPr algn="ctr"/>
                      <a:r>
                        <a:rPr lang="uk-UA" sz="1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лось</a:t>
                      </a:r>
                      <a:endParaRPr lang="en-US" sz="1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E94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89425278"/>
                  </a:ext>
                </a:extLst>
              </a:tr>
              <a:tr h="79057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/>
                      <a:r>
                        <a:rPr lang="uk-UA" sz="1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 </a:t>
                      </a:r>
                    </a:p>
                    <a:p>
                      <a:pPr algn="ctr"/>
                      <a:r>
                        <a:rPr lang="uk-UA" sz="1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цистерна</a:t>
                      </a:r>
                      <a:endParaRPr lang="en-US" sz="1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E946B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/>
                      <a:r>
                        <a:rPr lang="uk-UA" sz="1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900 л</a:t>
                      </a:r>
                      <a:endParaRPr lang="en-US" sz="1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E946B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/>
                      <a:endParaRPr lang="en-US" sz="1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E946B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/>
                      <a:r>
                        <a:rPr lang="uk-UA" sz="1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3</a:t>
                      </a:r>
                      <a:r>
                        <a:rPr lang="uk-UA" sz="18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рази більше</a:t>
                      </a:r>
                      <a:endParaRPr lang="en-US" sz="1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E946B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40902447"/>
                  </a:ext>
                </a:extLst>
              </a:tr>
              <a:tr h="79057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/>
                      <a:r>
                        <a:rPr lang="uk-UA" sz="1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ІІ цистерна</a:t>
                      </a:r>
                      <a:endParaRPr lang="en-US" sz="1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E946B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/>
                      <a:r>
                        <a:rPr lang="uk-UA" sz="1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700 л</a:t>
                      </a:r>
                      <a:endParaRPr lang="en-US" sz="1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E946B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/>
                      <a:r>
                        <a:rPr lang="uk-UA" sz="1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2 рази більше</a:t>
                      </a:r>
                      <a:endParaRPr lang="en-US" sz="1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E946B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/>
                      <a:endParaRPr lang="en-US" sz="1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E946B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9037510"/>
                  </a:ext>
                </a:extLst>
              </a:tr>
            </a:tbl>
          </a:graphicData>
        </a:graphic>
      </p:graphicFrame>
      <p:grpSp>
        <p:nvGrpSpPr>
          <p:cNvPr id="8" name="Группа 7"/>
          <p:cNvGrpSpPr/>
          <p:nvPr/>
        </p:nvGrpSpPr>
        <p:grpSpPr>
          <a:xfrm>
            <a:off x="2653283" y="4533771"/>
            <a:ext cx="1630685" cy="897861"/>
            <a:chOff x="3248025" y="5143500"/>
            <a:chExt cx="1733550" cy="897861"/>
          </a:xfrm>
        </p:grpSpPr>
        <p:cxnSp>
          <p:nvCxnSpPr>
            <p:cNvPr id="9" name="Прямая соединительная линия 8"/>
            <p:cNvCxnSpPr/>
            <p:nvPr/>
          </p:nvCxnSpPr>
          <p:spPr>
            <a:xfrm flipV="1">
              <a:off x="3790950" y="5143500"/>
              <a:ext cx="9525" cy="897861"/>
            </a:xfrm>
            <a:prstGeom prst="line">
              <a:avLst/>
            </a:prstGeom>
            <a:noFill/>
            <a:ln w="12700" cap="rnd" cmpd="sng" algn="ctr">
              <a:solidFill>
                <a:sysClr val="windowText" lastClr="000000"/>
              </a:solidFill>
              <a:prstDash val="solid"/>
            </a:ln>
            <a:effectLst/>
          </p:spPr>
        </p:cxnSp>
        <p:cxnSp>
          <p:nvCxnSpPr>
            <p:cNvPr id="10" name="Прямая со стрелкой 9"/>
            <p:cNvCxnSpPr/>
            <p:nvPr/>
          </p:nvCxnSpPr>
          <p:spPr>
            <a:xfrm flipH="1">
              <a:off x="3248025" y="5143500"/>
              <a:ext cx="552450" cy="9525"/>
            </a:xfrm>
            <a:prstGeom prst="straightConnector1">
              <a:avLst/>
            </a:prstGeom>
            <a:noFill/>
            <a:ln w="12700" cap="rnd" cmpd="sng" algn="ctr">
              <a:solidFill>
                <a:sysClr val="windowText" lastClr="000000"/>
              </a:solidFill>
              <a:prstDash val="solid"/>
              <a:tailEnd type="triangle"/>
            </a:ln>
            <a:effectLst/>
          </p:spPr>
        </p:cxnSp>
        <p:cxnSp>
          <p:nvCxnSpPr>
            <p:cNvPr id="11" name="Прямая соединительная линия 10"/>
            <p:cNvCxnSpPr/>
            <p:nvPr/>
          </p:nvCxnSpPr>
          <p:spPr>
            <a:xfrm>
              <a:off x="4981575" y="5153025"/>
              <a:ext cx="0" cy="809625"/>
            </a:xfrm>
            <a:prstGeom prst="line">
              <a:avLst/>
            </a:prstGeom>
            <a:noFill/>
            <a:ln w="12700" cap="rnd" cmpd="sng" algn="ctr">
              <a:solidFill>
                <a:sysClr val="windowText" lastClr="000000"/>
              </a:solidFill>
              <a:prstDash val="solid"/>
            </a:ln>
            <a:effectLst/>
          </p:spPr>
        </p:cxnSp>
        <p:cxnSp>
          <p:nvCxnSpPr>
            <p:cNvPr id="12" name="Прямая со стрелкой 11"/>
            <p:cNvCxnSpPr/>
            <p:nvPr/>
          </p:nvCxnSpPr>
          <p:spPr>
            <a:xfrm flipH="1">
              <a:off x="4314825" y="5962650"/>
              <a:ext cx="666750" cy="9525"/>
            </a:xfrm>
            <a:prstGeom prst="straightConnector1">
              <a:avLst/>
            </a:prstGeom>
            <a:noFill/>
            <a:ln w="12700" cap="rnd" cmpd="sng" algn="ctr">
              <a:solidFill>
                <a:sysClr val="windowText" lastClr="000000"/>
              </a:solidFill>
              <a:prstDash val="solid"/>
              <a:tailEnd type="triangle"/>
            </a:ln>
            <a:effectLst/>
          </p:spPr>
        </p:cxnSp>
      </p:grpSp>
      <p:sp>
        <p:nvSpPr>
          <p:cNvPr id="13" name="Объект 3"/>
          <p:cNvSpPr txBox="1">
            <a:spLocks/>
          </p:cNvSpPr>
          <p:nvPr/>
        </p:nvSpPr>
        <p:spPr>
          <a:xfrm>
            <a:off x="4318067" y="457771"/>
            <a:ext cx="4666789" cy="6086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uk-UA" sz="180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kumimoji="0" lang="uk-UA" sz="180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Нехай із першої цистерни взяли х літрів води, а з другої – 2 х літрів. Тоді в другій цистерні залишилось (700- 2 х) л, а в першій – ( 900 – х ) л, що втричі більше, ніж, у другій.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uk-UA" sz="180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Складемо і розв’яжемо рівняння: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uk-UA" sz="180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( 900 – х ) = 3 (700 – 2 х 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uk-UA" sz="180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900 –  х = 2100 – 6 х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uk-UA" sz="180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-  х + 6 х = 2100 – 900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uk-UA" sz="180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5 х = 1200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uk-UA" sz="180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х = 1200 : 5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uk-UA" sz="180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х = 240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uk-UA" sz="180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Отже, з першої цистерни взяли 240 л води, а з другої – 480 л.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uk-UA" sz="180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Відповідь: 240 л, 480 л.</a:t>
            </a:r>
            <a:endParaRPr kumimoji="0" lang="en-US" sz="180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316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6B43B20-E244-49E2-A659-1E7EB93FD4A9}" type="datetime1">
              <a:rPr lang="ru-RU" smtClean="0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CA0CEF-7490-493D-BF6A-430F0584136E}" type="slidenum">
              <a:rPr lang="ru-RU" smtClean="0"/>
              <a:pPr>
                <a:defRPr/>
              </a:pPr>
              <a:t>17</a:t>
            </a:fld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73" t="20063" b="7307"/>
          <a:stretch/>
        </p:blipFill>
        <p:spPr bwMode="auto">
          <a:xfrm>
            <a:off x="6300192" y="260648"/>
            <a:ext cx="2655533" cy="32364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0049" y="85511"/>
            <a:ext cx="282353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/>
                <a:solidFill>
                  <a:srgbClr val="FF0000"/>
                </a:solidFill>
                <a:effectLst/>
              </a:rPr>
              <a:t>Алгоритм - </a:t>
            </a:r>
            <a:endParaRPr lang="ru-RU" sz="3600" b="1" cap="none" spc="0" dirty="0">
              <a:ln/>
              <a:solidFill>
                <a:srgbClr val="FF0000"/>
              </a:solidFill>
              <a:effectLst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1880" y="620688"/>
            <a:ext cx="60486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Послідовність команд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виконавцю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що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визначає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дії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в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якому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порядку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потрібно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досягти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поставленої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мети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659913170"/>
              </p:ext>
            </p:extLst>
          </p:nvPr>
        </p:nvGraphicFramePr>
        <p:xfrm>
          <a:off x="107503" y="1814248"/>
          <a:ext cx="8848221" cy="4639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452823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6B43B20-E244-49E2-A659-1E7EB93FD4A9}" type="datetime1">
              <a:rPr lang="ru-RU" smtClean="0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CA0CEF-7490-493D-BF6A-430F0584136E}" type="slidenum">
              <a:rPr lang="ru-RU" smtClean="0"/>
              <a:pPr>
                <a:defRPr/>
              </a:pPr>
              <a:t>18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308021" y="3318570"/>
            <a:ext cx="763284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Нехай </a:t>
            </a:r>
            <a:r>
              <a:rPr lang="uk-UA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задумане число, тоді можемо скласти вираз – (</a:t>
            </a:r>
            <a:r>
              <a:rPr lang="uk-UA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-1) · 2 + </a:t>
            </a:r>
            <a:r>
              <a:rPr lang="uk-UA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 і цей вираз дорівнює певному числу 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uk-UA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uk-UA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-1) · 2 + </a:t>
            </a:r>
            <a:r>
              <a:rPr lang="uk-UA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 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2 + </a:t>
            </a:r>
            <a:r>
              <a:rPr lang="uk-UA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= 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+ 2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+ 2) </a:t>
            </a:r>
            <a:r>
              <a:rPr lang="uk-UA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</a:t>
            </a:r>
            <a:r>
              <a:rPr lang="uk-UA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672"/>
            <a:ext cx="2816315" cy="2816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2915816" y="476672"/>
            <a:ext cx="597666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Задумайте число. </a:t>
            </a:r>
          </a:p>
          <a:p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Відніміть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1. </a:t>
            </a:r>
          </a:p>
          <a:p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Різницю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помножте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2 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Додайте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початкове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загадане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число. </a:t>
            </a:r>
          </a:p>
          <a:p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результат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отримали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>
            <a:off x="5724128" y="5157192"/>
            <a:ext cx="2102592" cy="929063"/>
          </a:xfrm>
          <a:prstGeom prst="wedgeRoundRectCallout">
            <a:avLst>
              <a:gd name="adj1" fmla="val -157596"/>
              <a:gd name="adj2" fmla="val 70329"/>
              <a:gd name="adj3" fmla="val 16667"/>
            </a:avLst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Математична модель </a:t>
            </a:r>
            <a:r>
              <a:rPr lang="uk-UA" dirty="0" err="1" smtClean="0"/>
              <a:t>розв</a:t>
            </a:r>
            <a:r>
              <a:rPr lang="en-US" dirty="0" smtClean="0"/>
              <a:t>’</a:t>
            </a:r>
            <a:r>
              <a:rPr lang="uk-UA" dirty="0" err="1" smtClean="0"/>
              <a:t>язання</a:t>
            </a:r>
            <a:r>
              <a:rPr lang="uk-UA" dirty="0" smtClean="0"/>
              <a:t> задачі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3627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6864" y="4509120"/>
            <a:ext cx="5225456" cy="2239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6864" y="860624"/>
            <a:ext cx="6543378" cy="311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CA0CEF-7490-493D-BF6A-430F0584136E}" type="slidenum">
              <a:rPr lang="ru-RU" smtClean="0"/>
              <a:pPr>
                <a:defRPr/>
              </a:pPr>
              <a:t>19</a:t>
            </a:fld>
            <a:endParaRPr lang="ru-RU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9" t="34480" r="89353" b="54644"/>
          <a:stretch/>
        </p:blipFill>
        <p:spPr bwMode="auto">
          <a:xfrm>
            <a:off x="7558020" y="80628"/>
            <a:ext cx="1489630" cy="187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Левая фигурная скобка 4"/>
          <p:cNvSpPr/>
          <p:nvPr/>
        </p:nvSpPr>
        <p:spPr>
          <a:xfrm>
            <a:off x="1958876" y="1207589"/>
            <a:ext cx="535976" cy="936104"/>
          </a:xfrm>
          <a:prstGeom prst="leftBrace">
            <a:avLst/>
          </a:prstGeom>
          <a:ln w="57150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107504" y="122802"/>
            <a:ext cx="2102592" cy="1037075"/>
          </a:xfrm>
          <a:prstGeom prst="wedgeRoundRectCallout">
            <a:avLst>
              <a:gd name="adj1" fmla="val 20939"/>
              <a:gd name="adj2" fmla="val 97284"/>
              <a:gd name="adj3" fmla="val 16667"/>
            </a:avLst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Команди для виведення виразів на екран</a:t>
            </a:r>
            <a:endParaRPr lang="ru-RU" dirty="0"/>
          </a:p>
        </p:txBody>
      </p:sp>
      <p:sp>
        <p:nvSpPr>
          <p:cNvPr id="10" name="Скругленная прямоугольная выноска 9"/>
          <p:cNvSpPr/>
          <p:nvPr/>
        </p:nvSpPr>
        <p:spPr>
          <a:xfrm>
            <a:off x="-53376" y="2060848"/>
            <a:ext cx="2102592" cy="929063"/>
          </a:xfrm>
          <a:prstGeom prst="wedgeRoundRectCallout">
            <a:avLst>
              <a:gd name="adj1" fmla="val 82962"/>
              <a:gd name="adj2" fmla="val -23560"/>
              <a:gd name="adj3" fmla="val 16667"/>
            </a:avLst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Команди для введення числа з клавіатури </a:t>
            </a:r>
            <a:endParaRPr lang="ru-RU" dirty="0"/>
          </a:p>
        </p:txBody>
      </p:sp>
      <p:sp>
        <p:nvSpPr>
          <p:cNvPr id="11" name="Скругленная прямоугольная выноска 10"/>
          <p:cNvSpPr/>
          <p:nvPr/>
        </p:nvSpPr>
        <p:spPr>
          <a:xfrm>
            <a:off x="83520" y="3212976"/>
            <a:ext cx="2102592" cy="929063"/>
          </a:xfrm>
          <a:prstGeom prst="wedgeRoundRectCallout">
            <a:avLst>
              <a:gd name="adj1" fmla="val 63983"/>
              <a:gd name="adj2" fmla="val -119464"/>
              <a:gd name="adj3" fmla="val 16667"/>
            </a:avLst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Математична модель </a:t>
            </a:r>
            <a:r>
              <a:rPr lang="uk-UA" dirty="0" err="1" smtClean="0"/>
              <a:t>розв</a:t>
            </a:r>
            <a:r>
              <a:rPr lang="en-US" dirty="0" smtClean="0"/>
              <a:t>’</a:t>
            </a:r>
            <a:r>
              <a:rPr lang="uk-UA" dirty="0" err="1" smtClean="0"/>
              <a:t>язання</a:t>
            </a:r>
            <a:r>
              <a:rPr lang="uk-UA" dirty="0" smtClean="0"/>
              <a:t> задачі</a:t>
            </a:r>
            <a:endParaRPr lang="ru-RU" dirty="0"/>
          </a:p>
        </p:txBody>
      </p:sp>
      <p:sp>
        <p:nvSpPr>
          <p:cNvPr id="12" name="Скругленная прямоугольная выноска 11"/>
          <p:cNvSpPr/>
          <p:nvPr/>
        </p:nvSpPr>
        <p:spPr>
          <a:xfrm>
            <a:off x="2425150" y="3623501"/>
            <a:ext cx="2102592" cy="1037075"/>
          </a:xfrm>
          <a:prstGeom prst="wedgeRoundRectCallout">
            <a:avLst>
              <a:gd name="adj1" fmla="val -29989"/>
              <a:gd name="adj2" fmla="val -119663"/>
              <a:gd name="adj3" fmla="val 16667"/>
            </a:avLst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Команди для виведення відповіді на екран</a:t>
            </a:r>
            <a:endParaRPr lang="ru-RU" dirty="0"/>
          </a:p>
        </p:txBody>
      </p:sp>
      <p:sp>
        <p:nvSpPr>
          <p:cNvPr id="14" name="Скругленная прямоугольная выноска 13"/>
          <p:cNvSpPr/>
          <p:nvPr/>
        </p:nvSpPr>
        <p:spPr>
          <a:xfrm>
            <a:off x="6189300" y="3677507"/>
            <a:ext cx="2102592" cy="1037075"/>
          </a:xfrm>
          <a:prstGeom prst="wedgeRoundRectCallout">
            <a:avLst>
              <a:gd name="adj1" fmla="val -92934"/>
              <a:gd name="adj2" fmla="val 58999"/>
              <a:gd name="adj3" fmla="val 16667"/>
            </a:avLst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Результат роботи програми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70215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6B43B20-E244-49E2-A659-1E7EB93FD4A9}" type="datetime1">
              <a:rPr lang="ru-RU" smtClean="0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CA0CEF-7490-493D-BF6A-430F0584136E}" type="slidenum">
              <a:rPr lang="ru-RU" smtClean="0"/>
              <a:pPr>
                <a:defRPr/>
              </a:pPr>
              <a:t>20</a:t>
            </a:fld>
            <a:endParaRPr lang="ru-RU"/>
          </a:p>
        </p:txBody>
      </p:sp>
      <p:grpSp>
        <p:nvGrpSpPr>
          <p:cNvPr id="6" name="Группа 5"/>
          <p:cNvGrpSpPr/>
          <p:nvPr/>
        </p:nvGrpSpPr>
        <p:grpSpPr>
          <a:xfrm>
            <a:off x="-7259" y="846384"/>
            <a:ext cx="9226592" cy="4454824"/>
            <a:chOff x="-7259" y="846384"/>
            <a:chExt cx="9226592" cy="4454824"/>
          </a:xfrm>
        </p:grpSpPr>
        <p:pic>
          <p:nvPicPr>
            <p:cNvPr id="7171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259" y="846384"/>
              <a:ext cx="9226592" cy="445482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Прямоугольник 4"/>
            <p:cNvSpPr/>
            <p:nvPr/>
          </p:nvSpPr>
          <p:spPr>
            <a:xfrm>
              <a:off x="7452320" y="4869160"/>
              <a:ext cx="1584176" cy="2880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540125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6B43B20-E244-49E2-A659-1E7EB93FD4A9}" type="datetime1">
              <a:rPr lang="ru-RU" smtClean="0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CA0CEF-7490-493D-BF6A-430F0584136E}" type="slidenum">
              <a:rPr lang="ru-RU" smtClean="0"/>
              <a:pPr>
                <a:defRPr/>
              </a:pPr>
              <a:t>21</a:t>
            </a:fld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23528" y="620688"/>
            <a:ext cx="84249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Скласти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рівняння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задач за рисунками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Стрілка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спрямована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більшого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числа.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Розв’яжіть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рівняння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452212"/>
            <a:ext cx="7773536" cy="2632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3107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6B43B20-E244-49E2-A659-1E7EB93FD4A9}" type="datetime1">
              <a:rPr lang="ru-RU" smtClean="0"/>
              <a:pPr>
                <a:defRPr/>
              </a:pPr>
              <a:t>24.03.2021</a:t>
            </a:fld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CA0CEF-7490-493D-BF6A-430F0584136E}" type="slidenum">
              <a:rPr lang="ru-RU" smtClean="0"/>
              <a:pPr>
                <a:defRPr/>
              </a:pPr>
              <a:t>22</a:t>
            </a:fld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04663"/>
            <a:ext cx="3059038" cy="6195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59532" y="908720"/>
            <a:ext cx="523463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err="1" smtClean="0">
                <a:ln/>
                <a:solidFill>
                  <a:schemeClr val="accent3"/>
                </a:solidFill>
                <a:effectLst/>
              </a:rPr>
              <a:t>Домашнє</a:t>
            </a:r>
            <a:r>
              <a:rPr lang="ru-RU" sz="4000" b="1" cap="none" spc="0" dirty="0" smtClean="0">
                <a:ln/>
                <a:solidFill>
                  <a:schemeClr val="accent3"/>
                </a:solidFill>
                <a:effectLst/>
              </a:rPr>
              <a:t> </a:t>
            </a:r>
            <a:r>
              <a:rPr lang="ru-RU" sz="4000" b="1" cap="none" spc="0" dirty="0" err="1" smtClean="0">
                <a:ln/>
                <a:solidFill>
                  <a:schemeClr val="accent3"/>
                </a:solidFill>
                <a:effectLst/>
              </a:rPr>
              <a:t>завдання</a:t>
            </a:r>
            <a:r>
              <a:rPr lang="ru-RU" sz="4000" b="1" cap="none" spc="0" dirty="0" smtClean="0">
                <a:ln/>
                <a:solidFill>
                  <a:schemeClr val="accent3"/>
                </a:solidFill>
                <a:effectLst/>
              </a:rPr>
              <a:t>:</a:t>
            </a:r>
            <a:endParaRPr lang="ru-RU" sz="4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520" y="1644117"/>
            <a:ext cx="54506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п. 42 опрацювати, </a:t>
            </a:r>
          </a:p>
          <a:p>
            <a:pPr algn="ctr"/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 1172, 1177, </a:t>
            </a:r>
          </a:p>
          <a:p>
            <a:pPr algn="ctr"/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про учнів Піфагора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429000"/>
            <a:ext cx="3468385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5560083"/>
      </p:ext>
    </p:extLst>
  </p:cSld>
  <p:clrMapOvr>
    <a:masterClrMapping/>
  </p:clrMapOvr>
</p:sld>
</file>

<file path=ppt/theme/theme1.xml><?xml version="1.0" encoding="utf-8"?>
<a:theme xmlns:a="http://schemas.openxmlformats.org/drawingml/2006/main" name="математика -  16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математика -  16</Template>
  <TotalTime>154</TotalTime>
  <Words>1151</Words>
  <Application>Microsoft Office PowerPoint</Application>
  <PresentationFormat>Экран (4:3)</PresentationFormat>
  <Paragraphs>203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математика -  16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Розставити в правильному порядку послідовність розв’язування рівняння  -4(-x + 7) = x + 17   1. 4х – х = 17 + 28  2. х = 45 : 3  3. Відповідь: 15  4. х = 15  5. 4х – 28 = х + 17  6. 3х = 45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MAYA</dc:creator>
  <dc:description>http://aida.ucoz.ru</dc:description>
  <cp:lastModifiedBy>MAYA</cp:lastModifiedBy>
  <cp:revision>18</cp:revision>
  <dcterms:created xsi:type="dcterms:W3CDTF">2021-03-23T14:33:09Z</dcterms:created>
  <dcterms:modified xsi:type="dcterms:W3CDTF">2021-03-24T10:45:02Z</dcterms:modified>
</cp:coreProperties>
</file>