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3366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5192B-425C-4255-A871-C1619C4FEFA5}" type="datetimeFigureOut">
              <a:rPr lang="ru-RU" smtClean="0"/>
              <a:t>04.02.2014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CCB6E-7A72-471C-A25A-35EEA779379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>
    <p:cover dir="r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0" Type="http://schemas.openxmlformats.org/officeDocument/2006/relationships/slide" Target="slide7.xml"/><Relationship Id="rId4" Type="http://schemas.openxmlformats.org/officeDocument/2006/relationships/slide" Target="slide5.xml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" Target="slide6.xml"/><Relationship Id="rId7" Type="http://schemas.openxmlformats.org/officeDocument/2006/relationships/slide" Target="slide12.xml"/><Relationship Id="rId12" Type="http://schemas.openxmlformats.org/officeDocument/2006/relationships/image" Target="../media/image14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11.xml"/><Relationship Id="rId5" Type="http://schemas.openxmlformats.org/officeDocument/2006/relationships/slide" Target="slide13.xml"/><Relationship Id="rId10" Type="http://schemas.openxmlformats.org/officeDocument/2006/relationships/image" Target="../media/image13.jpeg"/><Relationship Id="rId4" Type="http://schemas.openxmlformats.org/officeDocument/2006/relationships/image" Target="../media/image10.jpeg"/><Relationship Id="rId9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4"/>
          <p:cNvSpPr>
            <a:spLocks noChangeArrowheads="1" noChangeShapeType="1" noTextEdit="1"/>
          </p:cNvSpPr>
          <p:nvPr/>
        </p:nvSpPr>
        <p:spPr bwMode="auto">
          <a:xfrm>
            <a:off x="775727" y="1426890"/>
            <a:ext cx="7848872" cy="23029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 err="1">
                <a:gradFill rotWithShape="1">
                  <a:gsLst>
                    <a:gs pos="0">
                      <a:srgbClr val="CC0000"/>
                    </a:gs>
                    <a:gs pos="100000">
                      <a:srgbClr val="800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4D0000"/>
                  </a:prstShdw>
                </a:effectLst>
                <a:latin typeface="Monotype Corsiva"/>
              </a:rPr>
              <a:t>Історія</a:t>
            </a:r>
            <a:r>
              <a:rPr lang="ru-RU" sz="3600" b="1" kern="10" dirty="0">
                <a:gradFill rotWithShape="1">
                  <a:gsLst>
                    <a:gs pos="0">
                      <a:srgbClr val="CC0000"/>
                    </a:gs>
                    <a:gs pos="100000">
                      <a:srgbClr val="800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4D0000"/>
                  </a:prstShdw>
                </a:effectLst>
                <a:latin typeface="Monotype Corsiva"/>
              </a:rPr>
              <a:t> </a:t>
            </a:r>
            <a:r>
              <a:rPr lang="ru-RU" sz="3600" b="1" kern="10" dirty="0" err="1">
                <a:gradFill rotWithShape="1">
                  <a:gsLst>
                    <a:gs pos="0">
                      <a:srgbClr val="CC0000"/>
                    </a:gs>
                    <a:gs pos="100000">
                      <a:srgbClr val="800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4D0000"/>
                  </a:prstShdw>
                </a:effectLst>
                <a:latin typeface="Monotype Corsiva"/>
              </a:rPr>
              <a:t>розвитку</a:t>
            </a:r>
            <a:r>
              <a:rPr lang="ru-RU" sz="3600" b="1" kern="10" dirty="0">
                <a:gradFill rotWithShape="1">
                  <a:gsLst>
                    <a:gs pos="0">
                      <a:srgbClr val="CC0000"/>
                    </a:gs>
                    <a:gs pos="100000">
                      <a:srgbClr val="800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4D0000"/>
                  </a:prstShdw>
                </a:effectLst>
                <a:latin typeface="Monotype Corsiva"/>
              </a:rPr>
              <a:t> </a:t>
            </a:r>
            <a:r>
              <a:rPr lang="ru-RU" sz="3600" b="1" kern="10" dirty="0" err="1">
                <a:gradFill rotWithShape="1">
                  <a:gsLst>
                    <a:gs pos="0">
                      <a:srgbClr val="CC0000"/>
                    </a:gs>
                    <a:gs pos="100000">
                      <a:srgbClr val="800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4D0000"/>
                  </a:prstShdw>
                </a:effectLst>
                <a:latin typeface="Monotype Corsiva"/>
              </a:rPr>
              <a:t>похідної</a:t>
            </a:r>
            <a:endParaRPr lang="ru-RU" sz="3600" b="1" kern="10" dirty="0">
              <a:gradFill rotWithShape="1">
                <a:gsLst>
                  <a:gs pos="0">
                    <a:srgbClr val="CC0000"/>
                  </a:gs>
                  <a:gs pos="100000">
                    <a:srgbClr val="800000"/>
                  </a:gs>
                </a:gsLst>
                <a:path path="rect">
                  <a:fillToRect l="50000" t="50000" r="50000" b="50000"/>
                </a:path>
              </a:gradFill>
              <a:effectLst>
                <a:prstShdw prst="shdw17" dist="17961" dir="13500000">
                  <a:srgbClr val="4D0000"/>
                </a:prstShdw>
              </a:effectLst>
              <a:latin typeface="Monotype Corsiva"/>
            </a:endParaRPr>
          </a:p>
        </p:txBody>
      </p:sp>
      <p:sp>
        <p:nvSpPr>
          <p:cNvPr id="3" name="Подзаголовок 4"/>
          <p:cNvSpPr txBox="1">
            <a:spLocks/>
          </p:cNvSpPr>
          <p:nvPr/>
        </p:nvSpPr>
        <p:spPr>
          <a:xfrm>
            <a:off x="1131128" y="4221089"/>
            <a:ext cx="7667625" cy="1898650"/>
          </a:xfrm>
          <a:prstGeom prst="rect">
            <a:avLst/>
          </a:prstGeom>
        </p:spPr>
        <p:txBody>
          <a:bodyPr/>
          <a:lstStyle>
            <a:lvl1pPr marL="319088" indent="-319088" algn="l" rtl="0" eaLnBrk="1" fontAlgn="base" hangingPunct="1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"/>
              <a:defRPr lang="ru-RU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1" fontAlgn="base" hangingPunct="1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"/>
              <a:defRPr lang="ru-RU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fontAlgn="base" hangingPunct="1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"/>
              <a:defRPr lang="ru-RU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fontAlgn="base" hangingPunct="1">
              <a:spcBef>
                <a:spcPts val="400"/>
              </a:spcBef>
              <a:spcAft>
                <a:spcPct val="0"/>
              </a:spcAft>
              <a:buClr>
                <a:srgbClr val="EB641B"/>
              </a:buClr>
              <a:buSzPct val="75000"/>
              <a:buFont typeface="Wingdings" pitchFamily="2" charset="2"/>
              <a:buChar char=""/>
              <a:defRPr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fontAlgn="base" hangingPunct="1">
              <a:spcBef>
                <a:spcPts val="400"/>
              </a:spcBef>
              <a:spcAft>
                <a:spcPct val="0"/>
              </a:spcAft>
              <a:buClr>
                <a:srgbClr val="39639D"/>
              </a:buClr>
              <a:buSzPct val="65000"/>
              <a:buFont typeface="Wingdings" pitchFamily="2" charset="2"/>
              <a:buChar char=""/>
              <a:defRPr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None/>
              <a:defRPr kumimoji="0" lang="ru-RU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lang="ru-RU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lang="ru-RU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lang="ru-RU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r">
              <a:lnSpc>
                <a:spcPct val="80000"/>
              </a:lnSpc>
              <a:buNone/>
              <a:defRPr/>
            </a:pP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підготували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marL="0" indent="0" algn="r">
              <a:lnSpc>
                <a:spcPct val="80000"/>
              </a:lnSpc>
              <a:buNone/>
              <a:defRPr/>
            </a:pP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студенти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групи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18-А-2</a:t>
            </a:r>
          </a:p>
          <a:p>
            <a:pPr marL="0" indent="0" algn="r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Ковальчук Оксана</a:t>
            </a:r>
          </a:p>
          <a:p>
            <a:pPr marL="0" indent="0" algn="r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Паламарчук Анастасія</a:t>
            </a:r>
          </a:p>
          <a:p>
            <a:pPr marL="0" indent="0" algn="r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Закревська Наталія</a:t>
            </a:r>
            <a:endPara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marL="0" indent="0" algn="r">
              <a:lnSpc>
                <a:spcPct val="80000"/>
              </a:lnSpc>
              <a:buNone/>
              <a:defRPr/>
            </a:pPr>
            <a:endPara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lnSpc>
                <a:spcPct val="80000"/>
              </a:lnSpc>
              <a:defRPr/>
            </a:pPr>
            <a:endParaRPr lang="ru-RU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6" name="Picture 2" descr="C:\Documents and Settings\User\Рабочий стол\веб квест\до сатй\684697512.jp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14" y="188640"/>
            <a:ext cx="1419225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ои документы\документы\2010\ігри розуму\анимации\250px-Archimedes_(Graphik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13" y="3836914"/>
            <a:ext cx="2381251" cy="2667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85656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19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627" y="5443596"/>
            <a:ext cx="8308975" cy="13074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619238"/>
            <a:ext cx="9144000" cy="1809763"/>
          </a:xfrm>
          <a:prstGeom prst="rect">
            <a:avLst/>
          </a:prstGeom>
          <a:gradFill flip="none" rotWithShape="1">
            <a:gsLst>
              <a:gs pos="21000">
                <a:srgbClr val="3CEEE6">
                  <a:alpha val="19000"/>
                </a:srgb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00B0F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0" y="3524252"/>
            <a:ext cx="9144000" cy="1809763"/>
          </a:xfrm>
          <a:prstGeom prst="rect">
            <a:avLst/>
          </a:prstGeom>
          <a:gradFill flip="none" rotWithShape="1">
            <a:gsLst>
              <a:gs pos="21000">
                <a:srgbClr val="3CEEE6">
                  <a:alpha val="19000"/>
                </a:srgb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00B0F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5238752"/>
            <a:ext cx="9144000" cy="211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Нашивка 6">
            <a:hlinkClick r:id="" action="ppaction://hlinkshowjump?jump=nextslide"/>
          </p:cNvPr>
          <p:cNvSpPr/>
          <p:nvPr/>
        </p:nvSpPr>
        <p:spPr>
          <a:xfrm>
            <a:off x="8737602" y="5443595"/>
            <a:ext cx="428625" cy="1333500"/>
          </a:xfrm>
          <a:prstGeom prst="chevron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Нашивка 7">
            <a:hlinkClick r:id="" action="ppaction://hlinkshowjump?jump=previousslide"/>
          </p:cNvPr>
          <p:cNvSpPr/>
          <p:nvPr/>
        </p:nvSpPr>
        <p:spPr>
          <a:xfrm flipH="1">
            <a:off x="2" y="5417583"/>
            <a:ext cx="428625" cy="1333500"/>
          </a:xfrm>
          <a:prstGeom prst="chevron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>
            <a:off x="7381084" y="3475832"/>
            <a:ext cx="3524251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96045" y="3475832"/>
            <a:ext cx="3524251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-1761331" y="3475832"/>
            <a:ext cx="3524251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1810545" y="3475832"/>
            <a:ext cx="3524251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3667920" y="3475832"/>
            <a:ext cx="3524251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5596733" y="3475832"/>
            <a:ext cx="3524251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257" name="TextBox 14"/>
          <p:cNvSpPr txBox="1">
            <a:spLocks noChangeArrowheads="1"/>
          </p:cNvSpPr>
          <p:nvPr/>
        </p:nvSpPr>
        <p:spPr bwMode="auto">
          <a:xfrm>
            <a:off x="214314" y="4286251"/>
            <a:ext cx="1643063" cy="523220"/>
          </a:xfrm>
          <a:prstGeom prst="rect">
            <a:avLst/>
          </a:prstGeom>
          <a:solidFill>
            <a:srgbClr val="FFFFCC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1400" b="1">
                <a:solidFill>
                  <a:srgbClr val="CC0000"/>
                </a:solidFill>
              </a:rPr>
              <a:t>Н. Тарталья</a:t>
            </a:r>
            <a:r>
              <a:rPr lang="ru-RU" sz="1400">
                <a:solidFill>
                  <a:srgbClr val="CC0000"/>
                </a:solidFill>
              </a:rPr>
              <a:t/>
            </a:r>
            <a:br>
              <a:rPr lang="ru-RU" sz="1400">
                <a:solidFill>
                  <a:srgbClr val="CC0000"/>
                </a:solidFill>
              </a:rPr>
            </a:br>
            <a:r>
              <a:rPr lang="ru-RU" sz="1400" b="1">
                <a:solidFill>
                  <a:srgbClr val="CC0000"/>
                </a:solidFill>
              </a:rPr>
              <a:t>(1500 – 1557)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43128" y="5715002"/>
            <a:ext cx="1357313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1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667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р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.</a:t>
            </a:r>
          </a:p>
        </p:txBody>
      </p:sp>
      <p:sp>
        <p:nvSpPr>
          <p:cNvPr id="10259" name="TextBox 19"/>
          <p:cNvSpPr txBox="1">
            <a:spLocks noChangeArrowheads="1"/>
          </p:cNvSpPr>
          <p:nvPr/>
        </p:nvSpPr>
        <p:spPr bwMode="auto">
          <a:xfrm>
            <a:off x="1835151" y="1701801"/>
            <a:ext cx="1714500" cy="523220"/>
          </a:xfrm>
          <a:prstGeom prst="rect">
            <a:avLst/>
          </a:prstGeom>
          <a:solidFill>
            <a:srgbClr val="CCFFCC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1400" b="1" dirty="0">
                <a:solidFill>
                  <a:srgbClr val="CC0000"/>
                </a:solidFill>
              </a:rPr>
              <a:t>П. Ферма</a:t>
            </a:r>
            <a:r>
              <a:rPr lang="en-US" sz="1400" b="1" dirty="0">
                <a:solidFill>
                  <a:srgbClr val="CC0000"/>
                </a:solidFill>
              </a:rPr>
              <a:t> </a:t>
            </a:r>
          </a:p>
          <a:p>
            <a:pPr algn="ctr" eaLnBrk="1" hangingPunct="1"/>
            <a:r>
              <a:rPr lang="en-US" sz="1400" b="1" dirty="0">
                <a:solidFill>
                  <a:srgbClr val="CC0000"/>
                </a:solidFill>
              </a:rPr>
              <a:t>(1601-1665)</a:t>
            </a:r>
            <a:r>
              <a:rPr lang="ru-RU" sz="1400" dirty="0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10260" name="TextBox 21"/>
          <p:cNvSpPr txBox="1">
            <a:spLocks noChangeArrowheads="1"/>
          </p:cNvSpPr>
          <p:nvPr/>
        </p:nvSpPr>
        <p:spPr bwMode="auto">
          <a:xfrm>
            <a:off x="3643316" y="4381501"/>
            <a:ext cx="1785937" cy="523220"/>
          </a:xfrm>
          <a:prstGeom prst="rect">
            <a:avLst/>
          </a:prstGeom>
          <a:solidFill>
            <a:srgbClr val="FFFFCC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1400" b="1">
                <a:solidFill>
                  <a:srgbClr val="CC0000"/>
                </a:solidFill>
              </a:rPr>
              <a:t>Д. Грегорі</a:t>
            </a:r>
            <a:br>
              <a:rPr lang="ru-RU" sz="1400" b="1">
                <a:solidFill>
                  <a:srgbClr val="CC0000"/>
                </a:solidFill>
              </a:rPr>
            </a:br>
            <a:r>
              <a:rPr lang="ru-RU" sz="1400" b="1">
                <a:solidFill>
                  <a:srgbClr val="CC0000"/>
                </a:solidFill>
              </a:rPr>
              <a:t>(1638 – 1675)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66595" y="4107476"/>
            <a:ext cx="1619675" cy="923330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b="1" dirty="0">
                <a:solidFill>
                  <a:srgbClr val="800000"/>
                </a:solidFill>
                <a:cs typeface="+mn-cs"/>
              </a:rPr>
              <a:t>І.Ньютон </a:t>
            </a:r>
          </a:p>
          <a:p>
            <a:pPr algn="ctr">
              <a:defRPr/>
            </a:pPr>
            <a:r>
              <a:rPr lang="ru-RU" b="1" i="1" dirty="0">
                <a:solidFill>
                  <a:srgbClr val="800000"/>
                </a:solidFill>
                <a:cs typeface="+mn-cs"/>
              </a:rPr>
              <a:t>(1642 – 1727)</a:t>
            </a:r>
            <a:r>
              <a:rPr lang="uk-UA" dirty="0">
                <a:solidFill>
                  <a:srgbClr val="CC0000"/>
                </a:solidFill>
                <a:cs typeface="+mn-cs"/>
              </a:rPr>
              <a:t> </a:t>
            </a:r>
            <a:endParaRPr lang="ru-RU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10262" name="TextBox 26"/>
          <p:cNvSpPr txBox="1">
            <a:spLocks noChangeArrowheads="1"/>
          </p:cNvSpPr>
          <p:nvPr/>
        </p:nvSpPr>
        <p:spPr bwMode="auto">
          <a:xfrm>
            <a:off x="5500690" y="1809751"/>
            <a:ext cx="1785937" cy="523220"/>
          </a:xfrm>
          <a:prstGeom prst="rect">
            <a:avLst/>
          </a:prstGeom>
          <a:solidFill>
            <a:srgbClr val="CCFFCC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1400" b="1">
                <a:solidFill>
                  <a:srgbClr val="CC0000"/>
                </a:solidFill>
              </a:rPr>
              <a:t>І</a:t>
            </a:r>
            <a:r>
              <a:rPr lang="uk-UA" sz="1400" b="1">
                <a:solidFill>
                  <a:srgbClr val="CC0000"/>
                </a:solidFill>
              </a:rPr>
              <a:t>.</a:t>
            </a:r>
            <a:r>
              <a:rPr lang="ru-RU" sz="1400" b="1">
                <a:solidFill>
                  <a:srgbClr val="CC0000"/>
                </a:solidFill>
              </a:rPr>
              <a:t> Барроу</a:t>
            </a:r>
            <a:r>
              <a:rPr lang="en-US" sz="1400" b="1">
                <a:solidFill>
                  <a:srgbClr val="CC0000"/>
                </a:solidFill>
              </a:rPr>
              <a:t> </a:t>
            </a:r>
          </a:p>
          <a:p>
            <a:pPr algn="ctr" eaLnBrk="1" hangingPunct="1"/>
            <a:r>
              <a:rPr lang="ru-RU" sz="14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b="1">
                <a:solidFill>
                  <a:srgbClr val="C00000"/>
                </a:solidFill>
              </a:rPr>
              <a:t>1630</a:t>
            </a:r>
            <a:r>
              <a:rPr lang="en-US" sz="1400" b="1">
                <a:solidFill>
                  <a:srgbClr val="C00000"/>
                </a:solidFill>
              </a:rPr>
              <a:t>-</a:t>
            </a:r>
            <a:r>
              <a:rPr lang="ru-RU" sz="1400" b="1">
                <a:solidFill>
                  <a:srgbClr val="C00000"/>
                </a:solidFill>
              </a:rPr>
              <a:t>1677)</a:t>
            </a:r>
            <a:r>
              <a:rPr lang="ru-RU" sz="1400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714750" y="5661696"/>
            <a:ext cx="1428751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1629р</a:t>
            </a:r>
            <a:r>
              <a:rPr lang="ru-RU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.</a:t>
            </a:r>
            <a:r>
              <a:rPr lang="ru-RU" sz="2400" dirty="0">
                <a:solidFill>
                  <a:srgbClr val="CC0000"/>
                </a:solidFill>
                <a:latin typeface="Comic Sans MS" pitchFamily="66" charset="0"/>
                <a:cs typeface="+mn-cs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22915" y="5673060"/>
            <a:ext cx="185737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1669</a:t>
            </a:r>
            <a:r>
              <a:rPr lang="ru-RU" sz="2400" b="1" dirty="0" smtClean="0">
                <a:solidFill>
                  <a:srgbClr val="CC0000"/>
                </a:solidFill>
                <a:latin typeface="Comic Sans MS" pitchFamily="66" charset="0"/>
                <a:cs typeface="+mn-cs"/>
              </a:rPr>
              <a:t>р</a:t>
            </a:r>
            <a:r>
              <a:rPr lang="ru-RU" sz="2400" b="1" dirty="0">
                <a:solidFill>
                  <a:srgbClr val="CC0000"/>
                </a:solidFill>
                <a:latin typeface="Comic Sans MS" pitchFamily="66" charset="0"/>
                <a:cs typeface="+mn-cs"/>
              </a:rPr>
              <a:t>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380290" y="5664982"/>
            <a:ext cx="157162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1671</a:t>
            </a:r>
            <a:r>
              <a:rPr lang="ru-RU" sz="2400" b="1" dirty="0" smtClean="0">
                <a:solidFill>
                  <a:srgbClr val="CC0000"/>
                </a:solidFill>
                <a:latin typeface="Comic Sans MS" pitchFamily="66" charset="0"/>
                <a:cs typeface="+mn-cs"/>
              </a:rPr>
              <a:t>р</a:t>
            </a:r>
            <a:r>
              <a:rPr lang="ru-RU" sz="2400" b="1" dirty="0">
                <a:solidFill>
                  <a:srgbClr val="CC0000"/>
                </a:solidFill>
                <a:latin typeface="Comic Sans MS" pitchFamily="66" charset="0"/>
                <a:cs typeface="+mn-cs"/>
              </a:rPr>
              <a:t>.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904818" y="452968"/>
            <a:ext cx="575029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accent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 err="1">
                <a:solidFill>
                  <a:srgbClr val="CC0000"/>
                </a:solidFill>
                <a:latin typeface="Monotype Corsiva" pitchFamily="66" charset="0"/>
              </a:rPr>
              <a:t>Історія</a:t>
            </a:r>
            <a:r>
              <a:rPr lang="ru-RU" sz="4400" b="1" dirty="0">
                <a:solidFill>
                  <a:srgbClr val="CC0000"/>
                </a:solidFill>
                <a:latin typeface="Monotype Corsiva" pitchFamily="66" charset="0"/>
              </a:rPr>
              <a:t> </a:t>
            </a:r>
            <a:r>
              <a:rPr lang="ru-RU" sz="4400" b="1" dirty="0" err="1">
                <a:solidFill>
                  <a:srgbClr val="CC0000"/>
                </a:solidFill>
                <a:latin typeface="Monotype Corsiva" pitchFamily="66" charset="0"/>
              </a:rPr>
              <a:t>розвитку</a:t>
            </a:r>
            <a:r>
              <a:rPr lang="ru-RU" sz="4400" b="1" dirty="0">
                <a:solidFill>
                  <a:srgbClr val="CC0000"/>
                </a:solidFill>
                <a:latin typeface="Monotype Corsiva" pitchFamily="66" charset="0"/>
              </a:rPr>
              <a:t> </a:t>
            </a:r>
            <a:r>
              <a:rPr lang="ru-RU" sz="4400" b="1" dirty="0" err="1">
                <a:solidFill>
                  <a:srgbClr val="CC0000"/>
                </a:solidFill>
                <a:latin typeface="Monotype Corsiva" pitchFamily="66" charset="0"/>
              </a:rPr>
              <a:t>похідної</a:t>
            </a:r>
            <a:endParaRPr lang="ru-RU" sz="4400" b="1" dirty="0">
              <a:solidFill>
                <a:srgbClr val="CC0000"/>
              </a:solidFill>
              <a:latin typeface="Monotype Corsiva" pitchFamily="66" charset="0"/>
            </a:endParaRPr>
          </a:p>
        </p:txBody>
      </p:sp>
      <p:pic>
        <p:nvPicPr>
          <p:cNvPr id="10276" name="Picture 36" descr="Tartaglia_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2" y="1701802"/>
            <a:ext cx="1382713" cy="230326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0277" name="Picture 37" descr="James_Gregory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90" y="2049819"/>
            <a:ext cx="1430337" cy="204344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0278" name="Picture 38" descr="20barrow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51501" y="2634393"/>
            <a:ext cx="1511300" cy="2175078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0279" name="Picture 39" descr="GodfreyKneller-IsaacNewton-1689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96190" y="1845820"/>
            <a:ext cx="1360487" cy="2159246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0280" name="Picture 40" descr="Pierre_Fermat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000253" y="2762253"/>
            <a:ext cx="1414463" cy="188086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31" name="TextBox 30"/>
          <p:cNvSpPr txBox="1"/>
          <p:nvPr/>
        </p:nvSpPr>
        <p:spPr>
          <a:xfrm>
            <a:off x="571502" y="5715002"/>
            <a:ext cx="1357313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1537р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3571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428627" y="5443596"/>
            <a:ext cx="8308975" cy="13074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619238"/>
            <a:ext cx="9144000" cy="1809763"/>
          </a:xfrm>
          <a:prstGeom prst="rect">
            <a:avLst/>
          </a:prstGeom>
          <a:gradFill flip="none" rotWithShape="1">
            <a:gsLst>
              <a:gs pos="21000">
                <a:srgbClr val="3CEEE6">
                  <a:alpha val="19000"/>
                </a:srgb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00B0F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0" y="3524252"/>
            <a:ext cx="9144000" cy="1809763"/>
          </a:xfrm>
          <a:prstGeom prst="rect">
            <a:avLst/>
          </a:prstGeom>
          <a:gradFill flip="none" rotWithShape="1">
            <a:gsLst>
              <a:gs pos="21000">
                <a:srgbClr val="3CEEE6">
                  <a:alpha val="19000"/>
                </a:srgb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00B0F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5238752"/>
            <a:ext cx="9144000" cy="211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Нашивка 6">
            <a:hlinkClick r:id="rId2" action="ppaction://hlinksldjump"/>
          </p:cNvPr>
          <p:cNvSpPr/>
          <p:nvPr/>
        </p:nvSpPr>
        <p:spPr>
          <a:xfrm>
            <a:off x="8587003" y="5396284"/>
            <a:ext cx="571500" cy="1333500"/>
          </a:xfrm>
          <a:prstGeom prst="chevron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Нашивка 7">
            <a:hlinkClick r:id="" action="ppaction://hlinkshowjump?jump=previousslide"/>
          </p:cNvPr>
          <p:cNvSpPr/>
          <p:nvPr/>
        </p:nvSpPr>
        <p:spPr>
          <a:xfrm flipH="1">
            <a:off x="3557" y="5448361"/>
            <a:ext cx="428625" cy="1333500"/>
          </a:xfrm>
          <a:prstGeom prst="chevron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>
            <a:off x="7381084" y="3475832"/>
            <a:ext cx="3524251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96045" y="3475832"/>
            <a:ext cx="3524251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-1761331" y="3475832"/>
            <a:ext cx="3524251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1810545" y="3475832"/>
            <a:ext cx="3524251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3667920" y="3475832"/>
            <a:ext cx="3524251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5596733" y="3475832"/>
            <a:ext cx="3524251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94837" y="4176185"/>
            <a:ext cx="1677988" cy="923330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b="1" dirty="0">
                <a:solidFill>
                  <a:srgbClr val="800000"/>
                </a:solidFill>
                <a:cs typeface="+mn-cs"/>
              </a:rPr>
              <a:t>Г. </a:t>
            </a:r>
            <a:r>
              <a:rPr lang="uk-UA" b="1" dirty="0" err="1">
                <a:solidFill>
                  <a:srgbClr val="800000"/>
                </a:solidFill>
                <a:cs typeface="+mn-cs"/>
              </a:rPr>
              <a:t>Лейбніц</a:t>
            </a:r>
            <a:r>
              <a:rPr lang="uk-UA" b="1" dirty="0">
                <a:solidFill>
                  <a:srgbClr val="800000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ru-RU" b="1" i="1" dirty="0">
                <a:solidFill>
                  <a:srgbClr val="800000"/>
                </a:solidFill>
                <a:cs typeface="+mn-cs"/>
              </a:rPr>
              <a:t>(1646 – 1716)</a:t>
            </a:r>
            <a:endParaRPr lang="ru-RU" b="1" dirty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2180" y="5734051"/>
            <a:ext cx="140297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1675-1684</a:t>
            </a:r>
            <a:endParaRPr lang="ru-RU" sz="2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95514" y="5734051"/>
            <a:ext cx="158432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169</a:t>
            </a:r>
            <a:r>
              <a:rPr lang="uk-UA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1</a:t>
            </a:r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 </a:t>
            </a:r>
            <a:r>
              <a:rPr lang="uk-UA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р.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57375" y="2000251"/>
            <a:ext cx="1714500" cy="523220"/>
          </a:xfrm>
          <a:prstGeom prst="rect">
            <a:avLst/>
          </a:prstGeom>
          <a:solidFill>
            <a:srgbClr val="CCFFCC"/>
          </a:solidFill>
          <a:ln>
            <a:solidFill>
              <a:srgbClr val="FFFF00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CC0000"/>
                </a:solidFill>
                <a:cs typeface="+mn-cs"/>
              </a:rPr>
              <a:t>Й. </a:t>
            </a:r>
            <a:r>
              <a:rPr lang="ru-RU" sz="1400" b="1" dirty="0" err="1">
                <a:solidFill>
                  <a:srgbClr val="CC0000"/>
                </a:solidFill>
                <a:cs typeface="+mn-cs"/>
              </a:rPr>
              <a:t>Бернуллі</a:t>
            </a:r>
            <a:r>
              <a:rPr lang="ru-RU" sz="1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</a:t>
            </a:r>
            <a:r>
              <a:rPr lang="ru-RU" sz="1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     </a:t>
            </a:r>
            <a:r>
              <a:rPr lang="ru-RU" sz="1400" b="1" i="1" dirty="0" smtClean="0">
                <a:solidFill>
                  <a:srgbClr val="CC0000"/>
                </a:solidFill>
                <a:cs typeface="+mn-cs"/>
              </a:rPr>
              <a:t>(</a:t>
            </a:r>
            <a:r>
              <a:rPr lang="ru-RU" sz="1400" b="1" i="1" dirty="0">
                <a:solidFill>
                  <a:srgbClr val="CC0000"/>
                </a:solidFill>
                <a:cs typeface="+mn-cs"/>
              </a:rPr>
              <a:t>1654 – 1705)</a:t>
            </a:r>
          </a:p>
        </p:txBody>
      </p:sp>
      <p:sp>
        <p:nvSpPr>
          <p:cNvPr id="11286" name="TextBox 21"/>
          <p:cNvSpPr txBox="1">
            <a:spLocks noChangeArrowheads="1"/>
          </p:cNvSpPr>
          <p:nvPr/>
        </p:nvSpPr>
        <p:spPr bwMode="auto">
          <a:xfrm>
            <a:off x="3643314" y="4286251"/>
            <a:ext cx="1714500" cy="523220"/>
          </a:xfrm>
          <a:prstGeom prst="rect">
            <a:avLst/>
          </a:prstGeom>
          <a:solidFill>
            <a:srgbClr val="FFFFCC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1400" b="1" dirty="0">
                <a:solidFill>
                  <a:srgbClr val="CC0000"/>
                </a:solidFill>
              </a:rPr>
              <a:t>Г. Ф. </a:t>
            </a:r>
            <a:r>
              <a:rPr lang="ru-RU" sz="1400" b="1" dirty="0" err="1">
                <a:solidFill>
                  <a:srgbClr val="CC0000"/>
                </a:solidFill>
              </a:rPr>
              <a:t>Лопіталь</a:t>
            </a:r>
            <a:r>
              <a:rPr lang="ru-RU" sz="1400" b="1" dirty="0">
                <a:solidFill>
                  <a:srgbClr val="CC0000"/>
                </a:solidFill>
              </a:rPr>
              <a:t/>
            </a:r>
            <a:br>
              <a:rPr lang="ru-RU" sz="1400" b="1" dirty="0">
                <a:solidFill>
                  <a:srgbClr val="CC0000"/>
                </a:solidFill>
              </a:rPr>
            </a:br>
            <a:r>
              <a:rPr lang="ru-RU" sz="1400" b="1" dirty="0">
                <a:solidFill>
                  <a:srgbClr val="CC0000"/>
                </a:solidFill>
              </a:rPr>
              <a:t>(1661 – 1704)</a:t>
            </a:r>
          </a:p>
        </p:txBody>
      </p:sp>
      <p:sp>
        <p:nvSpPr>
          <p:cNvPr id="11287" name="TextBox 24"/>
          <p:cNvSpPr txBox="1">
            <a:spLocks noChangeArrowheads="1"/>
          </p:cNvSpPr>
          <p:nvPr/>
        </p:nvSpPr>
        <p:spPr bwMode="auto">
          <a:xfrm>
            <a:off x="7572377" y="4476751"/>
            <a:ext cx="1571625" cy="523220"/>
          </a:xfrm>
          <a:prstGeom prst="rect">
            <a:avLst/>
          </a:prstGeom>
          <a:solidFill>
            <a:srgbClr val="FFFFCC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uk-UA" sz="1400" b="1" dirty="0">
                <a:solidFill>
                  <a:srgbClr val="CC0000"/>
                </a:solidFill>
              </a:rPr>
              <a:t>Ж.Л. </a:t>
            </a:r>
            <a:r>
              <a:rPr lang="uk-UA" sz="1400" b="1" dirty="0" smtClean="0">
                <a:solidFill>
                  <a:srgbClr val="CC0000"/>
                </a:solidFill>
              </a:rPr>
              <a:t>Лагранж</a:t>
            </a:r>
          </a:p>
          <a:p>
            <a:pPr algn="ctr" eaLnBrk="1" hangingPunct="1"/>
            <a:r>
              <a:rPr lang="ru-RU" sz="1400" b="1" i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(1736 – 1813)</a:t>
            </a:r>
            <a:r>
              <a:rPr lang="ru-RU" sz="1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400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14750" y="5715001"/>
            <a:ext cx="1428751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1696 р.</a:t>
            </a:r>
            <a:r>
              <a:rPr lang="ru-RU" sz="2000">
                <a:solidFill>
                  <a:srgbClr val="CC0000"/>
                </a:solidFill>
                <a:latin typeface="Comic Sans MS" pitchFamily="66" charset="0"/>
                <a:cs typeface="+mn-cs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00690" y="5715001"/>
            <a:ext cx="1857375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1755</a:t>
            </a:r>
            <a:r>
              <a:rPr lang="ru-RU" sz="2000" b="1">
                <a:solidFill>
                  <a:srgbClr val="CC0000"/>
                </a:solidFill>
                <a:latin typeface="Comic Sans MS" pitchFamily="66" charset="0"/>
                <a:cs typeface="+mn-cs"/>
              </a:rPr>
              <a:t> р.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429501" y="5715001"/>
            <a:ext cx="144325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+mn-cs"/>
              </a:rPr>
              <a:t>1772-1798 </a:t>
            </a:r>
            <a:r>
              <a:rPr lang="ru-RU" sz="2000" dirty="0">
                <a:solidFill>
                  <a:srgbClr val="CC0000"/>
                </a:solidFill>
                <a:latin typeface="Comic Sans MS" pitchFamily="66" charset="0"/>
                <a:cs typeface="+mn-cs"/>
              </a:rPr>
              <a:t> </a:t>
            </a:r>
          </a:p>
        </p:txBody>
      </p:sp>
      <p:sp>
        <p:nvSpPr>
          <p:cNvPr id="11291" name="TextBox 33"/>
          <p:cNvSpPr txBox="1">
            <a:spLocks noChangeArrowheads="1"/>
          </p:cNvSpPr>
          <p:nvPr/>
        </p:nvSpPr>
        <p:spPr bwMode="auto">
          <a:xfrm>
            <a:off x="5572126" y="1714501"/>
            <a:ext cx="1714500" cy="584775"/>
          </a:xfrm>
          <a:prstGeom prst="rect">
            <a:avLst/>
          </a:prstGeom>
          <a:solidFill>
            <a:srgbClr val="CCFFCC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uk-UA" sz="1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Л.Ейлер</a:t>
            </a:r>
          </a:p>
          <a:p>
            <a:pPr algn="ctr" eaLnBrk="1" hangingPunct="1"/>
            <a:r>
              <a:rPr lang="ru-RU" sz="1400" b="1" i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(1707 – 1783</a:t>
            </a:r>
            <a:r>
              <a:rPr lang="ru-RU" sz="1400" b="1" i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300" name="Picture 36" descr="175px-Johann_Bernoulli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4" y="2755901"/>
            <a:ext cx="1414463" cy="2053571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1301" name="Picture 37" descr="220px-Langrange_portrait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91415" y="2083832"/>
            <a:ext cx="1525587" cy="2092353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1302" name="Picture 38" descr="180px-Leonhard_Euler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51501" y="2630160"/>
            <a:ext cx="1503363" cy="230505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1303" name="Picture 39" descr="200px-Leibniz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7869" y="1990926"/>
            <a:ext cx="1431925" cy="1935692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1304" name="Picture 40" descr="Guillaume_de_l'Hôpital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779841" y="2083833"/>
            <a:ext cx="1368425" cy="2026735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32" name="Прямоугольник 31"/>
          <p:cNvSpPr>
            <a:spLocks noChangeArrowheads="1"/>
          </p:cNvSpPr>
          <p:nvPr/>
        </p:nvSpPr>
        <p:spPr bwMode="auto">
          <a:xfrm>
            <a:off x="1904818" y="452968"/>
            <a:ext cx="575029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accent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 err="1">
                <a:solidFill>
                  <a:srgbClr val="CC0000"/>
                </a:solidFill>
                <a:latin typeface="Monotype Corsiva" pitchFamily="66" charset="0"/>
              </a:rPr>
              <a:t>Історія</a:t>
            </a:r>
            <a:r>
              <a:rPr lang="ru-RU" sz="4400" b="1" dirty="0">
                <a:solidFill>
                  <a:srgbClr val="CC0000"/>
                </a:solidFill>
                <a:latin typeface="Monotype Corsiva" pitchFamily="66" charset="0"/>
              </a:rPr>
              <a:t> </a:t>
            </a:r>
            <a:r>
              <a:rPr lang="ru-RU" sz="4400" b="1" dirty="0" err="1">
                <a:solidFill>
                  <a:srgbClr val="CC0000"/>
                </a:solidFill>
                <a:latin typeface="Monotype Corsiva" pitchFamily="66" charset="0"/>
              </a:rPr>
              <a:t>розвитку</a:t>
            </a:r>
            <a:r>
              <a:rPr lang="ru-RU" sz="4400" b="1" dirty="0">
                <a:solidFill>
                  <a:srgbClr val="CC0000"/>
                </a:solidFill>
                <a:latin typeface="Monotype Corsiva" pitchFamily="66" charset="0"/>
              </a:rPr>
              <a:t> </a:t>
            </a:r>
            <a:r>
              <a:rPr lang="ru-RU" sz="4400" b="1" dirty="0" err="1">
                <a:solidFill>
                  <a:srgbClr val="CC0000"/>
                </a:solidFill>
                <a:latin typeface="Monotype Corsiva" pitchFamily="66" charset="0"/>
              </a:rPr>
              <a:t>похідної</a:t>
            </a:r>
            <a:endParaRPr lang="ru-RU" sz="4400" b="1" dirty="0">
              <a:solidFill>
                <a:srgbClr val="CC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40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0" y="547688"/>
            <a:ext cx="7200900" cy="958850"/>
          </a:xfrm>
        </p:spPr>
        <p:txBody>
          <a:bodyPr>
            <a:normAutofit fontScale="90000"/>
          </a:bodyPr>
          <a:lstStyle/>
          <a:p>
            <a:pPr algn="ctr"/>
            <a:r>
              <a:rPr sz="3800" b="1" i="1" dirty="0" err="1" smtClean="0">
                <a:solidFill>
                  <a:srgbClr val="CC0000"/>
                </a:solidFill>
                <a:latin typeface="Times New Roman" pitchFamily="18" charset="0"/>
              </a:rPr>
              <a:t>Ніколо</a:t>
            </a:r>
            <a: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sz="3800" b="1" i="1" dirty="0" err="1" smtClean="0">
                <a:solidFill>
                  <a:srgbClr val="CC0000"/>
                </a:solidFill>
                <a:latin typeface="Times New Roman" pitchFamily="18" charset="0"/>
              </a:rPr>
              <a:t>Тарталья</a:t>
            </a:r>
            <a:r>
              <a:rPr sz="3800" i="1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br>
              <a:rPr sz="3800" i="1" dirty="0" smtClean="0">
                <a:solidFill>
                  <a:srgbClr val="CC0000"/>
                </a:solidFill>
                <a:latin typeface="Times New Roman" pitchFamily="18" charset="0"/>
              </a:rPr>
            </a:br>
            <a:r>
              <a:rPr sz="2400" b="1" i="1" dirty="0" smtClean="0">
                <a:solidFill>
                  <a:srgbClr val="CC0000"/>
                </a:solidFill>
                <a:latin typeface="Times New Roman" pitchFamily="18" charset="0"/>
              </a:rPr>
              <a:t>(1500 – 1557)</a:t>
            </a:r>
          </a:p>
        </p:txBody>
      </p:sp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129103" y="2204864"/>
            <a:ext cx="5616575" cy="2849736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None/>
            </a:pPr>
            <a:r>
              <a:rPr sz="2400" b="1" dirty="0" smtClean="0">
                <a:latin typeface="Times New Roman" pitchFamily="18" charset="0"/>
              </a:rPr>
              <a:t>		</a:t>
            </a:r>
            <a:r>
              <a:rPr sz="2400" b="1" dirty="0" smtClean="0">
                <a:latin typeface="Times New Roman" pitchFamily="18" charset="0"/>
              </a:rPr>
              <a:t>В </a:t>
            </a:r>
            <a:r>
              <a:rPr sz="2400" b="1" dirty="0" err="1" smtClean="0">
                <a:latin typeface="Times New Roman" pitchFamily="18" charset="0"/>
              </a:rPr>
              <a:t>творі</a:t>
            </a:r>
            <a:r>
              <a:rPr sz="2400" b="1" dirty="0" smtClean="0">
                <a:latin typeface="Times New Roman" pitchFamily="18" charset="0"/>
              </a:rPr>
              <a:t> «</a:t>
            </a:r>
            <a:r>
              <a:rPr sz="2400" b="1" dirty="0" err="1" smtClean="0">
                <a:latin typeface="Times New Roman" pitchFamily="18" charset="0"/>
              </a:rPr>
              <a:t>Нова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наука</a:t>
            </a:r>
            <a:r>
              <a:rPr sz="2400" b="1" dirty="0" smtClean="0">
                <a:latin typeface="Times New Roman" pitchFamily="18" charset="0"/>
              </a:rPr>
              <a:t>» (1537 р.) </a:t>
            </a:r>
            <a:r>
              <a:rPr sz="2400" b="1" dirty="0" err="1" smtClean="0">
                <a:latin typeface="Times New Roman" pitchFamily="18" charset="0"/>
              </a:rPr>
              <a:t>він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показав</a:t>
            </a:r>
            <a:r>
              <a:rPr sz="2400" b="1" dirty="0" smtClean="0">
                <a:latin typeface="Times New Roman" pitchFamily="18" charset="0"/>
              </a:rPr>
              <a:t>, </a:t>
            </a:r>
            <a:r>
              <a:rPr sz="2400" b="1" dirty="0" err="1" smtClean="0">
                <a:latin typeface="Times New Roman" pitchFamily="18" charset="0"/>
              </a:rPr>
              <a:t>що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траекторія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польоту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снаряда</a:t>
            </a:r>
            <a:r>
              <a:rPr sz="2400" b="1" dirty="0" smtClean="0">
                <a:latin typeface="Times New Roman" pitchFamily="18" charset="0"/>
              </a:rPr>
              <a:t> є </a:t>
            </a:r>
            <a:r>
              <a:rPr sz="2400" b="1" dirty="0" err="1" smtClean="0">
                <a:latin typeface="Times New Roman" pitchFamily="18" charset="0"/>
              </a:rPr>
              <a:t>крива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лінія</a:t>
            </a:r>
            <a:r>
              <a:rPr sz="2400" b="1" dirty="0" smtClean="0">
                <a:latin typeface="Times New Roman" pitchFamily="18" charset="0"/>
              </a:rPr>
              <a:t> (</a:t>
            </a:r>
            <a:r>
              <a:rPr sz="2400" b="1" dirty="0" err="1" smtClean="0">
                <a:latin typeface="Times New Roman" pitchFamily="18" charset="0"/>
              </a:rPr>
              <a:t>парабола</a:t>
            </a:r>
            <a:r>
              <a:rPr sz="2400" b="1" dirty="0" smtClean="0">
                <a:latin typeface="Times New Roman" pitchFamily="18" charset="0"/>
              </a:rPr>
              <a:t>) і </a:t>
            </a:r>
            <a:r>
              <a:rPr sz="2400" b="1" dirty="0" err="1" smtClean="0">
                <a:latin typeface="Times New Roman" pitchFamily="18" charset="0"/>
              </a:rPr>
              <a:t>що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найбільша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дальність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польоту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снаряда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відповідає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куту</a:t>
            </a:r>
            <a:r>
              <a:rPr sz="2400" b="1" dirty="0" smtClean="0">
                <a:latin typeface="Times New Roman" pitchFamily="18" charset="0"/>
              </a:rPr>
              <a:t> 45°. </a:t>
            </a:r>
          </a:p>
        </p:txBody>
      </p:sp>
      <p:pic>
        <p:nvPicPr>
          <p:cNvPr id="23556" name="Picture 4" descr="Tartaglia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84784"/>
            <a:ext cx="2511425" cy="40082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83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sz="3800" b="1" i="1" smtClean="0">
                <a:solidFill>
                  <a:srgbClr val="CC0000"/>
                </a:solidFill>
                <a:latin typeface="Times New Roman" pitchFamily="18" charset="0"/>
              </a:rPr>
              <a:t>Джеймс Грегорі</a:t>
            </a:r>
            <a:br>
              <a:rPr sz="3800" b="1" i="1" smtClean="0">
                <a:solidFill>
                  <a:srgbClr val="CC0000"/>
                </a:solidFill>
                <a:latin typeface="Times New Roman" pitchFamily="18" charset="0"/>
              </a:rPr>
            </a:br>
            <a:r>
              <a:rPr sz="1700" b="1" i="1" smtClean="0">
                <a:solidFill>
                  <a:srgbClr val="CC0000"/>
                </a:solidFill>
                <a:latin typeface="Times New Roman" pitchFamily="18" charset="0"/>
              </a:rPr>
              <a:t>(1638 </a:t>
            </a:r>
            <a:r>
              <a:rPr sz="1700" b="1" i="1" smtClean="0">
                <a:solidFill>
                  <a:srgbClr val="CC0000"/>
                </a:solidFill>
                <a:latin typeface="Calibri" pitchFamily="34" charset="0"/>
              </a:rPr>
              <a:t>–</a:t>
            </a:r>
            <a:r>
              <a:rPr sz="1700" b="1" i="1" smtClean="0">
                <a:solidFill>
                  <a:srgbClr val="CC0000"/>
                </a:solidFill>
                <a:latin typeface="Times New Roman" pitchFamily="18" charset="0"/>
              </a:rPr>
              <a:t> 1675)</a:t>
            </a:r>
          </a:p>
        </p:txBody>
      </p:sp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>
          <a:xfrm>
            <a:off x="0" y="1803400"/>
            <a:ext cx="5111750" cy="4322763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sz="1800" dirty="0" smtClean="0">
                <a:latin typeface="Times New Roman" pitchFamily="18" charset="0"/>
              </a:rPr>
              <a:t> 		</a:t>
            </a:r>
            <a:r>
              <a:rPr sz="2800" b="1" dirty="0" smtClean="0">
                <a:latin typeface="Times New Roman" pitchFamily="18" charset="0"/>
              </a:rPr>
              <a:t>Д. </a:t>
            </a:r>
            <a:r>
              <a:rPr sz="2800" b="1" dirty="0" err="1" smtClean="0">
                <a:latin typeface="Times New Roman" pitchFamily="18" charset="0"/>
              </a:rPr>
              <a:t>Грегорі</a:t>
            </a:r>
            <a:r>
              <a:rPr lang="uk-UA" sz="2800" b="1" dirty="0">
                <a:latin typeface="Times New Roman" pitchFamily="18" charset="0"/>
              </a:rPr>
              <a:t> </a:t>
            </a:r>
            <a:r>
              <a:rPr lang="uk-UA" sz="2800" b="1" dirty="0" smtClean="0">
                <a:latin typeface="Times New Roman" pitchFamily="18" charset="0"/>
              </a:rPr>
              <a:t>р</a:t>
            </a:r>
            <a:r>
              <a:rPr sz="2800" b="1" dirty="0" err="1" smtClean="0">
                <a:latin typeface="Times New Roman" pitchFamily="18" charset="0"/>
              </a:rPr>
              <a:t>озробив</a:t>
            </a:r>
            <a:r>
              <a:rPr sz="2800" b="1" dirty="0" smtClean="0">
                <a:latin typeface="Times New Roman" pitchFamily="18" charset="0"/>
              </a:rPr>
              <a:t> </a:t>
            </a:r>
            <a:r>
              <a:rPr sz="2800" b="1" dirty="0" err="1" smtClean="0">
                <a:latin typeface="Times New Roman" pitchFamily="18" charset="0"/>
              </a:rPr>
              <a:t>прийом</a:t>
            </a:r>
            <a:r>
              <a:rPr sz="2800" b="1" dirty="0" smtClean="0">
                <a:latin typeface="Times New Roman" pitchFamily="18" charset="0"/>
              </a:rPr>
              <a:t> </a:t>
            </a:r>
            <a:r>
              <a:rPr sz="2800" b="1" dirty="0" err="1" smtClean="0">
                <a:latin typeface="Times New Roman" pitchFamily="18" charset="0"/>
              </a:rPr>
              <a:t>обчислення</a:t>
            </a:r>
            <a:r>
              <a:rPr sz="2800" b="1" dirty="0" smtClean="0">
                <a:latin typeface="Times New Roman" pitchFamily="18" charset="0"/>
              </a:rPr>
              <a:t> </a:t>
            </a:r>
            <a:r>
              <a:rPr sz="2800" b="1" dirty="0" err="1" smtClean="0">
                <a:latin typeface="Times New Roman" pitchFamily="18" charset="0"/>
              </a:rPr>
              <a:t>площі</a:t>
            </a:r>
            <a:r>
              <a:rPr sz="2800" b="1" dirty="0" smtClean="0">
                <a:latin typeface="Times New Roman" pitchFamily="18" charset="0"/>
              </a:rPr>
              <a:t> </a:t>
            </a:r>
            <a:r>
              <a:rPr sz="2800" b="1" dirty="0" err="1" smtClean="0">
                <a:latin typeface="Times New Roman" pitchFamily="18" charset="0"/>
              </a:rPr>
              <a:t>сектора</a:t>
            </a:r>
            <a:r>
              <a:rPr sz="2800" b="1" dirty="0" smtClean="0">
                <a:latin typeface="Times New Roman" pitchFamily="18" charset="0"/>
              </a:rPr>
              <a:t> </a:t>
            </a:r>
            <a:r>
              <a:rPr sz="2800" b="1" dirty="0" err="1" smtClean="0">
                <a:latin typeface="Times New Roman" pitchFamily="18" charset="0"/>
              </a:rPr>
              <a:t>круга</a:t>
            </a:r>
            <a:r>
              <a:rPr sz="2800" b="1" dirty="0" smtClean="0">
                <a:latin typeface="Times New Roman" pitchFamily="18" charset="0"/>
              </a:rPr>
              <a:t>, </a:t>
            </a:r>
            <a:r>
              <a:rPr sz="2800" b="1" dirty="0" err="1" smtClean="0">
                <a:latin typeface="Times New Roman" pitchFamily="18" charset="0"/>
              </a:rPr>
              <a:t>гіперболи</a:t>
            </a:r>
            <a:r>
              <a:rPr sz="2800" b="1" dirty="0" smtClean="0">
                <a:latin typeface="Times New Roman" pitchFamily="18" charset="0"/>
              </a:rPr>
              <a:t> і </a:t>
            </a:r>
            <a:r>
              <a:rPr sz="2800" b="1" dirty="0" err="1" smtClean="0">
                <a:latin typeface="Times New Roman" pitchFamily="18" charset="0"/>
              </a:rPr>
              <a:t>еліпса</a:t>
            </a:r>
            <a:r>
              <a:rPr sz="2800" b="1" dirty="0" smtClean="0">
                <a:latin typeface="Times New Roman" pitchFamily="18" charset="0"/>
              </a:rPr>
              <a:t>. </a:t>
            </a:r>
            <a:r>
              <a:rPr sz="2800" b="1" dirty="0" err="1" smtClean="0">
                <a:latin typeface="Times New Roman" pitchFamily="18" charset="0"/>
              </a:rPr>
              <a:t>Вивів</a:t>
            </a:r>
            <a:r>
              <a:rPr sz="2800" b="1" dirty="0" smtClean="0">
                <a:latin typeface="Times New Roman" pitchFamily="18" charset="0"/>
              </a:rPr>
              <a:t> </a:t>
            </a:r>
            <a:r>
              <a:rPr sz="2800" b="1" dirty="0" err="1" smtClean="0">
                <a:latin typeface="Times New Roman" pitchFamily="18" charset="0"/>
              </a:rPr>
              <a:t>формулу</a:t>
            </a:r>
            <a:r>
              <a:rPr sz="2800" b="1" dirty="0" smtClean="0">
                <a:latin typeface="Times New Roman" pitchFamily="18" charset="0"/>
              </a:rPr>
              <a:t>   </a:t>
            </a:r>
            <a:r>
              <a:rPr sz="2800" b="1" dirty="0" err="1" smtClean="0">
                <a:latin typeface="Times New Roman" pitchFamily="18" charset="0"/>
              </a:rPr>
              <a:t>наближеного</a:t>
            </a:r>
            <a:r>
              <a:rPr sz="2800" b="1" dirty="0" smtClean="0">
                <a:latin typeface="Times New Roman" pitchFamily="18" charset="0"/>
              </a:rPr>
              <a:t> </a:t>
            </a:r>
            <a:r>
              <a:rPr sz="2800" b="1" dirty="0" err="1" smtClean="0">
                <a:latin typeface="Times New Roman" pitchFamily="18" charset="0"/>
              </a:rPr>
              <a:t>інтегрування</a:t>
            </a:r>
            <a:r>
              <a:rPr sz="2800" b="1" dirty="0" smtClean="0">
                <a:latin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endParaRPr sz="2800" b="1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sz="1500" dirty="0" smtClean="0">
              <a:latin typeface="Calibri" pitchFamily="34" charset="0"/>
            </a:endParaRPr>
          </a:p>
        </p:txBody>
      </p:sp>
      <p:pic>
        <p:nvPicPr>
          <p:cNvPr id="24580" name="Picture 4" descr="James_Greg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603500" cy="350415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13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sz="3800" b="1" i="1" smtClean="0">
                <a:solidFill>
                  <a:srgbClr val="CC0000"/>
                </a:solidFill>
                <a:latin typeface="Times New Roman" pitchFamily="18" charset="0"/>
              </a:rPr>
              <a:t>Йоганн Бернуллі</a:t>
            </a:r>
            <a:br>
              <a:rPr sz="3800" b="1" i="1" smtClean="0">
                <a:solidFill>
                  <a:srgbClr val="CC0000"/>
                </a:solidFill>
                <a:latin typeface="Times New Roman" pitchFamily="18" charset="0"/>
              </a:rPr>
            </a:br>
            <a:r>
              <a:rPr sz="1700" b="1" i="1" smtClean="0">
                <a:solidFill>
                  <a:srgbClr val="CC0000"/>
                </a:solidFill>
                <a:latin typeface="Times New Roman" pitchFamily="18" charset="0"/>
              </a:rPr>
              <a:t>(1654 </a:t>
            </a:r>
            <a:r>
              <a:rPr sz="1700" b="1" i="1" smtClean="0">
                <a:solidFill>
                  <a:srgbClr val="CC0000"/>
                </a:solidFill>
                <a:latin typeface="Calibri" pitchFamily="34" charset="0"/>
              </a:rPr>
              <a:t>–</a:t>
            </a:r>
            <a:r>
              <a:rPr sz="1700" b="1" i="1" smtClean="0">
                <a:solidFill>
                  <a:srgbClr val="CC0000"/>
                </a:solidFill>
                <a:latin typeface="Times New Roman" pitchFamily="18" charset="0"/>
              </a:rPr>
              <a:t> 1705)</a:t>
            </a:r>
          </a:p>
        </p:txBody>
      </p:sp>
      <p:sp>
        <p:nvSpPr>
          <p:cNvPr id="14339" name="Rectangle 3"/>
          <p:cNvSpPr>
            <a:spLocks noGrp="1"/>
          </p:cNvSpPr>
          <p:nvPr>
            <p:ph type="body" idx="4294967295"/>
          </p:nvPr>
        </p:nvSpPr>
        <p:spPr>
          <a:xfrm>
            <a:off x="0" y="2179639"/>
            <a:ext cx="5543550" cy="2905546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sz="2400" b="1" dirty="0" smtClean="0">
                <a:latin typeface="Times New Roman" pitchFamily="18" charset="0"/>
              </a:rPr>
              <a:t>		</a:t>
            </a:r>
            <a:r>
              <a:rPr sz="2400" b="1" dirty="0" err="1" smtClean="0">
                <a:latin typeface="Times New Roman" pitchFamily="18" charset="0"/>
              </a:rPr>
              <a:t>Й.Бернуллі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lang="uk-UA" sz="2400" b="1" dirty="0" smtClean="0">
                <a:latin typeface="Times New Roman" pitchFamily="18" charset="0"/>
              </a:rPr>
              <a:t>р</a:t>
            </a:r>
            <a:r>
              <a:rPr sz="2400" b="1" dirty="0" err="1" smtClean="0">
                <a:latin typeface="Times New Roman" pitchFamily="18" charset="0"/>
              </a:rPr>
              <a:t>озв</a:t>
            </a:r>
            <a:r>
              <a:rPr lang="en-US" sz="2400" b="1" dirty="0" smtClean="0">
                <a:latin typeface="Times New Roman" pitchFamily="18" charset="0"/>
              </a:rPr>
              <a:t>’</a:t>
            </a:r>
            <a:r>
              <a:rPr lang="uk-UA" sz="2400" b="1" dirty="0" err="1" smtClean="0">
                <a:latin typeface="Times New Roman" pitchFamily="18" charset="0"/>
              </a:rPr>
              <a:t>язав</a:t>
            </a:r>
            <a:r>
              <a:rPr sz="2400" b="1" dirty="0" smtClean="0">
                <a:latin typeface="Times New Roman" pitchFamily="18" charset="0"/>
              </a:rPr>
              <a:t> задачу </a:t>
            </a:r>
            <a:r>
              <a:rPr sz="2400" b="1" dirty="0" err="1" smtClean="0">
                <a:latin typeface="Times New Roman" pitchFamily="18" charset="0"/>
              </a:rPr>
              <a:t>Лейбніца</a:t>
            </a:r>
            <a:r>
              <a:rPr sz="2400" b="1" dirty="0" smtClean="0">
                <a:latin typeface="Times New Roman" pitchFamily="18" charset="0"/>
              </a:rPr>
              <a:t> про форму </a:t>
            </a:r>
            <a:r>
              <a:rPr sz="2400" b="1" dirty="0" err="1" smtClean="0">
                <a:latin typeface="Times New Roman" pitchFamily="18" charset="0"/>
              </a:rPr>
              <a:t>кривої</a:t>
            </a:r>
            <a:r>
              <a:rPr sz="2400" b="1" dirty="0" smtClean="0">
                <a:latin typeface="Times New Roman" pitchFamily="18" charset="0"/>
              </a:rPr>
              <a:t>, по </a:t>
            </a:r>
            <a:r>
              <a:rPr sz="2400" b="1" dirty="0" err="1" smtClean="0">
                <a:latin typeface="Times New Roman" pitchFamily="18" charset="0"/>
              </a:rPr>
              <a:t>якій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важка</a:t>
            </a:r>
            <a:r>
              <a:rPr sz="2400" b="1" dirty="0" smtClean="0">
                <a:latin typeface="Times New Roman" pitchFamily="18" charset="0"/>
              </a:rPr>
              <a:t> точка </a:t>
            </a:r>
            <a:r>
              <a:rPr sz="2400" b="1" dirty="0" err="1" smtClean="0">
                <a:latin typeface="Times New Roman" pitchFamily="18" charset="0"/>
              </a:rPr>
              <a:t>опускається</a:t>
            </a:r>
            <a:r>
              <a:rPr sz="2400" b="1" dirty="0" smtClean="0">
                <a:latin typeface="Times New Roman" pitchFamily="18" charset="0"/>
              </a:rPr>
              <a:t> за </a:t>
            </a:r>
            <a:r>
              <a:rPr sz="2400" b="1" dirty="0" err="1" smtClean="0">
                <a:latin typeface="Times New Roman" pitchFamily="18" charset="0"/>
              </a:rPr>
              <a:t>рівні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проміжки</a:t>
            </a:r>
            <a:r>
              <a:rPr sz="2400" b="1" dirty="0" smtClean="0">
                <a:latin typeface="Times New Roman" pitchFamily="18" charset="0"/>
              </a:rPr>
              <a:t> часу на </a:t>
            </a:r>
            <a:r>
              <a:rPr sz="2400" b="1" dirty="0" err="1" smtClean="0">
                <a:latin typeface="Times New Roman" pitchFamily="18" charset="0"/>
              </a:rPr>
              <a:t>рівні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вертикальні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відрізки</a:t>
            </a:r>
            <a:r>
              <a:rPr sz="2400" b="1" dirty="0" smtClean="0">
                <a:latin typeface="Times New Roman" pitchFamily="18" charset="0"/>
              </a:rPr>
              <a:t>. </a:t>
            </a:r>
            <a:r>
              <a:rPr sz="2400" b="1" dirty="0" err="1" smtClean="0">
                <a:latin typeface="Times New Roman" pitchFamily="18" charset="0"/>
              </a:rPr>
              <a:t>Ввів</a:t>
            </a:r>
            <a:r>
              <a:rPr sz="2400" b="1" dirty="0" smtClean="0">
                <a:latin typeface="Times New Roman" pitchFamily="18" charset="0"/>
              </a:rPr>
              <a:t> і </a:t>
            </a:r>
            <a:r>
              <a:rPr sz="2400" b="1" dirty="0" err="1" smtClean="0">
                <a:latin typeface="Times New Roman" pitchFamily="18" charset="0"/>
              </a:rPr>
              <a:t>проінтегрував</a:t>
            </a:r>
            <a:r>
              <a:rPr sz="2400" b="1" dirty="0" smtClean="0">
                <a:latin typeface="Times New Roman" pitchFamily="18" charset="0"/>
              </a:rPr>
              <a:t>   </a:t>
            </a:r>
            <a:r>
              <a:rPr sz="2400" b="1" dirty="0" err="1" smtClean="0">
                <a:latin typeface="Times New Roman" pitchFamily="18" charset="0"/>
              </a:rPr>
              <a:t>диференціальне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рівняння</a:t>
            </a:r>
            <a:r>
              <a:rPr sz="2400" b="1" dirty="0" smtClean="0">
                <a:latin typeface="Times New Roman" pitchFamily="18" charset="0"/>
              </a:rPr>
              <a:t>. </a:t>
            </a:r>
          </a:p>
          <a:p>
            <a:endParaRPr sz="2400" b="1" dirty="0" smtClean="0">
              <a:latin typeface="Times New Roman" pitchFamily="18" charset="0"/>
            </a:endParaRPr>
          </a:p>
        </p:txBody>
      </p:sp>
      <p:pic>
        <p:nvPicPr>
          <p:cNvPr id="25605" name="Picture 5" descr="Jakob_Bernoul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12776"/>
            <a:ext cx="2351113" cy="354022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13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sz="3800" b="1" i="1" smtClean="0">
                <a:solidFill>
                  <a:srgbClr val="CC0000"/>
                </a:solidFill>
                <a:latin typeface="Times New Roman" pitchFamily="18" charset="0"/>
              </a:rPr>
              <a:t>П’єр Ферма </a:t>
            </a:r>
            <a:br>
              <a:rPr sz="3800" b="1" i="1" smtClean="0">
                <a:solidFill>
                  <a:srgbClr val="CC0000"/>
                </a:solidFill>
                <a:latin typeface="Times New Roman" pitchFamily="18" charset="0"/>
              </a:rPr>
            </a:br>
            <a:r>
              <a:rPr sz="1800" b="1" i="1" smtClean="0">
                <a:solidFill>
                  <a:srgbClr val="CC0000"/>
                </a:solidFill>
                <a:latin typeface="Times New Roman" pitchFamily="18" charset="0"/>
              </a:rPr>
              <a:t>(1601-1665) </a:t>
            </a:r>
          </a:p>
        </p:txBody>
      </p:sp>
      <p:sp>
        <p:nvSpPr>
          <p:cNvPr id="15363" name="Rectangle 3"/>
          <p:cNvSpPr>
            <a:spLocks noGrp="1"/>
          </p:cNvSpPr>
          <p:nvPr>
            <p:ph type="body" idx="4294967295"/>
          </p:nvPr>
        </p:nvSpPr>
        <p:spPr>
          <a:xfrm>
            <a:off x="0" y="2132856"/>
            <a:ext cx="5436096" cy="2921744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dirty="0" smtClean="0">
                <a:latin typeface="Calibri" pitchFamily="34" charset="0"/>
              </a:rPr>
              <a:t>		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П. Ферма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sz="2400" b="1" dirty="0" err="1" smtClean="0">
                <a:latin typeface="Times New Roman" pitchFamily="18" charset="0"/>
              </a:rPr>
              <a:t>апропонував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спо</a:t>
            </a:r>
            <a:r>
              <a:rPr lang="uk-UA" sz="2400" b="1" dirty="0" smtClean="0">
                <a:latin typeface="Times New Roman" pitchFamily="18" charset="0"/>
              </a:rPr>
              <a:t>-</a:t>
            </a:r>
            <a:r>
              <a:rPr sz="2400" b="1" dirty="0" err="1" smtClean="0">
                <a:latin typeface="Times New Roman" pitchFamily="18" charset="0"/>
              </a:rPr>
              <a:t>соби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знаходження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найбільших</a:t>
            </a:r>
            <a:r>
              <a:rPr sz="2400" b="1" dirty="0" smtClean="0">
                <a:latin typeface="Times New Roman" pitchFamily="18" charset="0"/>
              </a:rPr>
              <a:t> і </a:t>
            </a:r>
            <a:r>
              <a:rPr sz="2400" b="1" dirty="0" err="1" smtClean="0">
                <a:latin typeface="Times New Roman" pitchFamily="18" charset="0"/>
              </a:rPr>
              <a:t>найменших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значень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функцій</a:t>
            </a:r>
            <a:r>
              <a:rPr sz="2400" b="1" dirty="0" smtClean="0">
                <a:latin typeface="Times New Roman" pitchFamily="18" charset="0"/>
              </a:rPr>
              <a:t>, </a:t>
            </a:r>
            <a:r>
              <a:rPr sz="2400" b="1" dirty="0" err="1" smtClean="0">
                <a:latin typeface="Times New Roman" pitchFamily="18" charset="0"/>
              </a:rPr>
              <a:t>проведення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дотичних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до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довільних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кривих</a:t>
            </a:r>
            <a:r>
              <a:rPr sz="2400" b="1" dirty="0" smtClean="0">
                <a:latin typeface="Times New Roman" pitchFamily="18" charset="0"/>
              </a:rPr>
              <a:t>, </a:t>
            </a:r>
            <a:r>
              <a:rPr sz="2400" b="1" dirty="0" err="1" smtClean="0">
                <a:latin typeface="Times New Roman" pitchFamily="18" charset="0"/>
              </a:rPr>
              <a:t>що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фактично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спиралися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на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застосування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похідних</a:t>
            </a:r>
            <a:r>
              <a:rPr sz="2400" b="1" dirty="0" smtClean="0">
                <a:latin typeface="Times New Roman" pitchFamily="18" charset="0"/>
              </a:rPr>
              <a:t>. 	</a:t>
            </a:r>
          </a:p>
        </p:txBody>
      </p:sp>
      <p:pic>
        <p:nvPicPr>
          <p:cNvPr id="15364" name="Picture 5" descr="D:\веб квест\200px-Pierre_de_Ferm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556792"/>
            <a:ext cx="2540000" cy="368424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41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b="1" i="1" dirty="0" smtClean="0">
                <a:solidFill>
                  <a:srgbClr val="CC0000"/>
                </a:solidFill>
                <a:latin typeface="Times New Roman" pitchFamily="18" charset="0"/>
              </a:rPr>
              <a:t>І</a:t>
            </a:r>
            <a:r>
              <a:rPr lang="uk-UA" b="1" i="1" dirty="0" err="1" smtClean="0">
                <a:solidFill>
                  <a:srgbClr val="CC0000"/>
                </a:solidFill>
                <a:latin typeface="Times New Roman" pitchFamily="18" charset="0"/>
              </a:rPr>
              <a:t>саак</a:t>
            </a:r>
            <a:r>
              <a:rPr b="1" i="1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b="1" i="1" dirty="0" err="1" smtClean="0">
                <a:solidFill>
                  <a:srgbClr val="CC0000"/>
                </a:solidFill>
                <a:latin typeface="Times New Roman" pitchFamily="18" charset="0"/>
              </a:rPr>
              <a:t>Барроу</a:t>
            </a:r>
            <a:r>
              <a:rPr lang="en-US" b="1" i="1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br>
              <a:rPr lang="en-US" b="1" i="1" dirty="0" smtClean="0">
                <a:solidFill>
                  <a:srgbClr val="CC0000"/>
                </a:solidFill>
                <a:latin typeface="Times New Roman" pitchFamily="18" charset="0"/>
              </a:rPr>
            </a:br>
            <a:r>
              <a:rPr sz="17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(1630</a:t>
            </a:r>
            <a:r>
              <a:rPr lang="en-US" sz="17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7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1677)</a:t>
            </a:r>
            <a:r>
              <a:rPr sz="1600" b="1" i="1" dirty="0" smtClean="0">
                <a:solidFill>
                  <a:srgbClr val="CC0000"/>
                </a:solidFill>
                <a:latin typeface="Times New Roman" pitchFamily="18" charset="0"/>
              </a:rPr>
              <a:t>	</a:t>
            </a:r>
          </a:p>
        </p:txBody>
      </p:sp>
      <p:sp>
        <p:nvSpPr>
          <p:cNvPr id="16387" name="Rectangle 3"/>
          <p:cNvSpPr>
            <a:spLocks noGrp="1"/>
          </p:cNvSpPr>
          <p:nvPr>
            <p:ph type="body" idx="4294967295"/>
          </p:nvPr>
        </p:nvSpPr>
        <p:spPr>
          <a:xfrm>
            <a:off x="323528" y="2060848"/>
            <a:ext cx="4938713" cy="4273698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Барроу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розробив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знахождення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дотичних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доволі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близький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сучасних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методів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базувався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застосуванні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диференціалів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Барроу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першим</a:t>
            </a: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встановив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взаємну оберненість операцій диференціювання та інтегрування.	</a:t>
            </a:r>
            <a:endParaRPr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8" name="Picture 5" descr="503px-Isaac_Barr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56792"/>
            <a:ext cx="2759075" cy="362493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91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sz="3800" b="1" i="1" dirty="0" err="1" smtClean="0">
                <a:solidFill>
                  <a:srgbClr val="CC0000"/>
                </a:solidFill>
                <a:latin typeface="Times New Roman" pitchFamily="18" charset="0"/>
              </a:rPr>
              <a:t>Ісаак</a:t>
            </a:r>
            <a: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  <a:t> Ньютон</a:t>
            </a:r>
            <a:b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</a:br>
            <a:r>
              <a:rPr sz="1700" b="1" i="1" dirty="0" smtClean="0">
                <a:solidFill>
                  <a:srgbClr val="CC0000"/>
                </a:solidFill>
                <a:latin typeface="Times New Roman" pitchFamily="18" charset="0"/>
              </a:rPr>
              <a:t>(1642 </a:t>
            </a:r>
            <a:r>
              <a:rPr sz="1700" b="1" i="1" dirty="0" smtClean="0">
                <a:solidFill>
                  <a:srgbClr val="CC0000"/>
                </a:solidFill>
                <a:latin typeface="Calibri" pitchFamily="34" charset="0"/>
              </a:rPr>
              <a:t>–</a:t>
            </a:r>
            <a:r>
              <a:rPr sz="1700" b="1" i="1" dirty="0" smtClean="0">
                <a:solidFill>
                  <a:srgbClr val="CC0000"/>
                </a:solidFill>
                <a:latin typeface="Times New Roman" pitchFamily="18" charset="0"/>
              </a:rPr>
              <a:t> 1727)</a:t>
            </a:r>
          </a:p>
        </p:txBody>
      </p:sp>
      <p:sp>
        <p:nvSpPr>
          <p:cNvPr id="17411" name="Rectangle 3"/>
          <p:cNvSpPr>
            <a:spLocks noGrp="1"/>
          </p:cNvSpPr>
          <p:nvPr>
            <p:ph type="body" idx="4294967295"/>
          </p:nvPr>
        </p:nvSpPr>
        <p:spPr>
          <a:xfrm>
            <a:off x="0" y="1892300"/>
            <a:ext cx="5472113" cy="4322763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uk-UA" sz="1500" dirty="0" smtClean="0"/>
              <a:t>		</a:t>
            </a:r>
            <a:r>
              <a:rPr lang="uk-UA" sz="2400" b="1" dirty="0" smtClean="0">
                <a:latin typeface="Times New Roman" pitchFamily="18" charset="0"/>
              </a:rPr>
              <a:t>І. Ньютон </a:t>
            </a:r>
            <a:r>
              <a:rPr lang="uk-UA" sz="2400" b="1" dirty="0" smtClean="0">
                <a:latin typeface="Times New Roman" pitchFamily="18" charset="0"/>
              </a:rPr>
              <a:t>у </a:t>
            </a:r>
            <a:r>
              <a:rPr lang="uk-UA" sz="2400" b="1" dirty="0" smtClean="0">
                <a:latin typeface="Times New Roman" pitchFamily="18" charset="0"/>
              </a:rPr>
              <a:t>праці "Метод </a:t>
            </a:r>
            <a:r>
              <a:rPr lang="uk-UA" sz="2400" b="1" dirty="0" err="1" smtClean="0">
                <a:latin typeface="Times New Roman" pitchFamily="18" charset="0"/>
              </a:rPr>
              <a:t>флюкцій</a:t>
            </a:r>
            <a:r>
              <a:rPr lang="uk-UA" sz="2400" b="1" dirty="0" smtClean="0">
                <a:latin typeface="Times New Roman" pitchFamily="18" charset="0"/>
              </a:rPr>
              <a:t> і нескінченні ряди" ввів поняття </a:t>
            </a:r>
            <a:r>
              <a:rPr lang="uk-UA" sz="2400" b="1" dirty="0" err="1" smtClean="0">
                <a:latin typeface="Times New Roman" pitchFamily="18" charset="0"/>
              </a:rPr>
              <a:t>флюент</a:t>
            </a:r>
            <a:r>
              <a:rPr lang="uk-UA" sz="2400" b="1" dirty="0" smtClean="0">
                <a:latin typeface="Times New Roman" pitchFamily="18" charset="0"/>
              </a:rPr>
              <a:t> (зростаючі величини) і </a:t>
            </a:r>
            <a:r>
              <a:rPr lang="uk-UA" sz="2400" b="1" dirty="0" err="1" smtClean="0">
                <a:latin typeface="Times New Roman" pitchFamily="18" charset="0"/>
              </a:rPr>
              <a:t>флюкції</a:t>
            </a:r>
            <a:r>
              <a:rPr lang="uk-UA" sz="2400" b="1" dirty="0" smtClean="0">
                <a:latin typeface="Times New Roman" pitchFamily="18" charset="0"/>
              </a:rPr>
              <a:t> (швидкість, за якою зростають внаслідок руху </a:t>
            </a:r>
            <a:r>
              <a:rPr lang="uk-UA" sz="2400" b="1" dirty="0" err="1" smtClean="0">
                <a:latin typeface="Times New Roman" pitchFamily="18" charset="0"/>
              </a:rPr>
              <a:t>флюенти</a:t>
            </a:r>
            <a:r>
              <a:rPr lang="uk-UA" sz="2400" b="1" dirty="0" smtClean="0">
                <a:latin typeface="Times New Roman" pitchFamily="18" charset="0"/>
              </a:rPr>
              <a:t>). Цей трактат був опублікований посмертно лише в 1736 р.</a:t>
            </a:r>
            <a:endParaRPr sz="2400" b="1" dirty="0" smtClean="0">
              <a:latin typeface="Times New Roman" pitchFamily="18" charset="0"/>
            </a:endParaRPr>
          </a:p>
        </p:txBody>
      </p:sp>
      <p:pic>
        <p:nvPicPr>
          <p:cNvPr id="28676" name="Picture 4" descr="new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628800"/>
            <a:ext cx="2838451" cy="372018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18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/>
          </p:cNvSpPr>
          <p:nvPr>
            <p:ph type="body" idx="4294967295"/>
          </p:nvPr>
        </p:nvSpPr>
        <p:spPr>
          <a:xfrm>
            <a:off x="0" y="1832511"/>
            <a:ext cx="5580112" cy="3540705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uk-UA" sz="1600" dirty="0" smtClean="0">
                <a:latin typeface="Times New Roman" pitchFamily="18" charset="0"/>
              </a:rPr>
              <a:t>	</a:t>
            </a:r>
            <a:r>
              <a:rPr lang="uk-UA" sz="1600" b="1" dirty="0" smtClean="0">
                <a:latin typeface="Times New Roman" pitchFamily="18" charset="0"/>
              </a:rPr>
              <a:t>	</a:t>
            </a:r>
            <a:r>
              <a:rPr lang="uk-UA" sz="2400" b="1" dirty="0" smtClean="0">
                <a:latin typeface="Times New Roman" pitchFamily="18" charset="0"/>
              </a:rPr>
              <a:t>Г. </a:t>
            </a:r>
            <a:r>
              <a:rPr lang="uk-UA" sz="2400" b="1" dirty="0" err="1" smtClean="0">
                <a:latin typeface="Times New Roman" pitchFamily="18" charset="0"/>
              </a:rPr>
              <a:t>Лейбніц</a:t>
            </a:r>
            <a:r>
              <a:rPr lang="uk-UA" sz="2400" b="1" dirty="0" smtClean="0">
                <a:latin typeface="Times New Roman" pitchFamily="18" charset="0"/>
              </a:rPr>
              <a:t> </a:t>
            </a:r>
            <a:r>
              <a:rPr lang="uk-UA" sz="2400" b="1" dirty="0" smtClean="0">
                <a:latin typeface="Times New Roman" pitchFamily="18" charset="0"/>
              </a:rPr>
              <a:t>в 1684 </a:t>
            </a:r>
            <a:r>
              <a:rPr lang="uk-UA" sz="2400" b="1" dirty="0" smtClean="0">
                <a:latin typeface="Times New Roman" pitchFamily="18" charset="0"/>
              </a:rPr>
              <a:t>р.</a:t>
            </a:r>
            <a:r>
              <a:rPr lang="uk-UA" sz="2400" b="1" dirty="0" smtClean="0"/>
              <a:t> </a:t>
            </a:r>
            <a:r>
              <a:rPr lang="uk-UA" sz="2400" b="1" dirty="0" smtClean="0">
                <a:latin typeface="Times New Roman" pitchFamily="18" charset="0"/>
              </a:rPr>
              <a:t>опублікував першу друковану працю про диференціальне числення під назвою «Новий метод максимумів і мінімумів, а також дотичних, для якого не є перешкодою дробові та ірраціональні кількості, і особливий для цього рід вирахування». </a:t>
            </a:r>
            <a:endParaRPr sz="2400" b="1" dirty="0" smtClean="0">
              <a:latin typeface="Times New Roman" pitchFamily="18" charset="0"/>
            </a:endParaRPr>
          </a:p>
        </p:txBody>
      </p:sp>
      <p:pic>
        <p:nvPicPr>
          <p:cNvPr id="30724" name="Picture 4" descr="220px-Gottfried_Wilhelm_von_Leibni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12776"/>
            <a:ext cx="2617787" cy="3792189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Rectangle 2"/>
          <p:cNvSpPr txBox="1">
            <a:spLocks/>
          </p:cNvSpPr>
          <p:nvPr/>
        </p:nvSpPr>
        <p:spPr>
          <a:xfrm>
            <a:off x="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b="1" i="1" dirty="0" smtClean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9" name="Rectangle 2"/>
          <p:cNvSpPr txBox="1">
            <a:spLocks/>
          </p:cNvSpPr>
          <p:nvPr/>
        </p:nvSpPr>
        <p:spPr>
          <a:xfrm>
            <a:off x="1524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i="1" dirty="0" err="1">
                <a:solidFill>
                  <a:srgbClr val="CC0000"/>
                </a:solidFill>
                <a:latin typeface="Times New Roman" pitchFamily="18" charset="0"/>
              </a:rPr>
              <a:t>Готфрід</a:t>
            </a:r>
            <a:r>
              <a:rPr lang="uk-UA" b="1" i="1" dirty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lang="uk-UA" b="1" i="1" dirty="0" err="1">
                <a:solidFill>
                  <a:srgbClr val="CC0000"/>
                </a:solidFill>
                <a:latin typeface="Times New Roman" pitchFamily="18" charset="0"/>
              </a:rPr>
              <a:t>Лейбніц</a:t>
            </a:r>
            <a:r>
              <a:rPr lang="uk-UA" b="1" i="1" dirty="0">
                <a:solidFill>
                  <a:srgbClr val="CC0000"/>
                </a:solidFill>
                <a:latin typeface="Times New Roman" pitchFamily="18" charset="0"/>
              </a:rPr>
              <a:t/>
            </a:r>
            <a:br>
              <a:rPr lang="uk-UA" b="1" i="1" dirty="0">
                <a:solidFill>
                  <a:srgbClr val="CC0000"/>
                </a:solidFill>
                <a:latin typeface="Times New Roman" pitchFamily="18" charset="0"/>
              </a:rPr>
            </a:br>
            <a:r>
              <a:rPr lang="ru-RU" sz="18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(1646 – 1716)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26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sz="3800" b="1" i="1" dirty="0" err="1" smtClean="0">
                <a:solidFill>
                  <a:srgbClr val="CC0000"/>
                </a:solidFill>
                <a:latin typeface="Times New Roman" pitchFamily="18" charset="0"/>
              </a:rPr>
              <a:t>Гійом</a:t>
            </a:r>
            <a: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sz="3800" b="1" i="1" dirty="0" err="1" smtClean="0">
                <a:solidFill>
                  <a:srgbClr val="CC0000"/>
                </a:solidFill>
                <a:latin typeface="Times New Roman" pitchFamily="18" charset="0"/>
              </a:rPr>
              <a:t>Франсуа</a:t>
            </a:r>
            <a: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  <a:t> </a:t>
            </a:r>
            <a:r>
              <a:rPr sz="3800" b="1" i="1" dirty="0" err="1" smtClean="0">
                <a:solidFill>
                  <a:srgbClr val="CC0000"/>
                </a:solidFill>
                <a:latin typeface="Times New Roman" pitchFamily="18" charset="0"/>
              </a:rPr>
              <a:t>Лопіталь</a:t>
            </a:r>
            <a: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  <a:t/>
            </a:r>
            <a:b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</a:br>
            <a:r>
              <a:rPr sz="1700" b="1" i="1" dirty="0" smtClean="0">
                <a:solidFill>
                  <a:srgbClr val="CC0000"/>
                </a:solidFill>
                <a:latin typeface="Times New Roman" pitchFamily="18" charset="0"/>
              </a:rPr>
              <a:t>(1661 </a:t>
            </a:r>
            <a:r>
              <a:rPr sz="1700" b="1" i="1" dirty="0" smtClean="0">
                <a:solidFill>
                  <a:srgbClr val="CC0000"/>
                </a:solidFill>
                <a:latin typeface="Calibri" pitchFamily="34" charset="0"/>
              </a:rPr>
              <a:t>–</a:t>
            </a:r>
            <a:r>
              <a:rPr sz="1700" b="1" i="1" dirty="0" smtClean="0">
                <a:solidFill>
                  <a:srgbClr val="CC0000"/>
                </a:solidFill>
                <a:latin typeface="Times New Roman" pitchFamily="18" charset="0"/>
              </a:rPr>
              <a:t> 1704)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>
          <a:xfrm>
            <a:off x="0" y="1701800"/>
            <a:ext cx="5148064" cy="479425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None/>
            </a:pPr>
            <a:r>
              <a:rPr lang="uk-UA" sz="1600" b="1" dirty="0" smtClean="0"/>
              <a:t>	</a:t>
            </a:r>
            <a:r>
              <a:rPr lang="uk-UA" sz="1600" b="1" dirty="0" smtClean="0">
                <a:latin typeface="Times New Roman" pitchFamily="18" charset="0"/>
              </a:rPr>
              <a:t>	</a:t>
            </a:r>
            <a:r>
              <a:rPr lang="uk-UA" sz="2400" b="1" dirty="0" smtClean="0">
                <a:latin typeface="Times New Roman" pitchFamily="18" charset="0"/>
              </a:rPr>
              <a:t>Г. </a:t>
            </a:r>
            <a:r>
              <a:rPr lang="uk-UA" sz="2400" b="1" dirty="0" err="1" smtClean="0">
                <a:latin typeface="Times New Roman" pitchFamily="18" charset="0"/>
              </a:rPr>
              <a:t>Лопіталь</a:t>
            </a:r>
            <a:r>
              <a:rPr lang="uk-UA" sz="2400" b="1" dirty="0" smtClean="0">
                <a:latin typeface="Times New Roman" pitchFamily="18" charset="0"/>
              </a:rPr>
              <a:t> – французький математик, автор першого підручника по математичному аналізу «Аналіз нескінченно малих» (</a:t>
            </a:r>
            <a:r>
              <a:rPr lang="uk-UA" sz="2400" b="1" dirty="0" smtClean="0">
                <a:latin typeface="Times New Roman" pitchFamily="18" charset="0"/>
              </a:rPr>
              <a:t>1696 р.). </a:t>
            </a:r>
            <a:r>
              <a:rPr lang="uk-UA" sz="2400" b="1" dirty="0" smtClean="0">
                <a:latin typeface="Times New Roman" pitchFamily="18" charset="0"/>
              </a:rPr>
              <a:t>		</a:t>
            </a:r>
            <a:endParaRPr lang="uk-UA" sz="2400" b="1" dirty="0" smtClean="0">
              <a:latin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uk-UA" sz="2400" b="1" dirty="0">
                <a:latin typeface="Times New Roman" pitchFamily="18" charset="0"/>
              </a:rPr>
              <a:t>	</a:t>
            </a:r>
            <a:r>
              <a:rPr lang="uk-UA" sz="2400" b="1" dirty="0" smtClean="0">
                <a:latin typeface="Times New Roman" pitchFamily="18" charset="0"/>
              </a:rPr>
              <a:t>	</a:t>
            </a:r>
            <a:r>
              <a:rPr lang="uk-UA" sz="2400" b="1" dirty="0" smtClean="0">
                <a:latin typeface="Times New Roman" pitchFamily="18" charset="0"/>
              </a:rPr>
              <a:t>Йому </a:t>
            </a:r>
            <a:r>
              <a:rPr lang="uk-UA" sz="2400" b="1" dirty="0" smtClean="0">
                <a:latin typeface="Times New Roman" pitchFamily="18" charset="0"/>
              </a:rPr>
              <a:t>належить </a:t>
            </a:r>
            <a:r>
              <a:rPr lang="uk-UA" sz="2400" b="1" dirty="0" err="1" smtClean="0">
                <a:latin typeface="Times New Roman" pitchFamily="18" charset="0"/>
              </a:rPr>
              <a:t>розв</a:t>
            </a:r>
            <a:r>
              <a:rPr lang="en-US" sz="2400" b="1" dirty="0" smtClean="0">
                <a:latin typeface="Times New Roman" pitchFamily="18" charset="0"/>
              </a:rPr>
              <a:t>’</a:t>
            </a:r>
            <a:r>
              <a:rPr lang="uk-UA" sz="2400" b="1" dirty="0" err="1" smtClean="0">
                <a:latin typeface="Times New Roman" pitchFamily="18" charset="0"/>
              </a:rPr>
              <a:t>язання</a:t>
            </a:r>
            <a:r>
              <a:rPr lang="uk-UA" sz="2400" b="1" dirty="0" smtClean="0">
                <a:latin typeface="Times New Roman" pitchFamily="18" charset="0"/>
              </a:rPr>
              <a:t> ряду задач, у тому числі задача про криву, по якій повинен рухатися вантаж, прикріплений до ланцюга, що утримує в рівновазі підйомний міст. </a:t>
            </a:r>
          </a:p>
          <a:p>
            <a:pPr algn="just">
              <a:buFont typeface="Wingdings" pitchFamily="2" charset="2"/>
              <a:buNone/>
            </a:pPr>
            <a:r>
              <a:rPr lang="uk-UA" sz="1600" b="1" dirty="0" smtClean="0">
                <a:latin typeface="Times New Roman" pitchFamily="18" charset="0"/>
              </a:rPr>
              <a:t>		</a:t>
            </a:r>
            <a:endParaRPr sz="1600" b="1" dirty="0" smtClean="0">
              <a:latin typeface="Times New Roman" pitchFamily="18" charset="0"/>
            </a:endParaRPr>
          </a:p>
        </p:txBody>
      </p:sp>
      <p:pic>
        <p:nvPicPr>
          <p:cNvPr id="29700" name="Picture 4" descr="лопитал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28800"/>
            <a:ext cx="2714625" cy="386419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65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  <a:t>Леонард </a:t>
            </a:r>
            <a:r>
              <a:rPr sz="3800" b="1" i="1" dirty="0" err="1" smtClean="0">
                <a:solidFill>
                  <a:srgbClr val="CC0000"/>
                </a:solidFill>
                <a:latin typeface="Times New Roman" pitchFamily="18" charset="0"/>
              </a:rPr>
              <a:t>Ейлер</a:t>
            </a:r>
            <a: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  <a:t/>
            </a:r>
            <a:b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</a:br>
            <a:r>
              <a:rPr sz="1700" b="1" i="1" dirty="0" smtClean="0">
                <a:solidFill>
                  <a:srgbClr val="CC0000"/>
                </a:solidFill>
                <a:latin typeface="Times New Roman" pitchFamily="18" charset="0"/>
              </a:rPr>
              <a:t>(1707 </a:t>
            </a:r>
            <a:r>
              <a:rPr sz="1700" b="1" i="1" dirty="0" smtClean="0">
                <a:solidFill>
                  <a:srgbClr val="CC0000"/>
                </a:solidFill>
                <a:latin typeface="Calibri" pitchFamily="34" charset="0"/>
              </a:rPr>
              <a:t>–</a:t>
            </a:r>
            <a:r>
              <a:rPr sz="1700" b="1" i="1" dirty="0" smtClean="0">
                <a:solidFill>
                  <a:srgbClr val="CC0000"/>
                </a:solidFill>
                <a:latin typeface="Times New Roman" pitchFamily="18" charset="0"/>
              </a:rPr>
              <a:t> 1783)</a:t>
            </a:r>
          </a:p>
        </p:txBody>
      </p:sp>
      <p:sp>
        <p:nvSpPr>
          <p:cNvPr id="20483" name="Rectangle 3"/>
          <p:cNvSpPr>
            <a:spLocks noGrp="1"/>
          </p:cNvSpPr>
          <p:nvPr>
            <p:ph type="body" idx="4294967295"/>
          </p:nvPr>
        </p:nvSpPr>
        <p:spPr>
          <a:xfrm>
            <a:off x="142875" y="2181053"/>
            <a:ext cx="5437237" cy="3360711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sz="1600" b="1" dirty="0" smtClean="0">
                <a:latin typeface="Times New Roman" pitchFamily="18" charset="0"/>
              </a:rPr>
              <a:t>	</a:t>
            </a:r>
            <a:r>
              <a:rPr sz="2400" b="1" dirty="0" smtClean="0">
                <a:latin typeface="Times New Roman" pitchFamily="18" charset="0"/>
              </a:rPr>
              <a:t>	Л. </a:t>
            </a:r>
            <a:r>
              <a:rPr sz="2400" b="1" dirty="0" err="1" smtClean="0">
                <a:latin typeface="Times New Roman" pitchFamily="18" charset="0"/>
              </a:rPr>
              <a:t>Ейлер</a:t>
            </a:r>
            <a:r>
              <a:rPr lang="uk-UA" sz="2400" b="1" dirty="0" smtClean="0">
                <a:latin typeface="Times New Roman" pitchFamily="18" charset="0"/>
              </a:rPr>
              <a:t>у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належать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smtClean="0">
                <a:latin typeface="Times New Roman" pitchFamily="18" charset="0"/>
              </a:rPr>
              <a:t>твори про </a:t>
            </a:r>
            <a:r>
              <a:rPr sz="2400" b="1" dirty="0" err="1" smtClean="0">
                <a:latin typeface="Times New Roman" pitchFamily="18" charset="0"/>
              </a:rPr>
              <a:t>диференціальне</a:t>
            </a:r>
            <a:r>
              <a:rPr sz="2400" b="1" dirty="0" smtClean="0">
                <a:latin typeface="Times New Roman" pitchFamily="18" charset="0"/>
              </a:rPr>
              <a:t> і </a:t>
            </a:r>
            <a:r>
              <a:rPr sz="2400" b="1" dirty="0" err="1" smtClean="0">
                <a:latin typeface="Times New Roman" pitchFamily="18" charset="0"/>
              </a:rPr>
              <a:t>інтегральне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числення</a:t>
            </a:r>
            <a:r>
              <a:rPr sz="2400" b="1" dirty="0" smtClean="0">
                <a:latin typeface="Times New Roman" pitchFamily="18" charset="0"/>
              </a:rPr>
              <a:t>, де </a:t>
            </a:r>
            <a:r>
              <a:rPr sz="2400" b="1" dirty="0" err="1" smtClean="0">
                <a:latin typeface="Times New Roman" pitchFamily="18" charset="0"/>
              </a:rPr>
              <a:t>розглядаються</a:t>
            </a:r>
            <a:r>
              <a:rPr sz="2400" b="1" dirty="0" smtClean="0">
                <a:latin typeface="Times New Roman" pitchFamily="18" charset="0"/>
              </a:rPr>
              <a:t> не </a:t>
            </a:r>
            <a:r>
              <a:rPr sz="2400" b="1" dirty="0" err="1" smtClean="0">
                <a:latin typeface="Times New Roman" pitchFamily="18" charset="0"/>
              </a:rPr>
              <a:t>тільки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дані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розділи</a:t>
            </a:r>
            <a:r>
              <a:rPr sz="2400" b="1" dirty="0" smtClean="0">
                <a:latin typeface="Times New Roman" pitchFamily="18" charset="0"/>
              </a:rPr>
              <a:t> математики, але і </a:t>
            </a:r>
            <a:r>
              <a:rPr sz="2400" b="1" dirty="0" err="1" smtClean="0">
                <a:latin typeface="Times New Roman" pitchFamily="18" charset="0"/>
              </a:rPr>
              <a:t>розвивається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теорія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зви</a:t>
            </a:r>
            <a:r>
              <a:rPr lang="uk-UA" sz="2400" b="1" dirty="0" smtClean="0">
                <a:latin typeface="Times New Roman" pitchFamily="18" charset="0"/>
              </a:rPr>
              <a:t>-</a:t>
            </a:r>
            <a:r>
              <a:rPr sz="2400" b="1" dirty="0" err="1" smtClean="0">
                <a:latin typeface="Times New Roman" pitchFamily="18" charset="0"/>
              </a:rPr>
              <a:t>чайних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диференціальних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рівнянь</a:t>
            </a:r>
            <a:r>
              <a:rPr sz="2400" b="1" dirty="0" smtClean="0">
                <a:latin typeface="Times New Roman" pitchFamily="18" charset="0"/>
              </a:rPr>
              <a:t>, </a:t>
            </a:r>
            <a:r>
              <a:rPr sz="2400" b="1" dirty="0" err="1" smtClean="0">
                <a:latin typeface="Times New Roman" pitchFamily="18" charset="0"/>
              </a:rPr>
              <a:t>рівнянь</a:t>
            </a:r>
            <a:r>
              <a:rPr sz="2400" b="1" dirty="0" smtClean="0">
                <a:latin typeface="Times New Roman" pitchFamily="18" charset="0"/>
              </a:rPr>
              <a:t> в </a:t>
            </a:r>
            <a:r>
              <a:rPr sz="2400" b="1" dirty="0" err="1" smtClean="0">
                <a:latin typeface="Times New Roman" pitchFamily="18" charset="0"/>
              </a:rPr>
              <a:t>частинних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похідних</a:t>
            </a:r>
            <a:r>
              <a:rPr sz="2400" b="1" dirty="0" smtClean="0">
                <a:latin typeface="Times New Roman" pitchFamily="18" charset="0"/>
              </a:rPr>
              <a:t>. </a:t>
            </a:r>
          </a:p>
          <a:p>
            <a:pPr algn="just">
              <a:buFont typeface="Wingdings" pitchFamily="2" charset="2"/>
              <a:buNone/>
            </a:pPr>
            <a:r>
              <a:rPr sz="2400" b="1" dirty="0" smtClean="0">
                <a:latin typeface="Times New Roman" pitchFamily="18" charset="0"/>
              </a:rPr>
              <a:t>		</a:t>
            </a:r>
          </a:p>
          <a:p>
            <a:pPr algn="just"/>
            <a:endParaRPr sz="1600" b="1" dirty="0" smtClean="0">
              <a:latin typeface="Times New Roman" pitchFamily="18" charset="0"/>
            </a:endParaRPr>
          </a:p>
        </p:txBody>
      </p:sp>
      <p:pic>
        <p:nvPicPr>
          <p:cNvPr id="20484" name="Picture 5" descr="219px-Leonhard_Euler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628800"/>
            <a:ext cx="2880320" cy="391296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9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  <a:t>Жозеф </a:t>
            </a:r>
            <a:r>
              <a:rPr sz="3800" b="1" i="1" dirty="0" err="1" smtClean="0">
                <a:solidFill>
                  <a:srgbClr val="CC0000"/>
                </a:solidFill>
                <a:latin typeface="Times New Roman" pitchFamily="18" charset="0"/>
              </a:rPr>
              <a:t>Луі</a:t>
            </a:r>
            <a: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  <a:t> Лагранж</a:t>
            </a:r>
            <a:br>
              <a:rPr sz="3800" b="1" i="1" dirty="0" smtClean="0">
                <a:solidFill>
                  <a:srgbClr val="CC0000"/>
                </a:solidFill>
                <a:latin typeface="Times New Roman" pitchFamily="18" charset="0"/>
              </a:rPr>
            </a:br>
            <a:r>
              <a:rPr sz="1700" b="1" i="1" dirty="0" smtClean="0">
                <a:solidFill>
                  <a:srgbClr val="CC0000"/>
                </a:solidFill>
                <a:latin typeface="Times New Roman" pitchFamily="18" charset="0"/>
              </a:rPr>
              <a:t>(1736 </a:t>
            </a:r>
            <a:r>
              <a:rPr sz="1700" b="1" i="1" dirty="0" smtClean="0">
                <a:solidFill>
                  <a:srgbClr val="CC0000"/>
                </a:solidFill>
                <a:latin typeface="Calibri" pitchFamily="34" charset="0"/>
              </a:rPr>
              <a:t>–</a:t>
            </a:r>
            <a:r>
              <a:rPr sz="1700" b="1" i="1" dirty="0" smtClean="0">
                <a:solidFill>
                  <a:srgbClr val="CC0000"/>
                </a:solidFill>
                <a:latin typeface="Times New Roman" pitchFamily="18" charset="0"/>
              </a:rPr>
              <a:t> 1813)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464344" y="1803400"/>
            <a:ext cx="5331792" cy="3281784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sz="1600" b="1" dirty="0" smtClean="0">
                <a:latin typeface="Times New Roman" pitchFamily="18" charset="0"/>
              </a:rPr>
              <a:t>		</a:t>
            </a:r>
            <a:r>
              <a:rPr sz="2400" b="1" dirty="0" smtClean="0">
                <a:latin typeface="Times New Roman" pitchFamily="18" charset="0"/>
              </a:rPr>
              <a:t>Ж. </a:t>
            </a:r>
            <a:r>
              <a:rPr sz="2400" b="1" dirty="0" err="1" smtClean="0">
                <a:latin typeface="Times New Roman" pitchFamily="18" charset="0"/>
              </a:rPr>
              <a:t>Лагранж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smtClean="0">
                <a:latin typeface="Times New Roman" pitchFamily="18" charset="0"/>
              </a:rPr>
              <a:t>–</a:t>
            </a:r>
            <a:r>
              <a:rPr lang="uk-UA" sz="2400" b="1" dirty="0">
                <a:latin typeface="Times New Roman" pitchFamily="18" charset="0"/>
              </a:rPr>
              <a:t> </a:t>
            </a:r>
            <a:r>
              <a:rPr lang="uk-UA" sz="2400" b="1" dirty="0">
                <a:latin typeface="Times New Roman" pitchFamily="18" charset="0"/>
              </a:rPr>
              <a:t>а</a:t>
            </a:r>
            <a:r>
              <a:rPr sz="2400" b="1" dirty="0" err="1" smtClean="0">
                <a:latin typeface="Times New Roman" pitchFamily="18" charset="0"/>
              </a:rPr>
              <a:t>втор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класичного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smtClean="0">
                <a:latin typeface="Times New Roman" pitchFamily="18" charset="0"/>
              </a:rPr>
              <a:t>трактату «</a:t>
            </a:r>
            <a:r>
              <a:rPr sz="2400" b="1" dirty="0" err="1" smtClean="0">
                <a:latin typeface="Times New Roman" pitchFamily="18" charset="0"/>
              </a:rPr>
              <a:t>Аналітична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механіка</a:t>
            </a:r>
            <a:r>
              <a:rPr sz="2400" b="1" dirty="0" smtClean="0">
                <a:latin typeface="Times New Roman" pitchFamily="18" charset="0"/>
              </a:rPr>
              <a:t>», в </a:t>
            </a:r>
            <a:r>
              <a:rPr sz="2400" b="1" dirty="0" err="1" smtClean="0">
                <a:latin typeface="Times New Roman" pitchFamily="18" charset="0"/>
              </a:rPr>
              <a:t>якому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встановив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фундаментальний</a:t>
            </a:r>
            <a:r>
              <a:rPr sz="2400" b="1" dirty="0" smtClean="0">
                <a:latin typeface="Times New Roman" pitchFamily="18" charset="0"/>
              </a:rPr>
              <a:t> «принцип </a:t>
            </a:r>
            <a:r>
              <a:rPr sz="2400" b="1" dirty="0" err="1" smtClean="0">
                <a:latin typeface="Times New Roman" pitchFamily="18" charset="0"/>
              </a:rPr>
              <a:t>можливих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переміщень</a:t>
            </a:r>
            <a:r>
              <a:rPr sz="2400" b="1" dirty="0" smtClean="0">
                <a:latin typeface="Times New Roman" pitchFamily="18" charset="0"/>
              </a:rPr>
              <a:t>» і </a:t>
            </a:r>
            <a:r>
              <a:rPr sz="2400" b="1" dirty="0" err="1" smtClean="0">
                <a:latin typeface="Times New Roman" pitchFamily="18" charset="0"/>
              </a:rPr>
              <a:t>завер</a:t>
            </a:r>
            <a:r>
              <a:rPr lang="uk-UA" sz="2400" b="1" dirty="0" smtClean="0">
                <a:latin typeface="Times New Roman" pitchFamily="18" charset="0"/>
              </a:rPr>
              <a:t>-</a:t>
            </a:r>
            <a:r>
              <a:rPr sz="2400" b="1" dirty="0" err="1" smtClean="0">
                <a:latin typeface="Times New Roman" pitchFamily="18" charset="0"/>
              </a:rPr>
              <a:t>шив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математизацію</a:t>
            </a:r>
            <a:r>
              <a:rPr sz="2400" b="1" dirty="0" smtClean="0">
                <a:latin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</a:rPr>
              <a:t>механіки</a:t>
            </a:r>
            <a:r>
              <a:rPr sz="2400" b="1" dirty="0" smtClean="0">
                <a:latin typeface="Times New Roman" pitchFamily="18" charset="0"/>
              </a:rPr>
              <a:t>. </a:t>
            </a:r>
          </a:p>
        </p:txBody>
      </p:sp>
      <p:pic>
        <p:nvPicPr>
          <p:cNvPr id="35844" name="Picture 4" descr="лагранж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72816"/>
            <a:ext cx="2486025" cy="369694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142875" y="6191252"/>
            <a:ext cx="642939" cy="6667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93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>
          <a:xfrm>
            <a:off x="251520" y="1124744"/>
            <a:ext cx="8153400" cy="758825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rgbClr val="800000"/>
                </a:solidFill>
              </a:rPr>
              <a:t>Девізом </a:t>
            </a:r>
            <a:r>
              <a:rPr sz="2800" b="1" dirty="0" smtClean="0">
                <a:solidFill>
                  <a:srgbClr val="800000"/>
                </a:solidFill>
                <a:latin typeface="Calibri" pitchFamily="34" charset="0"/>
              </a:rPr>
              <a:t> </a:t>
            </a:r>
            <a:r>
              <a:rPr sz="2800" b="1" dirty="0" err="1" smtClean="0">
                <a:solidFill>
                  <a:srgbClr val="800000"/>
                </a:solidFill>
                <a:latin typeface="Calibri" pitchFamily="34" charset="0"/>
              </a:rPr>
              <a:t>багатьох</a:t>
            </a:r>
            <a:r>
              <a:rPr sz="2800" b="1" dirty="0" smtClean="0">
                <a:solidFill>
                  <a:srgbClr val="800000"/>
                </a:solidFill>
                <a:latin typeface="Calibri" pitchFamily="34" charset="0"/>
              </a:rPr>
              <a:t> </a:t>
            </a:r>
            <a:r>
              <a:rPr sz="2800" b="1" dirty="0" err="1" smtClean="0">
                <a:solidFill>
                  <a:srgbClr val="800000"/>
                </a:solidFill>
                <a:latin typeface="Calibri" pitchFamily="34" charset="0"/>
              </a:rPr>
              <a:t>математиків</a:t>
            </a:r>
            <a:r>
              <a:rPr sz="2800" b="1" dirty="0" smtClean="0">
                <a:solidFill>
                  <a:srgbClr val="800000"/>
                </a:solidFill>
                <a:latin typeface="Calibri" pitchFamily="34" charset="0"/>
              </a:rPr>
              <a:t> </a:t>
            </a:r>
            <a:r>
              <a:rPr lang="en-US" sz="2800" b="1" dirty="0" smtClean="0">
                <a:solidFill>
                  <a:srgbClr val="800000"/>
                </a:solidFill>
                <a:latin typeface="Calibri" pitchFamily="34" charset="0"/>
              </a:rPr>
              <a:t>XVII</a:t>
            </a:r>
            <a:r>
              <a:rPr sz="2800" b="1" dirty="0" smtClean="0">
                <a:solidFill>
                  <a:srgbClr val="800000"/>
                </a:solidFill>
                <a:latin typeface="Calibri" pitchFamily="34" charset="0"/>
              </a:rPr>
              <a:t> </a:t>
            </a:r>
            <a:r>
              <a:rPr sz="2800" b="1" dirty="0" err="1" smtClean="0">
                <a:solidFill>
                  <a:srgbClr val="800000"/>
                </a:solidFill>
                <a:latin typeface="Calibri" pitchFamily="34" charset="0"/>
              </a:rPr>
              <a:t>століття</a:t>
            </a:r>
            <a:r>
              <a:rPr sz="2800" b="1" dirty="0" smtClean="0">
                <a:solidFill>
                  <a:srgbClr val="800000"/>
                </a:solidFill>
                <a:latin typeface="Calibri" pitchFamily="34" charset="0"/>
              </a:rPr>
              <a:t> </a:t>
            </a:r>
            <a:r>
              <a:rPr sz="2800" b="1" dirty="0" err="1" smtClean="0">
                <a:solidFill>
                  <a:srgbClr val="800000"/>
                </a:solidFill>
                <a:latin typeface="Calibri" pitchFamily="34" charset="0"/>
              </a:rPr>
              <a:t>був</a:t>
            </a:r>
            <a:r>
              <a:rPr sz="2800" b="1" dirty="0" smtClean="0">
                <a:solidFill>
                  <a:srgbClr val="800000"/>
                </a:solidFill>
                <a:latin typeface="Calibri" pitchFamily="34" charset="0"/>
              </a:rPr>
              <a:t>: </a:t>
            </a:r>
          </a:p>
        </p:txBody>
      </p:sp>
      <p:sp>
        <p:nvSpPr>
          <p:cNvPr id="22531" name="Rectangle 3"/>
          <p:cNvSpPr>
            <a:spLocks noGrp="1"/>
          </p:cNvSpPr>
          <p:nvPr>
            <p:ph type="body" idx="4294967295"/>
          </p:nvPr>
        </p:nvSpPr>
        <p:spPr>
          <a:xfrm>
            <a:off x="0" y="2349500"/>
            <a:ext cx="8229600" cy="36322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sz="5600" b="1" dirty="0" smtClean="0">
                <a:solidFill>
                  <a:srgbClr val="CC0000"/>
                </a:solidFill>
                <a:latin typeface="Calibri" pitchFamily="34" charset="0"/>
              </a:rPr>
              <a:t>«</a:t>
            </a:r>
            <a:r>
              <a:rPr sz="5600" b="1" dirty="0" err="1" smtClean="0">
                <a:solidFill>
                  <a:srgbClr val="CC0000"/>
                </a:solidFill>
                <a:latin typeface="Monotype Corsiva" pitchFamily="66" charset="0"/>
              </a:rPr>
              <a:t>Рухайтесь</a:t>
            </a:r>
            <a:r>
              <a:rPr sz="5600" b="1" dirty="0" smtClean="0">
                <a:solidFill>
                  <a:srgbClr val="CC0000"/>
                </a:solidFill>
                <a:latin typeface="Monotype Corsiva" pitchFamily="66" charset="0"/>
              </a:rPr>
              <a:t> вперед, і </a:t>
            </a:r>
            <a:r>
              <a:rPr sz="5600" b="1" dirty="0" err="1" smtClean="0">
                <a:solidFill>
                  <a:srgbClr val="CC0000"/>
                </a:solidFill>
                <a:latin typeface="Monotype Corsiva" pitchFamily="66" charset="0"/>
              </a:rPr>
              <a:t>віра</a:t>
            </a:r>
            <a:r>
              <a:rPr sz="5600" b="1" dirty="0" smtClean="0">
                <a:solidFill>
                  <a:srgbClr val="CC0000"/>
                </a:solidFill>
                <a:latin typeface="Monotype Corsiva" pitchFamily="66" charset="0"/>
              </a:rPr>
              <a:t> в </a:t>
            </a:r>
            <a:r>
              <a:rPr sz="5600" b="1" dirty="0" err="1" smtClean="0">
                <a:solidFill>
                  <a:srgbClr val="CC0000"/>
                </a:solidFill>
                <a:latin typeface="Monotype Corsiva" pitchFamily="66" charset="0"/>
              </a:rPr>
              <a:t>правильність</a:t>
            </a:r>
            <a:r>
              <a:rPr sz="5600" b="1" dirty="0" smtClean="0">
                <a:solidFill>
                  <a:srgbClr val="CC0000"/>
                </a:solidFill>
                <a:latin typeface="Monotype Corsiva" pitchFamily="66" charset="0"/>
              </a:rPr>
              <a:t> </a:t>
            </a:r>
            <a:r>
              <a:rPr sz="5600" b="1" dirty="0" err="1" smtClean="0">
                <a:solidFill>
                  <a:srgbClr val="CC0000"/>
                </a:solidFill>
                <a:latin typeface="Monotype Corsiva" pitchFamily="66" charset="0"/>
              </a:rPr>
              <a:t>результатів</a:t>
            </a:r>
            <a:r>
              <a:rPr sz="5600" b="1" dirty="0" smtClean="0">
                <a:solidFill>
                  <a:srgbClr val="CC0000"/>
                </a:solidFill>
                <a:latin typeface="Monotype Corsiva" pitchFamily="66" charset="0"/>
              </a:rPr>
              <a:t> до вас </a:t>
            </a:r>
            <a:r>
              <a:rPr sz="5600" b="1" dirty="0" err="1" smtClean="0">
                <a:solidFill>
                  <a:srgbClr val="CC0000"/>
                </a:solidFill>
                <a:latin typeface="Monotype Corsiva" pitchFamily="66" charset="0"/>
              </a:rPr>
              <a:t>прийде</a:t>
            </a:r>
            <a:r>
              <a:rPr sz="5600" b="1" dirty="0" smtClean="0">
                <a:solidFill>
                  <a:srgbClr val="CC0000"/>
                </a:solidFill>
                <a:latin typeface="Monotype Corsiva" pitchFamily="66" charset="0"/>
              </a:rPr>
              <a:t>!</a:t>
            </a:r>
            <a:r>
              <a:rPr sz="5600" b="1" dirty="0" smtClean="0">
                <a:solidFill>
                  <a:srgbClr val="CC0000"/>
                </a:solidFill>
                <a:latin typeface="Calibri" pitchFamily="34" charset="0"/>
              </a:rPr>
              <a:t>»</a:t>
            </a:r>
            <a:endParaRPr sz="5600" b="1" dirty="0" smtClean="0">
              <a:solidFill>
                <a:srgbClr val="CC0000"/>
              </a:solidFill>
              <a:latin typeface="Monotype Corsiva" pitchFamily="66" charset="0"/>
            </a:endParaRPr>
          </a:p>
          <a:p>
            <a:endParaRPr dirty="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35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  <p:bldP spid="22531" grpId="1" build="p"/>
    </p:bldLst>
  </p:timing>
</p:sld>
</file>

<file path=ppt/theme/theme1.xml><?xml version="1.0" encoding="utf-8"?>
<a:theme xmlns:a="http://schemas.openxmlformats.org/drawingml/2006/main" name="pero4">
  <a:themeElements>
    <a:clrScheme name="Другая 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FAC08F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pero4</Template>
  <TotalTime>73</TotalTime>
  <Words>150</Words>
  <Application>Microsoft Office PowerPoint</Application>
  <PresentationFormat>Экран (4:3)</PresentationFormat>
  <Paragraphs>59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pero4</vt:lpstr>
      <vt:lpstr>Презентация PowerPoint</vt:lpstr>
      <vt:lpstr>Презентация PowerPoint</vt:lpstr>
      <vt:lpstr>Презентация PowerPoint</vt:lpstr>
      <vt:lpstr>Ніколо Тарталья  (1500 – 1557)</vt:lpstr>
      <vt:lpstr>Джеймс Грегорі (1638 – 1675)</vt:lpstr>
      <vt:lpstr>Йоганн Бернуллі (1654 – 1705)</vt:lpstr>
      <vt:lpstr>П’єр Ферма  (1601-1665) </vt:lpstr>
      <vt:lpstr>Ісаак Барроу  (1630-1677) </vt:lpstr>
      <vt:lpstr>Ісаак Ньютон (1642 – 1727)</vt:lpstr>
      <vt:lpstr>Презентация PowerPoint</vt:lpstr>
      <vt:lpstr>Гійом Франсуа Лопіталь (1661 – 1704)</vt:lpstr>
      <vt:lpstr>Леонард Ейлер (1707 – 1783)</vt:lpstr>
      <vt:lpstr>Жозеф Луі Лагранж (1736 – 1813)</vt:lpstr>
      <vt:lpstr>Девізом  багатьох математиків XVII століття був: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Nataliy</dc:creator>
  <cp:lastModifiedBy>Nataliy</cp:lastModifiedBy>
  <cp:revision>13</cp:revision>
  <dcterms:created xsi:type="dcterms:W3CDTF">2013-10-02T18:37:33Z</dcterms:created>
  <dcterms:modified xsi:type="dcterms:W3CDTF">2014-02-04T17:30:57Z</dcterms:modified>
</cp:coreProperties>
</file>