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sldIdLst>
    <p:sldId id="281" r:id="rId2"/>
    <p:sldId id="275" r:id="rId3"/>
    <p:sldId id="282" r:id="rId4"/>
    <p:sldId id="283" r:id="rId5"/>
    <p:sldId id="284" r:id="rId6"/>
    <p:sldId id="286" r:id="rId7"/>
    <p:sldId id="287" r:id="rId8"/>
    <p:sldId id="29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CCFF"/>
    <a:srgbClr val="FFFF99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71" autoAdjust="0"/>
  </p:normalViewPr>
  <p:slideViewPr>
    <p:cSldViewPr>
      <p:cViewPr>
        <p:scale>
          <a:sx n="77" d="100"/>
          <a:sy n="77" d="100"/>
        </p:scale>
        <p:origin x="-684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7"/>
          <p:cNvGraphicFramePr>
            <a:graphicFrameLocks noChangeAspect="1"/>
          </p:cNvGraphicFramePr>
          <p:nvPr/>
        </p:nvGraphicFramePr>
        <p:xfrm>
          <a:off x="0" y="2371725"/>
          <a:ext cx="9144000" cy="448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name="Image" r:id="rId3" imgW="10438095" imgH="5980952" progId="Photoshop.Image.6">
                  <p:embed/>
                </p:oleObj>
              </mc:Choice>
              <mc:Fallback>
                <p:oleObj name="Image" r:id="rId3" imgW="10438095" imgH="5980952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0" y="2371725"/>
                        <a:ext cx="9144000" cy="448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381000" y="304800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defRPr/>
            </a:pPr>
            <a:r>
              <a:rPr lang="en-US" sz="2000" b="1">
                <a:latin typeface="Verdana" pitchFamily="34" charset="0"/>
              </a:rPr>
              <a:t>LOGO</a:t>
            </a:r>
          </a:p>
        </p:txBody>
      </p:sp>
      <p:sp>
        <p:nvSpPr>
          <p:cNvPr id="6" name="Rectangle 18"/>
          <p:cNvSpPr>
            <a:spLocks noChangeArrowheads="1"/>
          </p:cNvSpPr>
          <p:nvPr/>
        </p:nvSpPr>
        <p:spPr bwMode="gray">
          <a:xfrm>
            <a:off x="0" y="2349500"/>
            <a:ext cx="9144000" cy="730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6324600"/>
            <a:ext cx="70866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91" name="Rectangle 19"/>
          <p:cNvSpPr>
            <a:spLocks noGrp="1" noChangeArrowheads="1"/>
          </p:cNvSpPr>
          <p:nvPr>
            <p:ph type="ctrTitle" sz="quarter"/>
          </p:nvPr>
        </p:nvSpPr>
        <p:spPr>
          <a:xfrm>
            <a:off x="468313" y="1412875"/>
            <a:ext cx="7993062" cy="720725"/>
          </a:xfrm>
          <a:effectLst>
            <a:outerShdw dist="28398" dir="3806097" algn="ctr" rotWithShape="0">
              <a:srgbClr val="000066">
                <a:alpha val="50000"/>
              </a:srgbClr>
            </a:outerShdw>
          </a:effectLst>
        </p:spPr>
        <p:txBody>
          <a:bodyPr/>
          <a:lstStyle>
            <a:lvl1pPr algn="ctr">
              <a:defRPr sz="4400" b="1">
                <a:solidFill>
                  <a:schemeClr val="accent1"/>
                </a:solidFill>
                <a:latin typeface="Verdana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7150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25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672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2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1069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8C050F-581B-4182-9EDE-156513775318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9268F-9042-4AB2-9F4D-5F146DE86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4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903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521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652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3007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3007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560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319088"/>
            <a:ext cx="75438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5248275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374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300000"/>
              </a:schemeClr>
            </a:gs>
            <a:gs pos="100000">
              <a:schemeClr val="tx2">
                <a:lumMod val="9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5"/>
          <p:cNvGraphicFramePr>
            <a:graphicFrameLocks noChangeAspect="1"/>
          </p:cNvGraphicFramePr>
          <p:nvPr/>
        </p:nvGraphicFramePr>
        <p:xfrm>
          <a:off x="0" y="0"/>
          <a:ext cx="9144000" cy="106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9" name="Image" r:id="rId15" imgW="10387302" imgH="1205924" progId="Photoshop.Image.6">
                  <p:embed/>
                </p:oleObj>
              </mc:Choice>
              <mc:Fallback>
                <p:oleObj name="Image" r:id="rId15" imgW="10387302" imgH="1205924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0" y="0"/>
                        <a:ext cx="9144000" cy="1062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fld id="{28E80666-FB37-4B36-9149-507F3B0178E3}" type="datetimeFigureOut">
              <a:rPr lang="en-US" smtClean="0"/>
              <a:pPr/>
              <a:t>2/4/2014</a:t>
            </a:fld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3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319088"/>
            <a:ext cx="75438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gray">
          <a:xfrm>
            <a:off x="0" y="1066800"/>
            <a:ext cx="9144000" cy="730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2"/>
          </a:solidFill>
          <a:latin typeface="+mj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2"/>
          </a:solidFill>
          <a:latin typeface="+mj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j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j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j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02582" y="2641693"/>
            <a:ext cx="4641284" cy="1898650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  <a:defRPr/>
            </a:pP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підготували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туденти</a:t>
            </a: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групи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18-А-2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Наконечна Анна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uk-UA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Тишківська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Аліна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uk-UA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Кавецька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Ольга</a:t>
            </a:r>
            <a:endParaRPr lang="en-U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ru-RU" sz="2800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124744"/>
            <a:ext cx="784887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 smtClean="0">
                <a:ln w="11430"/>
                <a:blipFill>
                  <a:blip r:embed="rId2"/>
                  <a:tile tx="0" ty="0" sx="100000" sy="10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Прикладні екстремальні задачі</a:t>
            </a:r>
            <a:endParaRPr lang="ru-RU" sz="3600" b="1" dirty="0">
              <a:ln w="11430"/>
              <a:blipFill>
                <a:blip r:embed="rId2"/>
                <a:tile tx="0" ty="0" sx="100000" sy="100000" flip="none" algn="tl"/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8119864" cy="563562"/>
          </a:xfrm>
        </p:spPr>
        <p:txBody>
          <a:bodyPr/>
          <a:lstStyle/>
          <a:p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Правило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відшукання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найбільшого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відрізку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903" y="2047833"/>
            <a:ext cx="55492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максимуми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проміжку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кінцях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проміжку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обчислити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з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усіх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отриманих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значень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вибрати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найбільше</a:t>
            </a:r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grayWhite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grayWhite">
          <a:xfrm>
            <a:off x="0" y="1447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White">
          <a:xfrm>
            <a:off x="5784495" y="2047834"/>
            <a:ext cx="3240359" cy="2757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 bwMode="auto">
          <a:xfrm flipV="1">
            <a:off x="6112020" y="3348525"/>
            <a:ext cx="648072" cy="1885568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Прямая со стрелкой 11"/>
          <p:cNvCxnSpPr/>
          <p:nvPr/>
        </p:nvCxnSpPr>
        <p:spPr bwMode="auto">
          <a:xfrm>
            <a:off x="7366667" y="1777943"/>
            <a:ext cx="576065" cy="539781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652121" y="1403254"/>
            <a:ext cx="3372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Найбільше значення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47234" y="5243782"/>
            <a:ext cx="3157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Найменше значення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66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User\Рабочий стол\веб квест\5jpg_1821151_16510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12776"/>
            <a:ext cx="3671910" cy="49031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grayWhite">
          <a:xfrm>
            <a:off x="179512" y="2039943"/>
            <a:ext cx="4680520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Одна сторона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прямокутної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ділянки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землі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примикає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до берега моря, а три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інші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обгороджуються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ременем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,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довжина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якого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uk-UA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600</a:t>
            </a:r>
            <a:r>
              <a:rPr kumimoji="0" lang="uk-UA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м.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Які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повинні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бути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сторони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цієї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ділянки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,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щоб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uk-UA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її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площа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була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найбільшою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? </a:t>
            </a:r>
            <a:endParaRPr kumimoji="0" lang="ru-RU" sz="2600" b="1" i="0" u="none" strike="noStrike" cap="none" normalizeH="0" baseline="0" dirty="0" smtClean="0">
              <a:ln>
                <a:noFill/>
              </a:ln>
              <a:solidFill>
                <a:schemeClr val="tx1">
                  <a:lumMod val="1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16016" y="188640"/>
            <a:ext cx="3610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Задача</a:t>
            </a:r>
            <a:r>
              <a:rPr lang="uk-UA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lang="uk-UA" sz="40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Дідони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endParaRPr lang="ru-RU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45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6194" y="1484784"/>
            <a:ext cx="47598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2400" b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озв’язання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Нех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ай одна сторона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прямокутника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рівн</a:t>
            </a:r>
            <a:r>
              <a:rPr lang="uk-UA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ює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м,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інша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сторона 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рівн</a:t>
            </a:r>
            <a:r>
              <a:rPr lang="uk-UA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ює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(600 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 м.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прямокутника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функцією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змінної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 smtClean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(600 </a:t>
            </a:r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)= 600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 </a:t>
            </a:r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="1" baseline="300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6777" y="42930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область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(0; 300). </a:t>
            </a: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err="1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Знайдемо</a:t>
            </a: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найбільше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проміжку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(0; 300</a:t>
            </a: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188640"/>
            <a:ext cx="3610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Задача</a:t>
            </a:r>
            <a:r>
              <a:rPr lang="uk-UA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lang="uk-UA" sz="40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Дідони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endParaRPr lang="ru-RU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C:\Documents and Settings\User\Рабочий стол\веб квест\26_12217475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88840"/>
            <a:ext cx="3489754" cy="32384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9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User\Рабочий стол\веб квест\6jpg_2516374_1651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727" y="3501008"/>
            <a:ext cx="4346578" cy="312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16016" y="188640"/>
            <a:ext cx="3610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Задача</a:t>
            </a:r>
            <a:r>
              <a:rPr lang="uk-UA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lang="uk-UA" sz="40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Дідони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endParaRPr lang="ru-RU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2084656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Критична 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точка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</a:t>
            </a:r>
            <a:r>
              <a:rPr lang="uk-UA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ходи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ться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рівняння</a:t>
            </a: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600 </a:t>
            </a:r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r>
              <a:rPr lang="ru-RU" sz="2400" b="1" i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 х</a:t>
            </a:r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= 150</a:t>
            </a:r>
            <a:r>
              <a:rPr lang="ru-RU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109531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Похідна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uk-UA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єї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' = 600 </a:t>
            </a:r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ru-RU" sz="24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362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User\Рабочий стол\веб квест\26_12217484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175000" cy="2184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93632" y="2214101"/>
            <a:ext cx="70822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Досліджуємо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знак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похідної</a:t>
            </a:r>
            <a:r>
              <a:rPr lang="ru-RU" sz="240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кожному </a:t>
            </a:r>
            <a:r>
              <a:rPr lang="ru-RU" sz="2400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інтервалі</a:t>
            </a:r>
            <a:endParaRPr lang="ru-RU" sz="2400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694270"/>
              </p:ext>
            </p:extLst>
          </p:nvPr>
        </p:nvGraphicFramePr>
        <p:xfrm>
          <a:off x="3057525" y="2995613"/>
          <a:ext cx="4087813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3" name="Picture" r:id="rId4" imgW="1542960" imgH="380880" progId="Word.Picture.8">
                  <p:embed/>
                </p:oleObj>
              </mc:Choice>
              <mc:Fallback>
                <p:oleObj name="Picture" r:id="rId4" imgW="1542960" imgH="380880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7525" y="2995613"/>
                        <a:ext cx="4087813" cy="10128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grayWhite">
          <a:xfrm>
            <a:off x="1043607" y="4221088"/>
            <a:ext cx="784887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При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= 150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функція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має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максимум.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>
                  <a:lumMod val="10000"/>
                </a:schemeClr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Отже, найбільшу площу має прямокутник із сторонами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150 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і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300 м.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>
                  <a:lumMod val="10000"/>
                </a:schemeClr>
              </a:solidFill>
              <a:effectLst/>
              <a:latin typeface="Times New Roman CYR" charset="-52"/>
              <a:ea typeface="Times New Roman" pitchFamily="18" charset="0"/>
              <a:cs typeface="Calibri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Площа обгородженої ділянки землі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S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 CYR" charset="-52"/>
                <a:ea typeface="Times New Roman" pitchFamily="18" charset="0"/>
                <a:cs typeface="Calibri" pitchFamily="34" charset="0"/>
              </a:rPr>
              <a:t> = 45000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kumimoji="0" lang="uk-UA" sz="2400" b="1" i="0" u="none" strike="noStrike" cap="none" normalizeH="0" baseline="3000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>
                  <a:lumMod val="1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188640"/>
            <a:ext cx="3610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Задача</a:t>
            </a:r>
            <a:r>
              <a:rPr lang="uk-UA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lang="uk-UA" sz="40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Дідони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endParaRPr lang="ru-RU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952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User\Рабочий стол\веб квест\143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28" y="3306439"/>
            <a:ext cx="4659480" cy="2983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452" y="3255887"/>
            <a:ext cx="2771775" cy="30845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8282" y="1104046"/>
            <a:ext cx="85121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Ширина будинку 6 м, довжина 9 м. Висота фронтону 4,4 м. Господарю потрібно побудувати мансарду, поперечний переріз якої має найбільшу площу. Якими мають бути її розміри?</a:t>
            </a:r>
            <a:endParaRPr lang="ru-RU" sz="28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00192" y="220193"/>
            <a:ext cx="22656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Задача</a:t>
            </a:r>
            <a:r>
              <a:rPr lang="uk-UA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r>
              <a:rPr lang="uk-UA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2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charset="-52"/>
                <a:ea typeface="Times New Roman" pitchFamily="18" charset="0"/>
                <a:cs typeface="Calibri" pitchFamily="34" charset="0"/>
              </a:rPr>
              <a:t> </a:t>
            </a:r>
            <a:endParaRPr lang="ru-RU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86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84784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І </a:t>
            </a:r>
            <a:r>
              <a:rPr lang="uk-UA" sz="24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тепер поняття похідної широко застосовується у різних галузях науки та техніки</a:t>
            </a:r>
            <a:r>
              <a:rPr lang="uk-UA" sz="24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9603" y="2780928"/>
            <a:ext cx="62612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uk-UA" sz="40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 задачі не прості:</a:t>
            </a:r>
            <a:endParaRPr lang="ru-RU" sz="40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40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Застосуєш їх в житті.</a:t>
            </a:r>
            <a:endParaRPr lang="ru-RU" sz="40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40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Ну а щоб їх розв’язати –</a:t>
            </a:r>
            <a:endParaRPr lang="ru-RU" sz="40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4000" b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Похідну слід добре </a:t>
            </a:r>
            <a:r>
              <a:rPr lang="uk-UA" sz="4000" b="1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знати!</a:t>
            </a:r>
            <a:endParaRPr lang="ru-RU" sz="4000" b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218258"/>
            <a:ext cx="1831653" cy="1401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84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theme/theme1.xml><?xml version="1.0" encoding="utf-8"?>
<a:theme xmlns:a="http://schemas.openxmlformats.org/drawingml/2006/main" name="cdb2004141gd">
  <a:themeElements>
    <a:clrScheme name="Другая 3">
      <a:dk1>
        <a:srgbClr val="84ABDE"/>
      </a:dk1>
      <a:lt1>
        <a:srgbClr val="E2E2D6"/>
      </a:lt1>
      <a:dk2>
        <a:srgbClr val="005986"/>
      </a:dk2>
      <a:lt2>
        <a:srgbClr val="FFFFFF"/>
      </a:lt2>
      <a:accent1>
        <a:srgbClr val="CBFAF8"/>
      </a:accent1>
      <a:accent2>
        <a:srgbClr val="3574C7"/>
      </a:accent2>
      <a:accent3>
        <a:srgbClr val="AAB5C3"/>
      </a:accent3>
      <a:accent4>
        <a:srgbClr val="C1C1B7"/>
      </a:accent4>
      <a:accent5>
        <a:srgbClr val="AAE5E1"/>
      </a:accent5>
      <a:accent6>
        <a:srgbClr val="2F68B4"/>
      </a:accent6>
      <a:hlink>
        <a:srgbClr val="84ABDE"/>
      </a:hlink>
      <a:folHlink>
        <a:srgbClr val="275795"/>
      </a:folHlink>
    </a:clrScheme>
    <a:fontScheme name="cdb2004141gd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db2004141gd 1">
        <a:dk1>
          <a:srgbClr val="7E25CF"/>
        </a:dk1>
        <a:lt1>
          <a:srgbClr val="C6D3FE"/>
        </a:lt1>
        <a:dk2>
          <a:srgbClr val="512175"/>
        </a:dk2>
        <a:lt2>
          <a:srgbClr val="FFFFFF"/>
        </a:lt2>
        <a:accent1>
          <a:srgbClr val="FFCC66"/>
        </a:accent1>
        <a:accent2>
          <a:srgbClr val="6ABA42"/>
        </a:accent2>
        <a:accent3>
          <a:srgbClr val="B3ABBD"/>
        </a:accent3>
        <a:accent4>
          <a:srgbClr val="A9B4D9"/>
        </a:accent4>
        <a:accent5>
          <a:srgbClr val="FFE2B8"/>
        </a:accent5>
        <a:accent6>
          <a:srgbClr val="5FA83B"/>
        </a:accent6>
        <a:hlink>
          <a:srgbClr val="3399FF"/>
        </a:hlink>
        <a:folHlink>
          <a:srgbClr val="43A8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2004141gd 2">
        <a:dk1>
          <a:srgbClr val="009999"/>
        </a:dk1>
        <a:lt1>
          <a:srgbClr val="E2E2D6"/>
        </a:lt1>
        <a:dk2>
          <a:srgbClr val="005986"/>
        </a:dk2>
        <a:lt2>
          <a:srgbClr val="FFFFFF"/>
        </a:lt2>
        <a:accent1>
          <a:srgbClr val="12D2C9"/>
        </a:accent1>
        <a:accent2>
          <a:srgbClr val="3574C7"/>
        </a:accent2>
        <a:accent3>
          <a:srgbClr val="AAB5C3"/>
        </a:accent3>
        <a:accent4>
          <a:srgbClr val="C1C1B7"/>
        </a:accent4>
        <a:accent5>
          <a:srgbClr val="AAE5E1"/>
        </a:accent5>
        <a:accent6>
          <a:srgbClr val="2F68B4"/>
        </a:accent6>
        <a:hlink>
          <a:srgbClr val="1EBABA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2004141gd 3">
        <a:dk1>
          <a:srgbClr val="0066CC"/>
        </a:dk1>
        <a:lt1>
          <a:srgbClr val="B1E2FB"/>
        </a:lt1>
        <a:dk2>
          <a:srgbClr val="003399"/>
        </a:dk2>
        <a:lt2>
          <a:srgbClr val="FFFFFF"/>
        </a:lt2>
        <a:accent1>
          <a:srgbClr val="FDC529"/>
        </a:accent1>
        <a:accent2>
          <a:srgbClr val="52C828"/>
        </a:accent2>
        <a:accent3>
          <a:srgbClr val="AAADCA"/>
        </a:accent3>
        <a:accent4>
          <a:srgbClr val="97C1D6"/>
        </a:accent4>
        <a:accent5>
          <a:srgbClr val="FEDFAC"/>
        </a:accent5>
        <a:accent6>
          <a:srgbClr val="49B523"/>
        </a:accent6>
        <a:hlink>
          <a:srgbClr val="72A7F6"/>
        </a:hlink>
        <a:folHlink>
          <a:srgbClr val="A5A5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15_RbW</Template>
  <TotalTime>963</TotalTime>
  <Words>293</Words>
  <Application>Microsoft Office PowerPoint</Application>
  <PresentationFormat>Экран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cdb2004141gd</vt:lpstr>
      <vt:lpstr>Image</vt:lpstr>
      <vt:lpstr>Picture</vt:lpstr>
      <vt:lpstr>Презентация PowerPoint</vt:lpstr>
      <vt:lpstr>Правило відшукання найбільшого  значення функції на відрізку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на тему:  «Сучасні кондиціонери»</dc:title>
  <dc:creator>Admin</dc:creator>
  <cp:lastModifiedBy>Nataliy</cp:lastModifiedBy>
  <cp:revision>84</cp:revision>
  <dcterms:created xsi:type="dcterms:W3CDTF">2013-05-22T12:19:07Z</dcterms:created>
  <dcterms:modified xsi:type="dcterms:W3CDTF">2014-02-04T17:54:35Z</dcterms:modified>
</cp:coreProperties>
</file>