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56" r:id="rId10"/>
    <p:sldMasterId id="2147483768" r:id="rId11"/>
    <p:sldMasterId id="2147483780" r:id="rId12"/>
    <p:sldMasterId id="2147483792" r:id="rId13"/>
    <p:sldMasterId id="2147483804" r:id="rId14"/>
    <p:sldMasterId id="2147483816" r:id="rId15"/>
    <p:sldMasterId id="2147483828" r:id="rId16"/>
  </p:sldMasterIdLst>
  <p:sldIdLst>
    <p:sldId id="260" r:id="rId17"/>
    <p:sldId id="258" r:id="rId18"/>
    <p:sldId id="261" r:id="rId19"/>
    <p:sldId id="262" r:id="rId20"/>
    <p:sldId id="263" r:id="rId21"/>
    <p:sldId id="264" r:id="rId22"/>
    <p:sldId id="265" r:id="rId23"/>
    <p:sldId id="266" r:id="rId24"/>
    <p:sldId id="267" r:id="rId25"/>
    <p:sldId id="268" r:id="rId26"/>
    <p:sldId id="269" r:id="rId27"/>
    <p:sldId id="270" r:id="rId28"/>
    <p:sldId id="271" r:id="rId29"/>
    <p:sldId id="272" r:id="rId30"/>
    <p:sldId id="273" r:id="rId31"/>
    <p:sldId id="274" r:id="rId32"/>
    <p:sldId id="276" r:id="rId33"/>
    <p:sldId id="277" r:id="rId34"/>
    <p:sldId id="278" r:id="rId35"/>
    <p:sldId id="279" r:id="rId36"/>
    <p:sldId id="280" r:id="rId37"/>
    <p:sldId id="281" r:id="rId38"/>
    <p:sldId id="282" r:id="rId39"/>
    <p:sldId id="283" r:id="rId40"/>
    <p:sldId id="284" r:id="rId41"/>
    <p:sldId id="286" r:id="rId4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000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2.xml"/><Relationship Id="rId26" Type="http://schemas.openxmlformats.org/officeDocument/2006/relationships/slide" Target="slides/slide10.xml"/><Relationship Id="rId39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5.xml"/><Relationship Id="rId34" Type="http://schemas.openxmlformats.org/officeDocument/2006/relationships/slide" Target="slides/slide18.xml"/><Relationship Id="rId42" Type="http://schemas.openxmlformats.org/officeDocument/2006/relationships/slide" Target="slides/slide26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1.xml"/><Relationship Id="rId25" Type="http://schemas.openxmlformats.org/officeDocument/2006/relationships/slide" Target="slides/slide9.xml"/><Relationship Id="rId33" Type="http://schemas.openxmlformats.org/officeDocument/2006/relationships/slide" Target="slides/slide17.xml"/><Relationship Id="rId38" Type="http://schemas.openxmlformats.org/officeDocument/2006/relationships/slide" Target="slides/slide22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4.xml"/><Relationship Id="rId29" Type="http://schemas.openxmlformats.org/officeDocument/2006/relationships/slide" Target="slides/slide13.xml"/><Relationship Id="rId41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8.xml"/><Relationship Id="rId32" Type="http://schemas.openxmlformats.org/officeDocument/2006/relationships/slide" Target="slides/slide16.xml"/><Relationship Id="rId37" Type="http://schemas.openxmlformats.org/officeDocument/2006/relationships/slide" Target="slides/slide21.xml"/><Relationship Id="rId40" Type="http://schemas.openxmlformats.org/officeDocument/2006/relationships/slide" Target="slides/slide24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7.xml"/><Relationship Id="rId28" Type="http://schemas.openxmlformats.org/officeDocument/2006/relationships/slide" Target="slides/slide12.xml"/><Relationship Id="rId36" Type="http://schemas.openxmlformats.org/officeDocument/2006/relationships/slide" Target="slides/slide20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3.xml"/><Relationship Id="rId31" Type="http://schemas.openxmlformats.org/officeDocument/2006/relationships/slide" Target="slides/slide15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6.xml"/><Relationship Id="rId27" Type="http://schemas.openxmlformats.org/officeDocument/2006/relationships/slide" Target="slides/slide11.xml"/><Relationship Id="rId30" Type="http://schemas.openxmlformats.org/officeDocument/2006/relationships/slide" Target="slides/slide14.xml"/><Relationship Id="rId35" Type="http://schemas.openxmlformats.org/officeDocument/2006/relationships/slide" Target="slides/slide19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2DE44-9276-464D-AADC-2EC111EA771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81181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8F1DE-4295-45FB-81A7-5840C263F60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02049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3CD3D-FCA9-4D70-8F9D-B2B2AE9F197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79496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5A134-CAE9-4292-9661-BF886403A72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67378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8A76-E021-4123-81A6-858F1C59C5A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61122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87D7B-5D04-45AA-8AA9-265585F68DB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89836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8F67E-6958-42BC-B50C-241555A3B07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74870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006B1-3F74-4948-99A0-C8E392C2F63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46771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1FA6D-69AF-4013-903D-09398CFD5CA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62399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83B71-7094-4256-A725-5CFCB6EF47A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06147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1126E-A235-4B68-B4DE-7FC3AA43326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830144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2DE44-9276-464D-AADC-2EC111EA771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1296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8F1DE-4295-45FB-81A7-5840C263F60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3537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3CD3D-FCA9-4D70-8F9D-B2B2AE9F197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727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5A134-CAE9-4292-9661-BF886403A72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2700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8A76-E021-4123-81A6-858F1C59C5A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1651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87D7B-5D04-45AA-8AA9-265585F68DB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4987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8F67E-6958-42BC-B50C-241555A3B07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4173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006B1-3F74-4948-99A0-C8E392C2F63D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9688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1FA6D-69AF-4013-903D-09398CFD5CA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9919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83B71-7094-4256-A725-5CFCB6EF47A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222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1126E-A235-4B68-B4DE-7FC3AA43326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6055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2DE44-9276-464D-AADC-2EC111EA771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1296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8F1DE-4295-45FB-81A7-5840C263F60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35377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3CD3D-FCA9-4D70-8F9D-B2B2AE9F197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727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5A134-CAE9-4292-9661-BF886403A72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2700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8A76-E021-4123-81A6-858F1C59C5A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1651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87D7B-5D04-45AA-8AA9-265585F68DB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4987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8F67E-6958-42BC-B50C-241555A3B07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4173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006B1-3F74-4948-99A0-C8E392C2F63D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96880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1FA6D-69AF-4013-903D-09398CFD5CA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99193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83B71-7094-4256-A725-5CFCB6EF47A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2225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1126E-A235-4B68-B4DE-7FC3AA43326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6055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2DE44-9276-464D-AADC-2EC111EA771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12963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8F1DE-4295-45FB-81A7-5840C263F60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3537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3CD3D-FCA9-4D70-8F9D-B2B2AE9F197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7272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5A134-CAE9-4292-9661-BF886403A72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2700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8A76-E021-4123-81A6-858F1C59C5A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16510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87D7B-5D04-45AA-8AA9-265585F68DB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49870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8F67E-6958-42BC-B50C-241555A3B07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41730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006B1-3F74-4948-99A0-C8E392C2F63D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96880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1FA6D-69AF-4013-903D-09398CFD5CA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99193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83B71-7094-4256-A725-5CFCB6EF47A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22256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1126E-A235-4B68-B4DE-7FC3AA43326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60551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2DE44-9276-464D-AADC-2EC111EA771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12963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8F1DE-4295-45FB-81A7-5840C263F60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35377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3CD3D-FCA9-4D70-8F9D-B2B2AE9F197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7272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5A134-CAE9-4292-9661-BF886403A72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27008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8A76-E021-4123-81A6-858F1C59C5A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16510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87D7B-5D04-45AA-8AA9-265585F68DB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49870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8F67E-6958-42BC-B50C-241555A3B07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41730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006B1-3F74-4948-99A0-C8E392C2F63D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96880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1FA6D-69AF-4013-903D-09398CFD5CA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99193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83B71-7094-4256-A725-5CFCB6EF47A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22256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1126E-A235-4B68-B4DE-7FC3AA43326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60551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2DE44-9276-464D-AADC-2EC111EA771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12963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8F1DE-4295-45FB-81A7-5840C263F60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35377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3CD3D-FCA9-4D70-8F9D-B2B2AE9F197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7272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5A134-CAE9-4292-9661-BF886403A72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27008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8A76-E021-4123-81A6-858F1C59C5A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16510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87D7B-5D04-45AA-8AA9-265585F68DB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49870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8F67E-6958-42BC-B50C-241555A3B07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41730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006B1-3F74-4948-99A0-C8E392C2F63D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96880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1FA6D-69AF-4013-903D-09398CFD5CA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99193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83B71-7094-4256-A725-5CFCB6EF47A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22256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1126E-A235-4B68-B4DE-7FC3AA43326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60551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2DE44-9276-464D-AADC-2EC111EA771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12963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8F1DE-4295-45FB-81A7-5840C263F60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35377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3CD3D-FCA9-4D70-8F9D-B2B2AE9F197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7272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5A134-CAE9-4292-9661-BF886403A72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27008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8A76-E021-4123-81A6-858F1C59C5A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16510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87D7B-5D04-45AA-8AA9-265585F68DB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49870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8F67E-6958-42BC-B50C-241555A3B07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41730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006B1-3F74-4948-99A0-C8E392C2F63D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96880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1FA6D-69AF-4013-903D-09398CFD5CA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99193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83B71-7094-4256-A725-5CFCB6EF47A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22256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1126E-A235-4B68-B4DE-7FC3AA43326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60551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2DE44-9276-464D-AADC-2EC111EA771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12963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8F1DE-4295-45FB-81A7-5840C263F60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35377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3CD3D-FCA9-4D70-8F9D-B2B2AE9F197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7272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5A134-CAE9-4292-9661-BF886403A72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27008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8A76-E021-4123-81A6-858F1C59C5A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16510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87D7B-5D04-45AA-8AA9-265585F68DB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49870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8F67E-6958-42BC-B50C-241555A3B07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41730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006B1-3F74-4948-99A0-C8E392C2F63D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96880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1FA6D-69AF-4013-903D-09398CFD5CA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99193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83B71-7094-4256-A725-5CFCB6EF47A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22256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1126E-A235-4B68-B4DE-7FC3AA43326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60551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2DE44-9276-464D-AADC-2EC111EA771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12963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8F1DE-4295-45FB-81A7-5840C263F60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35377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3CD3D-FCA9-4D70-8F9D-B2B2AE9F197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7272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5A134-CAE9-4292-9661-BF886403A72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270083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8A76-E021-4123-81A6-858F1C59C5A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16510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87D7B-5D04-45AA-8AA9-265585F68DB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49870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8F67E-6958-42BC-B50C-241555A3B07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41730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006B1-3F74-4948-99A0-C8E392C2F63D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96880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1FA6D-69AF-4013-903D-09398CFD5CA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991937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83B71-7094-4256-A725-5CFCB6EF47A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222563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1126E-A235-4B68-B4DE-7FC3AA43326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605512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2DE44-9276-464D-AADC-2EC111EA771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12963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8F1DE-4295-45FB-81A7-5840C263F60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353775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3CD3D-FCA9-4D70-8F9D-B2B2AE9F197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72726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5A134-CAE9-4292-9661-BF886403A72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270083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8A76-E021-4123-81A6-858F1C59C5A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16510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87D7B-5D04-45AA-8AA9-265585F68DB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498705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8F67E-6958-42BC-B50C-241555A3B07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41730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006B1-3F74-4948-99A0-C8E392C2F63D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96880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1FA6D-69AF-4013-903D-09398CFD5CA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99193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83B71-7094-4256-A725-5CFCB6EF47A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222563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1126E-A235-4B68-B4DE-7FC3AA43326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60551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2DE44-9276-464D-AADC-2EC111EA771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12963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8F1DE-4295-45FB-81A7-5840C263F60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353775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3CD3D-FCA9-4D70-8F9D-B2B2AE9F197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7272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5A134-CAE9-4292-9661-BF886403A72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270083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8A76-E021-4123-81A6-858F1C59C5A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16510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87D7B-5D04-45AA-8AA9-265585F68DB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498705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8F67E-6958-42BC-B50C-241555A3B07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417301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006B1-3F74-4948-99A0-C8E392C2F63D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968800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1FA6D-69AF-4013-903D-09398CFD5CA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991937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83B71-7094-4256-A725-5CFCB6EF47A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222563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1126E-A235-4B68-B4DE-7FC3AA43326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605512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2DE44-9276-464D-AADC-2EC111EA771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16833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8F1DE-4295-45FB-81A7-5840C263F60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144921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3CD3D-FCA9-4D70-8F9D-B2B2AE9F197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271292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5A134-CAE9-4292-9661-BF886403A72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778803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8A76-E021-4123-81A6-858F1C59C5A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188632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87D7B-5D04-45AA-8AA9-265585F68DB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296392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8F67E-6958-42BC-B50C-241555A3B07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751069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006B1-3F74-4948-99A0-C8E392C2F63D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83018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1FA6D-69AF-4013-903D-09398CFD5CA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249846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83B71-7094-4256-A725-5CFCB6EF47A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916628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1126E-A235-4B68-B4DE-7FC3AA43326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671786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2DE44-9276-464D-AADC-2EC111EA771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16833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8F1DE-4295-45FB-81A7-5840C263F60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144921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3CD3D-FCA9-4D70-8F9D-B2B2AE9F197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271292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5A134-CAE9-4292-9661-BF886403A72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778803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8A76-E021-4123-81A6-858F1C59C5A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188632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87D7B-5D04-45AA-8AA9-265585F68DB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296392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8F67E-6958-42BC-B50C-241555A3B07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751069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006B1-3F74-4948-99A0-C8E392C2F63D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83018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1FA6D-69AF-4013-903D-09398CFD5CA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249846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83B71-7094-4256-A725-5CFCB6EF47A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916628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1126E-A235-4B68-B4DE-7FC3AA43326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671786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2DE44-9276-464D-AADC-2EC111EA771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16833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8F1DE-4295-45FB-81A7-5840C263F60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144921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3CD3D-FCA9-4D70-8F9D-B2B2AE9F197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271292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5A134-CAE9-4292-9661-BF886403A72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778803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8A76-E021-4123-81A6-858F1C59C5A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188632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87D7B-5D04-45AA-8AA9-265585F68DB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296392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8F67E-6958-42BC-B50C-241555A3B07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751069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006B1-3F74-4948-99A0-C8E392C2F63D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83018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1FA6D-69AF-4013-903D-09398CFD5CA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249846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83B71-7094-4256-A725-5CFCB6EF47A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916628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1126E-A235-4B68-B4DE-7FC3AA43326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671786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2DE44-9276-464D-AADC-2EC111EA771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16833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8F1DE-4295-45FB-81A7-5840C263F60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144921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3CD3D-FCA9-4D70-8F9D-B2B2AE9F197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271292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5A134-CAE9-4292-9661-BF886403A72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778803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8A76-E021-4123-81A6-858F1C59C5A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188632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87D7B-5D04-45AA-8AA9-265585F68DB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296392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8F67E-6958-42BC-B50C-241555A3B07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751069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006B1-3F74-4948-99A0-C8E392C2F63D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83018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1FA6D-69AF-4013-903D-09398CFD5CA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249846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83B71-7094-4256-A725-5CFCB6EF47A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916628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1126E-A235-4B68-B4DE-7FC3AA43326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671786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2DE44-9276-464D-AADC-2EC111EA771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16833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8F1DE-4295-45FB-81A7-5840C263F60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144921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3CD3D-FCA9-4D70-8F9D-B2B2AE9F197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271292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5A134-CAE9-4292-9661-BF886403A72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778803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8A76-E021-4123-81A6-858F1C59C5A9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188632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87D7B-5D04-45AA-8AA9-265585F68DB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296392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8F67E-6958-42BC-B50C-241555A3B07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751069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006B1-3F74-4948-99A0-C8E392C2F63D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83018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1FA6D-69AF-4013-903D-09398CFD5CA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249846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83B71-7094-4256-A725-5CFCB6EF47A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916628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1126E-A235-4B68-B4DE-7FC3AA43326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671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48B19EA-E7EB-4D3F-9A1B-C16D523A6B7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48B19EA-E7EB-4D3F-9A1B-C16D523A6B7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512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48B19EA-E7EB-4D3F-9A1B-C16D523A6B7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512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48B19EA-E7EB-4D3F-9A1B-C16D523A6B7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512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48B19EA-E7EB-4D3F-9A1B-C16D523A6B7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512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48B19EA-E7EB-4D3F-9A1B-C16D523A6B7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512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48B19EA-E7EB-4D3F-9A1B-C16D523A6B7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512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48B19EA-E7EB-4D3F-9A1B-C16D523A6B7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512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48B19EA-E7EB-4D3F-9A1B-C16D523A6B7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512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48B19EA-E7EB-4D3F-9A1B-C16D523A6B7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512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48B19EA-E7EB-4D3F-9A1B-C16D523A6B7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512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48B19EA-E7EB-4D3F-9A1B-C16D523A6B7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486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48B19EA-E7EB-4D3F-9A1B-C16D523A6B7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486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48B19EA-E7EB-4D3F-9A1B-C16D523A6B7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486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48B19EA-E7EB-4D3F-9A1B-C16D523A6B7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486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48B19EA-E7EB-4D3F-9A1B-C16D523A6B7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486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image" Target="../media/image14.png"/><Relationship Id="rId18" Type="http://schemas.openxmlformats.org/officeDocument/2006/relationships/image" Target="../media/image17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12.wmf"/><Relationship Id="rId17" Type="http://schemas.openxmlformats.org/officeDocument/2006/relationships/image" Target="../media/image16.png"/><Relationship Id="rId2" Type="http://schemas.openxmlformats.org/officeDocument/2006/relationships/slideLayout" Target="../slideLayouts/slideLayout28.xml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image" Target="../media/image13.wmf"/><Relationship Id="rId10" Type="http://schemas.openxmlformats.org/officeDocument/2006/relationships/image" Target="../media/image11.wmf"/><Relationship Id="rId19" Type="http://schemas.openxmlformats.org/officeDocument/2006/relationships/image" Target="../media/image18.png"/><Relationship Id="rId4" Type="http://schemas.openxmlformats.org/officeDocument/2006/relationships/image" Target="../media/image8.wmf"/><Relationship Id="rId9" Type="http://schemas.openxmlformats.org/officeDocument/2006/relationships/oleObject" Target="../embeddings/oleObject4.bin"/><Relationship Id="rId14" Type="http://schemas.openxmlformats.org/officeDocument/2006/relationships/oleObject" Target="../embeddings/oleObject6.bin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6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3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4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0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6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2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136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5.wmf"/><Relationship Id="rId4" Type="http://schemas.openxmlformats.org/officeDocument/2006/relationships/oleObject" Target="../embeddings/oleObject7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Layout" Target="../slideLayouts/slideLayout14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5.wmf"/><Relationship Id="rId4" Type="http://schemas.openxmlformats.org/officeDocument/2006/relationships/oleObject" Target="../embeddings/oleObject8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158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35.wmf"/><Relationship Id="rId4" Type="http://schemas.openxmlformats.org/officeDocument/2006/relationships/oleObject" Target="../embeddings/oleObject9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slideLayout" Target="../slideLayouts/slideLayout169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35.wmf"/><Relationship Id="rId4" Type="http://schemas.openxmlformats.org/officeDocument/2006/relationships/oleObject" Target="../embeddings/oleObject10.bin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916832"/>
            <a:ext cx="7561263" cy="1440160"/>
          </a:xfrm>
        </p:spPr>
        <p:txBody>
          <a:bodyPr/>
          <a:lstStyle/>
          <a:p>
            <a:pPr eaLnBrk="1" hangingPunct="1"/>
            <a:r>
              <a:rPr lang="ru-RU" altLang="ru-RU" sz="4800" dirty="0" err="1" smtClean="0">
                <a:solidFill>
                  <a:srgbClr val="B00000"/>
                </a:solidFill>
              </a:rPr>
              <a:t>Квадратична</a:t>
            </a:r>
            <a:r>
              <a:rPr lang="ru-RU" altLang="ru-RU" sz="4800" dirty="0" smtClean="0">
                <a:solidFill>
                  <a:srgbClr val="B00000"/>
                </a:solidFill>
              </a:rPr>
              <a:t> </a:t>
            </a:r>
            <a:r>
              <a:rPr lang="ru-RU" altLang="ru-RU" sz="4800" dirty="0" err="1" smtClean="0">
                <a:solidFill>
                  <a:srgbClr val="B00000"/>
                </a:solidFill>
              </a:rPr>
              <a:t>функція</a:t>
            </a:r>
            <a:endParaRPr lang="ru-RU" altLang="ru-RU" sz="4800" dirty="0" smtClean="0">
              <a:solidFill>
                <a:srgbClr val="B0000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27088" y="4076700"/>
            <a:ext cx="4816475" cy="1752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2400" dirty="0" smtClean="0"/>
              <a:t>Урок </a:t>
            </a:r>
            <a:r>
              <a:rPr lang="ru-RU" altLang="ru-RU" sz="2400" dirty="0" err="1" smtClean="0"/>
              <a:t>алгебри</a:t>
            </a:r>
            <a:endParaRPr lang="ru-RU" altLang="ru-RU" sz="2400" dirty="0" smtClean="0"/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 smtClean="0"/>
              <a:t>9 </a:t>
            </a:r>
            <a:r>
              <a:rPr lang="ru-RU" altLang="ru-RU" sz="2400" dirty="0" err="1" smtClean="0"/>
              <a:t>клас</a:t>
            </a:r>
            <a:endParaRPr lang="ru-RU" altLang="ru-RU" sz="2400" dirty="0" smtClean="0"/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 smtClean="0"/>
              <a:t>      </a:t>
            </a:r>
            <a:r>
              <a:rPr lang="ru-RU" altLang="ru-RU" sz="2400" dirty="0" err="1" smtClean="0"/>
              <a:t>Чорноморець</a:t>
            </a:r>
            <a:r>
              <a:rPr lang="ru-RU" altLang="ru-RU" sz="2400" dirty="0" smtClean="0"/>
              <a:t> О.В.</a:t>
            </a:r>
            <a:endParaRPr lang="ru-RU" altLang="ru-RU" sz="2400" dirty="0" smtClean="0"/>
          </a:p>
        </p:txBody>
      </p:sp>
      <p:pic>
        <p:nvPicPr>
          <p:cNvPr id="4" name="Picture 9" descr="H:\Documents and Settings\Aida\Рабочий стол\текстуры и фоны, клипарты\новеньки картинки\graph equation h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2" y="0"/>
            <a:ext cx="1921009" cy="1772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221" y="-99392"/>
            <a:ext cx="9203221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77273" l="0" r="100000">
                        <a14:backgroundMark x1="14249" y1="52020" x2="43766" y2="29293"/>
                        <a14:backgroundMark x1="44784" y1="29293" x2="83715" y2="52525"/>
                        <a14:backgroundMark x1="82952" y1="52020" x2="94656" y2="77273"/>
                        <a14:backgroundMark x1="5089" y1="17172" x2="26972" y2="4040"/>
                        <a14:backgroundMark x1="82952" y1="9091" x2="93384" y2="2020"/>
                        <a14:backgroundMark x1="91858" y1="24747" x2="96438" y2="2020"/>
                        <a14:backgroundMark x1="98728" y1="34848" x2="96692" y2="5051"/>
                        <a14:backgroundMark x1="83461" y1="8586" x2="72774" y2="3030"/>
                        <a14:backgroundMark x1="70738" y1="3535" x2="60051" y2="3030"/>
                        <a14:backgroundMark x1="59033" y1="2525" x2="34860" y2="5051"/>
                        <a14:backgroundMark x1="32316" y1="6566" x2="12977" y2="25253"/>
                        <a14:backgroundMark x1="5598" y1="6061" x2="1781" y2="47980"/>
                        <a14:backgroundMark x1="51145" y1="26263" x2="69975" y2="36869"/>
                        <a14:backgroundMark x1="44020" y1="23232" x2="41221" y2="23737"/>
                        <a14:backgroundMark x1="13232" y1="52020" x2="3817" y2="69697"/>
                        <a14:backgroundMark x1="22901" y1="36364" x2="22392" y2="363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60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854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009531"/>
          </a:xfrm>
        </p:spPr>
        <p:txBody>
          <a:bodyPr/>
          <a:lstStyle/>
          <a:p>
            <a:r>
              <a:rPr lang="uk-UA" dirty="0" smtClean="0"/>
              <a:t>1.Необхідно знайти розміщення вершини параболи точку А(х_(0;) у_0);</a:t>
            </a:r>
          </a:p>
          <a:p>
            <a:r>
              <a:rPr lang="uk-UA" dirty="0" smtClean="0"/>
              <a:t>2. Необхідно з'ясувати вгору чи вниз будуть направлені вітки параболи;</a:t>
            </a:r>
          </a:p>
          <a:p>
            <a:r>
              <a:rPr lang="uk-UA" dirty="0" smtClean="0"/>
              <a:t>3. Необхідно знайти нулі функції, тобто де графік функції буде перетинатись з віссю абсцис 0х.</a:t>
            </a:r>
          </a:p>
          <a:p>
            <a:r>
              <a:rPr lang="uk-UA" dirty="0" smtClean="0"/>
              <a:t>4. Необхідно з'ясувати де в Декартові системі координат квадратична функція буде набувати додатних (+) і від'ємних (-) значень.   </a:t>
            </a:r>
          </a:p>
          <a:p>
            <a:endParaRPr lang="uk-UA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068013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err="1" smtClean="0"/>
              <a:t>Вкажіть</a:t>
            </a:r>
            <a:r>
              <a:rPr lang="ru-RU" sz="3200" dirty="0" smtClean="0"/>
              <a:t> </a:t>
            </a:r>
            <a:r>
              <a:rPr lang="ru-RU" sz="3200" dirty="0" err="1" smtClean="0"/>
              <a:t>координати</a:t>
            </a:r>
            <a:r>
              <a:rPr lang="ru-RU" sz="3200" dirty="0" smtClean="0"/>
              <a:t> вершин </a:t>
            </a:r>
            <a:r>
              <a:rPr lang="ru-RU" sz="3200" dirty="0" err="1" smtClean="0"/>
              <a:t>кожної</a:t>
            </a:r>
            <a:r>
              <a:rPr lang="ru-RU" sz="3200" dirty="0" smtClean="0"/>
              <a:t> з </a:t>
            </a:r>
            <a:r>
              <a:rPr lang="ru-RU" sz="3200" dirty="0" err="1" smtClean="0"/>
              <a:t>функцій</a:t>
            </a:r>
            <a:r>
              <a:rPr lang="ru-RU" sz="3200" dirty="0" smtClean="0"/>
              <a:t> 1-6.(</a:t>
            </a:r>
            <a:r>
              <a:rPr lang="ru-RU" sz="3200" dirty="0" err="1" smtClean="0"/>
              <a:t>одиничний</a:t>
            </a:r>
            <a:r>
              <a:rPr lang="ru-RU" sz="3200" dirty="0" smtClean="0"/>
              <a:t> </a:t>
            </a:r>
            <a:r>
              <a:rPr lang="ru-RU" sz="3200" dirty="0" err="1" smtClean="0"/>
              <a:t>відрізок</a:t>
            </a:r>
            <a:r>
              <a:rPr lang="ru-RU" sz="3200" dirty="0" smtClean="0"/>
              <a:t> – 1клітинка)</a:t>
            </a:r>
            <a:endParaRPr lang="uk-UA" sz="32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12776"/>
            <a:ext cx="7776864" cy="5197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7759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err="1" smtClean="0"/>
              <a:t>Визначте</a:t>
            </a:r>
            <a:r>
              <a:rPr lang="ru-RU" sz="3200" dirty="0" smtClean="0"/>
              <a:t> </a:t>
            </a:r>
            <a:r>
              <a:rPr lang="ru-RU" sz="3200" dirty="0" err="1" smtClean="0"/>
              <a:t>значення</a:t>
            </a:r>
            <a:r>
              <a:rPr lang="ru-RU" sz="3200" dirty="0" smtClean="0"/>
              <a:t> </a:t>
            </a:r>
            <a:r>
              <a:rPr lang="ru-RU" sz="3200" dirty="0" err="1" smtClean="0"/>
              <a:t>дискримінанта</a:t>
            </a:r>
            <a:r>
              <a:rPr lang="ru-RU" sz="3200" dirty="0" smtClean="0"/>
              <a:t> і  </a:t>
            </a:r>
            <a:r>
              <a:rPr lang="ru-RU" sz="3200" dirty="0" err="1" smtClean="0"/>
              <a:t>коефіцієнта</a:t>
            </a:r>
            <a:r>
              <a:rPr lang="ru-RU" sz="3200" dirty="0" smtClean="0"/>
              <a:t> а для </a:t>
            </a:r>
            <a:r>
              <a:rPr lang="ru-RU" sz="3200" dirty="0" err="1" smtClean="0"/>
              <a:t>квадратичних</a:t>
            </a:r>
            <a:r>
              <a:rPr lang="ru-RU" sz="3200" dirty="0" smtClean="0"/>
              <a:t> </a:t>
            </a:r>
            <a:r>
              <a:rPr lang="ru-RU" sz="3200" dirty="0" err="1" smtClean="0"/>
              <a:t>функцій</a:t>
            </a:r>
            <a:endParaRPr lang="uk-UA" sz="32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4"/>
            <a:ext cx="7704856" cy="4468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1399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backgroundMark x1="51654" y1="44444" x2="27990" y2="86869"/>
                        <a14:backgroundMark x1="77608" y1="68182" x2="66412" y2="49495"/>
                        <a14:backgroundMark x1="90585" y1="92424" x2="74046" y2="53535"/>
                        <a14:backgroundMark x1="65394" y1="51010" x2="50636" y2="40404"/>
                        <a14:backgroundMark x1="48092" y1="40404" x2="30789" y2="45455"/>
                        <a14:backgroundMark x1="29262" y1="45455" x2="18066" y2="56566"/>
                        <a14:backgroundMark x1="17557" y1="56566" x2="8397" y2="70202"/>
                        <a14:backgroundMark x1="7888" y1="70707" x2="30280" y2="828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60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59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395288" y="1268413"/>
            <a:ext cx="576262" cy="358775"/>
          </a:xfrm>
          <a:prstGeom prst="rect">
            <a:avLst/>
          </a:prstGeom>
          <a:solidFill>
            <a:srgbClr val="8064A2">
              <a:lumMod val="40000"/>
              <a:lumOff val="60000"/>
            </a:srgbClr>
          </a:solidFill>
          <a:ln w="9525">
            <a:solidFill>
              <a:sysClr val="windowText" lastClr="000000"/>
            </a:solidFill>
            <a:miter lim="800000"/>
            <a:headEnd/>
            <a:tailEnd/>
          </a:ln>
          <a:effectLst>
            <a:outerShdw dist="107763" dir="18900000" algn="ctr" rotWithShape="0">
              <a:srgbClr val="EEECE1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1</a:t>
            </a: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395288" y="2636838"/>
            <a:ext cx="576262" cy="358775"/>
          </a:xfrm>
          <a:prstGeom prst="rect">
            <a:avLst/>
          </a:prstGeom>
          <a:solidFill>
            <a:srgbClr val="6699FF"/>
          </a:solidFill>
          <a:ln w="9525">
            <a:solidFill>
              <a:sysClr val="windowText" lastClr="000000"/>
            </a:solidFill>
            <a:miter lim="800000"/>
            <a:headEnd/>
            <a:tailEnd/>
          </a:ln>
          <a:effectLst>
            <a:outerShdw dist="107763" dir="18900000" algn="ctr" rotWithShape="0">
              <a:srgbClr val="EEECE1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2</a:t>
            </a: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468313" y="4149725"/>
            <a:ext cx="576262" cy="358775"/>
          </a:xfrm>
          <a:prstGeom prst="rect">
            <a:avLst/>
          </a:prstGeom>
          <a:solidFill>
            <a:srgbClr val="FFCCFF"/>
          </a:solidFill>
          <a:ln w="9525">
            <a:solidFill>
              <a:sysClr val="windowText" lastClr="000000"/>
            </a:solidFill>
            <a:miter lim="800000"/>
            <a:headEnd/>
            <a:tailEnd/>
          </a:ln>
          <a:effectLst>
            <a:outerShdw dist="107763" dir="18900000" algn="ctr" rotWithShape="0">
              <a:srgbClr val="EEECE1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3</a:t>
            </a: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68313" y="5734050"/>
            <a:ext cx="576262" cy="358775"/>
          </a:xfrm>
          <a:prstGeom prst="rect">
            <a:avLst/>
          </a:prstGeom>
          <a:solidFill>
            <a:srgbClr val="FF9900"/>
          </a:solidFill>
          <a:ln w="9525">
            <a:solidFill>
              <a:sysClr val="windowText" lastClr="000000"/>
            </a:solidFill>
            <a:miter lim="800000"/>
            <a:headEnd/>
            <a:tailEnd/>
          </a:ln>
          <a:effectLst>
            <a:outerShdw dist="107763" dir="18900000" algn="ctr" rotWithShape="0">
              <a:srgbClr val="EEECE1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4</a:t>
            </a:r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0" y="30146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uk-UA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graphicFrame>
        <p:nvGraphicFramePr>
          <p:cNvPr id="8" name="Object 10"/>
          <p:cNvGraphicFramePr>
            <a:graphicFrameLocks noChangeAspect="1"/>
          </p:cNvGraphicFramePr>
          <p:nvPr/>
        </p:nvGraphicFramePr>
        <p:xfrm>
          <a:off x="1092200" y="1281113"/>
          <a:ext cx="1909763" cy="36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8" name="Формула" r:id="rId3" imgW="1066337" imgH="203112" progId="Equation.3">
                  <p:embed/>
                </p:oleObj>
              </mc:Choice>
              <mc:Fallback>
                <p:oleObj name="Формула" r:id="rId3" imgW="1066337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2200" y="1281113"/>
                        <a:ext cx="1909763" cy="361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0" y="29622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uk-UA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graphicFrame>
        <p:nvGraphicFramePr>
          <p:cNvPr id="10" name="Object 12"/>
          <p:cNvGraphicFramePr>
            <a:graphicFrameLocks noChangeAspect="1"/>
          </p:cNvGraphicFramePr>
          <p:nvPr/>
        </p:nvGraphicFramePr>
        <p:xfrm>
          <a:off x="1130300" y="2654300"/>
          <a:ext cx="842963" cy="42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9" name="Формула" r:id="rId5" imgW="406048" imgH="203024" progId="Equation.3">
                  <p:embed/>
                </p:oleObj>
              </mc:Choice>
              <mc:Fallback>
                <p:oleObj name="Формула" r:id="rId5" imgW="406048" imgH="203024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0300" y="2654300"/>
                        <a:ext cx="842963" cy="427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5"/>
          <p:cNvSpPr>
            <a:spLocks noChangeArrowheads="1"/>
          </p:cNvSpPr>
          <p:nvPr/>
        </p:nvSpPr>
        <p:spPr bwMode="auto">
          <a:xfrm>
            <a:off x="0" y="29860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uk-UA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graphicFrame>
        <p:nvGraphicFramePr>
          <p:cNvPr id="12" name="Object 14"/>
          <p:cNvGraphicFramePr>
            <a:graphicFrameLocks noChangeAspect="1"/>
          </p:cNvGraphicFramePr>
          <p:nvPr/>
        </p:nvGraphicFramePr>
        <p:xfrm>
          <a:off x="1235075" y="4124325"/>
          <a:ext cx="1944688" cy="404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0" name="Формула" r:id="rId7" imgW="990170" imgH="203112" progId="Equation.3">
                  <p:embed/>
                </p:oleObj>
              </mc:Choice>
              <mc:Fallback>
                <p:oleObj name="Формула" r:id="rId7" imgW="990170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5075" y="4124325"/>
                        <a:ext cx="1944688" cy="404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7"/>
          <p:cNvSpPr>
            <a:spLocks noChangeArrowheads="1"/>
          </p:cNvSpPr>
          <p:nvPr/>
        </p:nvSpPr>
        <p:spPr bwMode="auto">
          <a:xfrm>
            <a:off x="0" y="30003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uk-UA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graphicFrame>
        <p:nvGraphicFramePr>
          <p:cNvPr id="14" name="Object 16"/>
          <p:cNvGraphicFramePr>
            <a:graphicFrameLocks noChangeAspect="1"/>
          </p:cNvGraphicFramePr>
          <p:nvPr/>
        </p:nvGraphicFramePr>
        <p:xfrm>
          <a:off x="1298575" y="5561013"/>
          <a:ext cx="604838" cy="369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1" name="Формула" r:id="rId9" imgW="330057" imgH="203112" progId="Equation.3">
                  <p:embed/>
                </p:oleObj>
              </mc:Choice>
              <mc:Fallback>
                <p:oleObj name="Формула" r:id="rId9" imgW="330057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8575" y="5561013"/>
                        <a:ext cx="604838" cy="369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 Box 75"/>
          <p:cNvSpPr txBox="1">
            <a:spLocks noChangeArrowheads="1"/>
          </p:cNvSpPr>
          <p:nvPr/>
        </p:nvSpPr>
        <p:spPr bwMode="auto">
          <a:xfrm>
            <a:off x="8040688" y="5510213"/>
            <a:ext cx="2889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cs typeface="+mn-cs"/>
              </a:rPr>
              <a:t>х</a:t>
            </a:r>
          </a:p>
        </p:txBody>
      </p:sp>
      <p:sp>
        <p:nvSpPr>
          <p:cNvPr id="16" name="Rectangle 84"/>
          <p:cNvSpPr>
            <a:spLocks noChangeArrowheads="1"/>
          </p:cNvSpPr>
          <p:nvPr/>
        </p:nvSpPr>
        <p:spPr bwMode="auto">
          <a:xfrm>
            <a:off x="412750" y="1285875"/>
            <a:ext cx="576263" cy="358775"/>
          </a:xfrm>
          <a:prstGeom prst="rect">
            <a:avLst/>
          </a:prstGeom>
          <a:solidFill>
            <a:srgbClr val="8064A2">
              <a:lumMod val="40000"/>
              <a:lumOff val="60000"/>
            </a:srgbClr>
          </a:solidFill>
          <a:ln w="9525">
            <a:solidFill>
              <a:sysClr val="windowText" lastClr="000000"/>
            </a:solidFill>
            <a:miter lim="800000"/>
            <a:headEnd/>
            <a:tailEnd/>
          </a:ln>
          <a:effectLst>
            <a:outerShdw dist="107763" dir="18900000" algn="ctr" rotWithShape="0">
              <a:srgbClr val="EEECE1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1</a:t>
            </a:r>
          </a:p>
        </p:txBody>
      </p:sp>
      <p:sp>
        <p:nvSpPr>
          <p:cNvPr id="17" name="Rectangle 129"/>
          <p:cNvSpPr>
            <a:spLocks noChangeArrowheads="1"/>
          </p:cNvSpPr>
          <p:nvPr/>
        </p:nvSpPr>
        <p:spPr bwMode="auto">
          <a:xfrm>
            <a:off x="3779838" y="692150"/>
            <a:ext cx="576262" cy="358775"/>
          </a:xfrm>
          <a:prstGeom prst="rect">
            <a:avLst/>
          </a:prstGeom>
          <a:solidFill>
            <a:srgbClr val="4BACC6">
              <a:lumMod val="20000"/>
              <a:lumOff val="80000"/>
            </a:srgbClr>
          </a:solidFill>
          <a:ln w="9525">
            <a:solidFill>
              <a:sysClr val="windowText" lastClr="000000"/>
            </a:solidFill>
            <a:miter lim="800000"/>
            <a:headEnd/>
            <a:tailEnd/>
          </a:ln>
          <a:effectLst>
            <a:outerShdw dist="107763" dir="18900000" algn="ctr" rotWithShape="0">
              <a:srgbClr val="EEECE1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А</a:t>
            </a:r>
          </a:p>
        </p:txBody>
      </p:sp>
      <p:sp>
        <p:nvSpPr>
          <p:cNvPr id="18" name="Rectangle 130"/>
          <p:cNvSpPr>
            <a:spLocks noChangeArrowheads="1"/>
          </p:cNvSpPr>
          <p:nvPr/>
        </p:nvSpPr>
        <p:spPr bwMode="auto">
          <a:xfrm>
            <a:off x="6659563" y="692150"/>
            <a:ext cx="576262" cy="358775"/>
          </a:xfrm>
          <a:prstGeom prst="rect">
            <a:avLst/>
          </a:prstGeom>
          <a:solidFill>
            <a:srgbClr val="4BACC6">
              <a:lumMod val="20000"/>
              <a:lumOff val="80000"/>
            </a:srgbClr>
          </a:solidFill>
          <a:ln w="9525">
            <a:solidFill>
              <a:sysClr val="windowText" lastClr="000000"/>
            </a:solidFill>
            <a:miter lim="800000"/>
            <a:headEnd/>
            <a:tailEnd/>
          </a:ln>
          <a:effectLst>
            <a:outerShdw dist="107763" dir="18900000" algn="ctr" rotWithShape="0">
              <a:srgbClr val="EEECE1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Б</a:t>
            </a:r>
          </a:p>
        </p:txBody>
      </p:sp>
      <p:sp>
        <p:nvSpPr>
          <p:cNvPr id="19" name="Rectangle 131"/>
          <p:cNvSpPr>
            <a:spLocks noChangeArrowheads="1"/>
          </p:cNvSpPr>
          <p:nvPr/>
        </p:nvSpPr>
        <p:spPr bwMode="auto">
          <a:xfrm>
            <a:off x="3924300" y="2708275"/>
            <a:ext cx="576263" cy="358775"/>
          </a:xfrm>
          <a:prstGeom prst="rect">
            <a:avLst/>
          </a:prstGeom>
          <a:solidFill>
            <a:srgbClr val="4BACC6">
              <a:lumMod val="20000"/>
              <a:lumOff val="80000"/>
            </a:srgbClr>
          </a:solidFill>
          <a:ln w="9525">
            <a:solidFill>
              <a:sysClr val="windowText" lastClr="000000"/>
            </a:solidFill>
            <a:miter lim="800000"/>
            <a:headEnd/>
            <a:tailEnd/>
          </a:ln>
          <a:effectLst>
            <a:outerShdw dist="107763" dir="18900000" algn="ctr" rotWithShape="0">
              <a:srgbClr val="EEECE1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В</a:t>
            </a:r>
          </a:p>
        </p:txBody>
      </p:sp>
      <p:sp>
        <p:nvSpPr>
          <p:cNvPr id="20" name="Rectangle 132"/>
          <p:cNvSpPr>
            <a:spLocks noChangeArrowheads="1"/>
          </p:cNvSpPr>
          <p:nvPr/>
        </p:nvSpPr>
        <p:spPr bwMode="auto">
          <a:xfrm>
            <a:off x="6516688" y="2636838"/>
            <a:ext cx="576262" cy="358775"/>
          </a:xfrm>
          <a:prstGeom prst="rect">
            <a:avLst/>
          </a:prstGeom>
          <a:solidFill>
            <a:srgbClr val="4BACC6">
              <a:lumMod val="20000"/>
              <a:lumOff val="80000"/>
            </a:srgbClr>
          </a:solidFill>
          <a:ln w="9525">
            <a:solidFill>
              <a:sysClr val="windowText" lastClr="000000"/>
            </a:solidFill>
            <a:miter lim="800000"/>
            <a:headEnd/>
            <a:tailEnd/>
          </a:ln>
          <a:effectLst>
            <a:outerShdw dist="107763" dir="18900000" algn="ctr" rotWithShape="0">
              <a:srgbClr val="EEECE1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Г</a:t>
            </a:r>
          </a:p>
        </p:txBody>
      </p:sp>
      <p:sp>
        <p:nvSpPr>
          <p:cNvPr id="21" name="Rectangle 133"/>
          <p:cNvSpPr>
            <a:spLocks noChangeArrowheads="1"/>
          </p:cNvSpPr>
          <p:nvPr/>
        </p:nvSpPr>
        <p:spPr bwMode="auto">
          <a:xfrm>
            <a:off x="3851275" y="4724400"/>
            <a:ext cx="576263" cy="358775"/>
          </a:xfrm>
          <a:prstGeom prst="rect">
            <a:avLst/>
          </a:prstGeom>
          <a:solidFill>
            <a:srgbClr val="4BACC6">
              <a:lumMod val="20000"/>
              <a:lumOff val="80000"/>
            </a:srgbClr>
          </a:solidFill>
          <a:ln w="9525">
            <a:solidFill>
              <a:sysClr val="windowText" lastClr="000000"/>
            </a:solidFill>
            <a:miter lim="800000"/>
            <a:headEnd/>
            <a:tailEnd/>
          </a:ln>
          <a:effectLst>
            <a:outerShdw dist="107763" dir="18900000" algn="ctr" rotWithShape="0">
              <a:srgbClr val="EEECE1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Д</a:t>
            </a:r>
          </a:p>
        </p:txBody>
      </p:sp>
      <p:sp>
        <p:nvSpPr>
          <p:cNvPr id="22" name="Rectangle 134"/>
          <p:cNvSpPr>
            <a:spLocks noChangeArrowheads="1"/>
          </p:cNvSpPr>
          <p:nvPr/>
        </p:nvSpPr>
        <p:spPr bwMode="auto">
          <a:xfrm>
            <a:off x="6588125" y="4652963"/>
            <a:ext cx="576263" cy="358775"/>
          </a:xfrm>
          <a:prstGeom prst="rect">
            <a:avLst/>
          </a:prstGeom>
          <a:solidFill>
            <a:srgbClr val="4BACC6">
              <a:lumMod val="20000"/>
              <a:lumOff val="80000"/>
            </a:srgbClr>
          </a:solidFill>
          <a:ln w="9525">
            <a:solidFill>
              <a:sysClr val="windowText" lastClr="000000"/>
            </a:solidFill>
            <a:miter lim="800000"/>
            <a:headEnd/>
            <a:tailEnd/>
          </a:ln>
          <a:effectLst>
            <a:outerShdw dist="107763" dir="18900000" algn="ctr" rotWithShape="0">
              <a:srgbClr val="EEECE1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Є</a:t>
            </a:r>
          </a:p>
        </p:txBody>
      </p:sp>
      <p:sp>
        <p:nvSpPr>
          <p:cNvPr id="23" name="Rectangle 135"/>
          <p:cNvSpPr>
            <a:spLocks noChangeArrowheads="1"/>
          </p:cNvSpPr>
          <p:nvPr/>
        </p:nvSpPr>
        <p:spPr bwMode="auto">
          <a:xfrm>
            <a:off x="395288" y="2636838"/>
            <a:ext cx="576262" cy="358775"/>
          </a:xfrm>
          <a:prstGeom prst="rect">
            <a:avLst/>
          </a:prstGeom>
          <a:solidFill>
            <a:srgbClr val="1F497D">
              <a:lumMod val="40000"/>
              <a:lumOff val="60000"/>
            </a:srgbClr>
          </a:solidFill>
          <a:ln w="9525">
            <a:solidFill>
              <a:sysClr val="windowText" lastClr="000000"/>
            </a:solidFill>
            <a:miter lim="800000"/>
            <a:headEnd/>
            <a:tailEnd/>
          </a:ln>
          <a:effectLst>
            <a:outerShdw dist="107763" dir="18900000" algn="ctr" rotWithShape="0">
              <a:srgbClr val="EEECE1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2</a:t>
            </a:r>
          </a:p>
        </p:txBody>
      </p:sp>
      <p:sp>
        <p:nvSpPr>
          <p:cNvPr id="24" name="Rectangle 137"/>
          <p:cNvSpPr>
            <a:spLocks noChangeArrowheads="1"/>
          </p:cNvSpPr>
          <p:nvPr/>
        </p:nvSpPr>
        <p:spPr bwMode="auto">
          <a:xfrm>
            <a:off x="466725" y="5734050"/>
            <a:ext cx="576263" cy="358775"/>
          </a:xfrm>
          <a:prstGeom prst="rect">
            <a:avLst/>
          </a:prstGeom>
          <a:solidFill>
            <a:srgbClr val="F79646">
              <a:lumMod val="60000"/>
              <a:lumOff val="40000"/>
            </a:srgbClr>
          </a:solidFill>
          <a:ln w="9525">
            <a:solidFill>
              <a:sysClr val="windowText" lastClr="000000"/>
            </a:solidFill>
            <a:miter lim="800000"/>
            <a:headEnd/>
            <a:tailEnd/>
          </a:ln>
          <a:effectLst>
            <a:outerShdw dist="107763" dir="18900000" algn="ctr" rotWithShape="0">
              <a:srgbClr val="EEECE1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4</a:t>
            </a:r>
          </a:p>
        </p:txBody>
      </p:sp>
      <p:sp>
        <p:nvSpPr>
          <p:cNvPr id="25" name="Rectangle 138"/>
          <p:cNvSpPr>
            <a:spLocks noChangeArrowheads="1"/>
          </p:cNvSpPr>
          <p:nvPr/>
        </p:nvSpPr>
        <p:spPr bwMode="auto">
          <a:xfrm>
            <a:off x="466725" y="4149725"/>
            <a:ext cx="576263" cy="358775"/>
          </a:xfrm>
          <a:prstGeom prst="rect">
            <a:avLst/>
          </a:prstGeom>
          <a:solidFill>
            <a:srgbClr val="FFCCFF"/>
          </a:solidFill>
          <a:ln w="9525">
            <a:solidFill>
              <a:sysClr val="windowText" lastClr="000000"/>
            </a:solidFill>
            <a:miter lim="800000"/>
            <a:headEnd/>
            <a:tailEnd/>
          </a:ln>
          <a:effectLst>
            <a:outerShdw dist="107763" dir="18900000" algn="ctr" rotWithShape="0">
              <a:srgbClr val="EEECE1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3</a:t>
            </a:r>
          </a:p>
        </p:txBody>
      </p:sp>
      <p:graphicFrame>
        <p:nvGraphicFramePr>
          <p:cNvPr id="26" name="Object 6"/>
          <p:cNvGraphicFramePr>
            <a:graphicFrameLocks noChangeAspect="1"/>
          </p:cNvGraphicFramePr>
          <p:nvPr/>
        </p:nvGraphicFramePr>
        <p:xfrm>
          <a:off x="5645150" y="146050"/>
          <a:ext cx="1228725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2" name="Формула" r:id="rId11" imgW="558558" imgH="203112" progId="Equation.3">
                  <p:embed/>
                </p:oleObj>
              </mc:Choice>
              <mc:Fallback>
                <p:oleObj name="Формула" r:id="rId11" imgW="558558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45150" y="146050"/>
                        <a:ext cx="1228725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" name="Рисунок 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6" t="44612" r="41730" b="22400"/>
          <a:stretch>
            <a:fillRect/>
          </a:stretch>
        </p:blipFill>
        <p:spPr bwMode="auto">
          <a:xfrm>
            <a:off x="4424363" y="5235575"/>
            <a:ext cx="1296987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Line 86"/>
          <p:cNvSpPr>
            <a:spLocks noChangeShapeType="1"/>
          </p:cNvSpPr>
          <p:nvPr/>
        </p:nvSpPr>
        <p:spPr bwMode="auto">
          <a:xfrm flipV="1">
            <a:off x="4433888" y="6186488"/>
            <a:ext cx="1292225" cy="0"/>
          </a:xfrm>
          <a:prstGeom prst="line">
            <a:avLst/>
          </a:prstGeom>
          <a:noFill/>
          <a:ln w="9525">
            <a:solidFill>
              <a:sysClr val="windowText" lastClr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29" name="Line 87"/>
          <p:cNvSpPr>
            <a:spLocks noChangeShapeType="1"/>
          </p:cNvSpPr>
          <p:nvPr/>
        </p:nvSpPr>
        <p:spPr bwMode="auto">
          <a:xfrm flipV="1">
            <a:off x="5275263" y="5240338"/>
            <a:ext cx="0" cy="1258887"/>
          </a:xfrm>
          <a:prstGeom prst="line">
            <a:avLst/>
          </a:prstGeom>
          <a:noFill/>
          <a:ln w="9525">
            <a:solidFill>
              <a:sysClr val="windowText" lastClr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30" name="Text Box 88"/>
          <p:cNvSpPr txBox="1">
            <a:spLocks noChangeArrowheads="1"/>
          </p:cNvSpPr>
          <p:nvPr/>
        </p:nvSpPr>
        <p:spPr bwMode="auto">
          <a:xfrm>
            <a:off x="5645150" y="6100763"/>
            <a:ext cx="2889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cs typeface="+mn-cs"/>
              </a:rPr>
              <a:t>х</a:t>
            </a:r>
          </a:p>
        </p:txBody>
      </p:sp>
      <p:sp>
        <p:nvSpPr>
          <p:cNvPr id="31" name="Text Box 89"/>
          <p:cNvSpPr txBox="1">
            <a:spLocks noChangeArrowheads="1"/>
          </p:cNvSpPr>
          <p:nvPr/>
        </p:nvSpPr>
        <p:spPr bwMode="auto">
          <a:xfrm>
            <a:off x="4935538" y="5048250"/>
            <a:ext cx="2873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cs typeface="+mn-cs"/>
              </a:rPr>
              <a:t>у</a:t>
            </a:r>
          </a:p>
        </p:txBody>
      </p:sp>
      <p:sp>
        <p:nvSpPr>
          <p:cNvPr id="32" name="Text Box 93"/>
          <p:cNvSpPr txBox="1">
            <a:spLocks noChangeArrowheads="1"/>
          </p:cNvSpPr>
          <p:nvPr/>
        </p:nvSpPr>
        <p:spPr bwMode="auto">
          <a:xfrm>
            <a:off x="4913313" y="5722938"/>
            <a:ext cx="360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uk-UA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graphicFrame>
        <p:nvGraphicFramePr>
          <p:cNvPr id="33" name="Object 2"/>
          <p:cNvGraphicFramePr>
            <a:graphicFrameLocks noChangeAspect="1"/>
          </p:cNvGraphicFramePr>
          <p:nvPr/>
        </p:nvGraphicFramePr>
        <p:xfrm>
          <a:off x="4786313" y="5703888"/>
          <a:ext cx="573087" cy="112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3" name="Формула" r:id="rId14" imgW="723586" imgH="228501" progId="Equation.3">
                  <p:embed/>
                </p:oleObj>
              </mc:Choice>
              <mc:Fallback>
                <p:oleObj name="Формула" r:id="rId14" imgW="723586" imgH="22850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6313" y="5703888"/>
                        <a:ext cx="573087" cy="112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4" name="Рисунок 110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73" t="26134" r="18933" b="14055"/>
          <a:stretch>
            <a:fillRect/>
          </a:stretch>
        </p:blipFill>
        <p:spPr bwMode="auto">
          <a:xfrm>
            <a:off x="6723063" y="5083175"/>
            <a:ext cx="1357312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Line 73"/>
          <p:cNvSpPr>
            <a:spLocks noChangeShapeType="1"/>
          </p:cNvSpPr>
          <p:nvPr/>
        </p:nvSpPr>
        <p:spPr bwMode="auto">
          <a:xfrm flipV="1">
            <a:off x="6734175" y="5659438"/>
            <a:ext cx="1373188" cy="0"/>
          </a:xfrm>
          <a:prstGeom prst="line">
            <a:avLst/>
          </a:prstGeom>
          <a:noFill/>
          <a:ln w="9525">
            <a:solidFill>
              <a:sysClr val="windowText" lastClr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36" name="Line 74"/>
          <p:cNvSpPr>
            <a:spLocks noChangeShapeType="1"/>
          </p:cNvSpPr>
          <p:nvPr/>
        </p:nvSpPr>
        <p:spPr bwMode="auto">
          <a:xfrm flipV="1">
            <a:off x="7643813" y="5083175"/>
            <a:ext cx="1587" cy="1228725"/>
          </a:xfrm>
          <a:prstGeom prst="line">
            <a:avLst/>
          </a:prstGeom>
          <a:noFill/>
          <a:ln w="9525">
            <a:solidFill>
              <a:sysClr val="windowText" lastClr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37" name="Text Box 76"/>
          <p:cNvSpPr txBox="1">
            <a:spLocks noChangeArrowheads="1"/>
          </p:cNvSpPr>
          <p:nvPr/>
        </p:nvSpPr>
        <p:spPr bwMode="auto">
          <a:xfrm>
            <a:off x="7343775" y="4949825"/>
            <a:ext cx="2873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cs typeface="+mn-cs"/>
              </a:rPr>
              <a:t>у</a:t>
            </a:r>
          </a:p>
        </p:txBody>
      </p:sp>
      <p:grpSp>
        <p:nvGrpSpPr>
          <p:cNvPr id="38" name="Группа 88"/>
          <p:cNvGrpSpPr>
            <a:grpSpLocks/>
          </p:cNvGrpSpPr>
          <p:nvPr/>
        </p:nvGrpSpPr>
        <p:grpSpPr bwMode="auto">
          <a:xfrm>
            <a:off x="7170738" y="801688"/>
            <a:ext cx="1620837" cy="1477962"/>
            <a:chOff x="7171039" y="801688"/>
            <a:chExt cx="1620536" cy="1477278"/>
          </a:xfrm>
        </p:grpSpPr>
        <p:grpSp>
          <p:nvGrpSpPr>
            <p:cNvPr id="39" name="Группа 102"/>
            <p:cNvGrpSpPr>
              <a:grpSpLocks/>
            </p:cNvGrpSpPr>
            <p:nvPr/>
          </p:nvGrpSpPr>
          <p:grpSpPr bwMode="auto">
            <a:xfrm>
              <a:off x="7385050" y="801688"/>
              <a:ext cx="1406525" cy="1393825"/>
              <a:chOff x="7478038" y="986229"/>
              <a:chExt cx="1406047" cy="1393531"/>
            </a:xfrm>
          </p:grpSpPr>
          <p:sp>
            <p:nvSpPr>
              <p:cNvPr id="42" name="Text Box 41"/>
              <p:cNvSpPr txBox="1">
                <a:spLocks noChangeArrowheads="1"/>
              </p:cNvSpPr>
              <p:nvPr/>
            </p:nvSpPr>
            <p:spPr bwMode="auto">
              <a:xfrm>
                <a:off x="8671143" y="2010428"/>
                <a:ext cx="212942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uk-UA" altLang="uk-UA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itchFamily="34" charset="0"/>
                    <a:cs typeface="+mn-cs"/>
                  </a:rPr>
                  <a:t>х</a:t>
                </a:r>
              </a:p>
            </p:txBody>
          </p:sp>
          <p:sp>
            <p:nvSpPr>
              <p:cNvPr id="43" name="Text Box 42"/>
              <p:cNvSpPr txBox="1">
                <a:spLocks noChangeArrowheads="1"/>
              </p:cNvSpPr>
              <p:nvPr/>
            </p:nvSpPr>
            <p:spPr bwMode="auto">
              <a:xfrm>
                <a:off x="7962510" y="986229"/>
                <a:ext cx="287338" cy="3667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uk-UA" altLang="uk-UA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itchFamily="34" charset="0"/>
                    <a:cs typeface="+mn-cs"/>
                  </a:rPr>
                  <a:t>у</a:t>
                </a:r>
              </a:p>
            </p:txBody>
          </p:sp>
          <p:pic>
            <p:nvPicPr>
              <p:cNvPr id="44" name="Рисунок 101"/>
              <p:cNvPicPr>
                <a:picLocks noChangeAspect="1" noChangeArrowheads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845" t="41333" r="31131" b="11157"/>
              <a:stretch>
                <a:fillRect/>
              </a:stretch>
            </p:blipFill>
            <p:spPr bwMode="auto">
              <a:xfrm>
                <a:off x="7483962" y="1322628"/>
                <a:ext cx="1177690" cy="967807"/>
              </a:xfrm>
              <a:prstGeom prst="rect">
                <a:avLst/>
              </a:prstGeom>
              <a:solidFill>
                <a:srgbClr val="4F81BD">
                  <a:alpha val="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5" name="Line 40"/>
              <p:cNvSpPr>
                <a:spLocks noChangeShapeType="1"/>
              </p:cNvSpPr>
              <p:nvPr/>
            </p:nvSpPr>
            <p:spPr bwMode="auto">
              <a:xfrm flipH="1" flipV="1">
                <a:off x="8258791" y="1306924"/>
                <a:ext cx="2123" cy="982208"/>
              </a:xfrm>
              <a:prstGeom prst="line">
                <a:avLst/>
              </a:prstGeom>
              <a:noFill/>
              <a:ln w="9525">
                <a:solidFill>
                  <a:sysClr val="windowText" lastClr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uk-UA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  <p:sp>
            <p:nvSpPr>
              <p:cNvPr id="46" name="Line 39"/>
              <p:cNvSpPr>
                <a:spLocks noChangeShapeType="1"/>
              </p:cNvSpPr>
              <p:nvPr/>
            </p:nvSpPr>
            <p:spPr bwMode="auto">
              <a:xfrm>
                <a:off x="7478038" y="2129425"/>
                <a:ext cx="1181856" cy="3359"/>
              </a:xfrm>
              <a:prstGeom prst="line">
                <a:avLst/>
              </a:prstGeom>
              <a:noFill/>
              <a:ln w="9525">
                <a:solidFill>
                  <a:sysClr val="windowText" lastClr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uk-UA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p:grpSp>
        <p:sp>
          <p:nvSpPr>
            <p:cNvPr id="40" name="Text Box 101"/>
            <p:cNvSpPr txBox="1">
              <a:spLocks noChangeArrowheads="1"/>
            </p:cNvSpPr>
            <p:nvPr/>
          </p:nvSpPr>
          <p:spPr bwMode="auto">
            <a:xfrm>
              <a:off x="7171039" y="1897276"/>
              <a:ext cx="39541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cs typeface="+mn-cs"/>
                </a:rPr>
                <a:t>-3</a:t>
              </a:r>
            </a:p>
          </p:txBody>
        </p:sp>
        <p:sp>
          <p:nvSpPr>
            <p:cNvPr id="41" name="Text Box 101"/>
            <p:cNvSpPr txBox="1">
              <a:spLocks noChangeArrowheads="1"/>
            </p:cNvSpPr>
            <p:nvPr/>
          </p:nvSpPr>
          <p:spPr bwMode="auto">
            <a:xfrm>
              <a:off x="8344932" y="1909634"/>
              <a:ext cx="39541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cs typeface="+mn-cs"/>
                </a:rPr>
                <a:t>1</a:t>
              </a:r>
            </a:p>
          </p:txBody>
        </p:sp>
      </p:grpSp>
      <p:sp>
        <p:nvSpPr>
          <p:cNvPr id="47" name="Text Box 102"/>
          <p:cNvSpPr txBox="1">
            <a:spLocks noChangeArrowheads="1"/>
          </p:cNvSpPr>
          <p:nvPr/>
        </p:nvSpPr>
        <p:spPr bwMode="auto">
          <a:xfrm>
            <a:off x="5129213" y="1130300"/>
            <a:ext cx="2873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cs typeface="+mn-cs"/>
              </a:rPr>
              <a:t>у</a:t>
            </a:r>
          </a:p>
        </p:txBody>
      </p:sp>
      <p:grpSp>
        <p:nvGrpSpPr>
          <p:cNvPr id="48" name="Группа 96"/>
          <p:cNvGrpSpPr>
            <a:grpSpLocks/>
          </p:cNvGrpSpPr>
          <p:nvPr/>
        </p:nvGrpSpPr>
        <p:grpSpPr bwMode="auto">
          <a:xfrm>
            <a:off x="4335463" y="1149350"/>
            <a:ext cx="1462087" cy="1216025"/>
            <a:chOff x="4336107" y="1149479"/>
            <a:chExt cx="1460842" cy="1215982"/>
          </a:xfrm>
        </p:grpSpPr>
        <p:grpSp>
          <p:nvGrpSpPr>
            <p:cNvPr id="49" name="Группа 77"/>
            <p:cNvGrpSpPr>
              <a:grpSpLocks/>
            </p:cNvGrpSpPr>
            <p:nvPr/>
          </p:nvGrpSpPr>
          <p:grpSpPr bwMode="auto">
            <a:xfrm>
              <a:off x="4336107" y="1150722"/>
              <a:ext cx="1333500" cy="1214739"/>
              <a:chOff x="4187825" y="1200150"/>
              <a:chExt cx="1333500" cy="1214739"/>
            </a:xfrm>
          </p:grpSpPr>
          <p:pic>
            <p:nvPicPr>
              <p:cNvPr id="53" name="Рисунок 109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7506" t="20000" r="25932" b="33299"/>
              <a:stretch>
                <a:fillRect/>
              </a:stretch>
            </p:blipFill>
            <p:spPr bwMode="auto">
              <a:xfrm>
                <a:off x="4187825" y="1200150"/>
                <a:ext cx="1333500" cy="12017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4" name="Text Box 101"/>
              <p:cNvSpPr txBox="1">
                <a:spLocks noChangeArrowheads="1"/>
              </p:cNvSpPr>
              <p:nvPr/>
            </p:nvSpPr>
            <p:spPr bwMode="auto">
              <a:xfrm>
                <a:off x="4287796" y="2016725"/>
                <a:ext cx="395415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uk-UA" altLang="uk-UA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itchFamily="34" charset="0"/>
                    <a:cs typeface="+mn-cs"/>
                  </a:rPr>
                  <a:t>-3</a:t>
                </a:r>
              </a:p>
            </p:txBody>
          </p:sp>
          <p:sp>
            <p:nvSpPr>
              <p:cNvPr id="55" name="Text Box 101"/>
              <p:cNvSpPr txBox="1">
                <a:spLocks noChangeArrowheads="1"/>
              </p:cNvSpPr>
              <p:nvPr/>
            </p:nvSpPr>
            <p:spPr bwMode="auto">
              <a:xfrm>
                <a:off x="4934467" y="2045557"/>
                <a:ext cx="395415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uk-UA" altLang="uk-UA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itchFamily="34" charset="0"/>
                    <a:cs typeface="+mn-cs"/>
                  </a:rPr>
                  <a:t>-1</a:t>
                </a:r>
              </a:p>
            </p:txBody>
          </p:sp>
        </p:grpSp>
        <p:sp>
          <p:nvSpPr>
            <p:cNvPr id="50" name="Line 100"/>
            <p:cNvSpPr>
              <a:spLocks noChangeShapeType="1"/>
            </p:cNvSpPr>
            <p:nvPr/>
          </p:nvSpPr>
          <p:spPr bwMode="auto">
            <a:xfrm flipH="1" flipV="1">
              <a:off x="5441006" y="1149479"/>
              <a:ext cx="0" cy="1192212"/>
            </a:xfrm>
            <a:prstGeom prst="line">
              <a:avLst/>
            </a:prstGeom>
            <a:noFill/>
            <a:ln w="9525">
              <a:solidFill>
                <a:sysClr val="windowText" lastClr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51" name="Line 99"/>
            <p:cNvSpPr>
              <a:spLocks noChangeShapeType="1"/>
            </p:cNvSpPr>
            <p:nvPr/>
          </p:nvSpPr>
          <p:spPr bwMode="auto">
            <a:xfrm>
              <a:off x="4342456" y="2025779"/>
              <a:ext cx="1320800" cy="0"/>
            </a:xfrm>
            <a:prstGeom prst="line">
              <a:avLst/>
            </a:prstGeom>
            <a:noFill/>
            <a:ln w="9525">
              <a:solidFill>
                <a:sysClr val="windowText" lastClr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52" name="Text Box 101"/>
            <p:cNvSpPr txBox="1">
              <a:spLocks noChangeArrowheads="1"/>
            </p:cNvSpPr>
            <p:nvPr/>
          </p:nvSpPr>
          <p:spPr bwMode="auto">
            <a:xfrm>
              <a:off x="5508024" y="1938467"/>
              <a:ext cx="288925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cs typeface="+mn-cs"/>
                </a:rPr>
                <a:t>х</a:t>
              </a:r>
            </a:p>
          </p:txBody>
        </p:sp>
      </p:grpSp>
      <p:sp>
        <p:nvSpPr>
          <p:cNvPr id="56" name="Line 50"/>
          <p:cNvSpPr>
            <a:spLocks noChangeShapeType="1"/>
          </p:cNvSpPr>
          <p:nvPr/>
        </p:nvSpPr>
        <p:spPr bwMode="auto">
          <a:xfrm flipV="1">
            <a:off x="4949825" y="2690813"/>
            <a:ext cx="1588" cy="1130300"/>
          </a:xfrm>
          <a:prstGeom prst="line">
            <a:avLst/>
          </a:prstGeom>
          <a:noFill/>
          <a:ln w="9525">
            <a:solidFill>
              <a:sysClr val="windowText" lastClr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7" name="Line 49"/>
          <p:cNvSpPr>
            <a:spLocks noChangeShapeType="1"/>
          </p:cNvSpPr>
          <p:nvPr/>
        </p:nvSpPr>
        <p:spPr bwMode="auto">
          <a:xfrm>
            <a:off x="4683125" y="3629025"/>
            <a:ext cx="1443038" cy="0"/>
          </a:xfrm>
          <a:prstGeom prst="line">
            <a:avLst/>
          </a:prstGeom>
          <a:noFill/>
          <a:ln w="9525">
            <a:solidFill>
              <a:sysClr val="windowText" lastClr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grpSp>
        <p:nvGrpSpPr>
          <p:cNvPr id="58" name="Группа 97"/>
          <p:cNvGrpSpPr>
            <a:grpSpLocks/>
          </p:cNvGrpSpPr>
          <p:nvPr/>
        </p:nvGrpSpPr>
        <p:grpSpPr bwMode="auto">
          <a:xfrm>
            <a:off x="4598988" y="2525713"/>
            <a:ext cx="1581150" cy="1422400"/>
            <a:chOff x="4701462" y="2544763"/>
            <a:chExt cx="1582079" cy="1422379"/>
          </a:xfrm>
        </p:grpSpPr>
        <p:grpSp>
          <p:nvGrpSpPr>
            <p:cNvPr id="59" name="Группа 92"/>
            <p:cNvGrpSpPr>
              <a:grpSpLocks/>
            </p:cNvGrpSpPr>
            <p:nvPr/>
          </p:nvGrpSpPr>
          <p:grpSpPr bwMode="auto">
            <a:xfrm>
              <a:off x="4701462" y="2706408"/>
              <a:ext cx="1414462" cy="1260734"/>
              <a:chOff x="4687888" y="2698750"/>
              <a:chExt cx="1414462" cy="1260734"/>
            </a:xfrm>
          </p:grpSpPr>
          <p:pic>
            <p:nvPicPr>
              <p:cNvPr id="62" name="Рисунок 108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2273" t="43742" r="1064" b="10333"/>
              <a:stretch>
                <a:fillRect/>
              </a:stretch>
            </p:blipFill>
            <p:spPr bwMode="auto">
              <a:xfrm>
                <a:off x="4687888" y="2698750"/>
                <a:ext cx="1414462" cy="11334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63" name="Группа 91"/>
              <p:cNvGrpSpPr>
                <a:grpSpLocks/>
              </p:cNvGrpSpPr>
              <p:nvPr/>
            </p:nvGrpSpPr>
            <p:grpSpPr bwMode="auto">
              <a:xfrm>
                <a:off x="5169244" y="3577796"/>
                <a:ext cx="902043" cy="381688"/>
                <a:chOff x="5169244" y="3577796"/>
                <a:chExt cx="902043" cy="381688"/>
              </a:xfrm>
            </p:grpSpPr>
            <p:sp>
              <p:nvSpPr>
                <p:cNvPr id="64" name="Text Box 101"/>
                <p:cNvSpPr txBox="1">
                  <a:spLocks noChangeArrowheads="1"/>
                </p:cNvSpPr>
                <p:nvPr/>
              </p:nvSpPr>
              <p:spPr bwMode="auto">
                <a:xfrm>
                  <a:off x="5169244" y="3577796"/>
                  <a:ext cx="395415" cy="3693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ct val="5000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uk-UA" altLang="uk-UA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" pitchFamily="34" charset="0"/>
                      <a:cs typeface="+mn-cs"/>
                    </a:rPr>
                    <a:t>2</a:t>
                  </a:r>
                </a:p>
              </p:txBody>
            </p:sp>
            <p:sp>
              <p:nvSpPr>
                <p:cNvPr id="65" name="Text Box 101"/>
                <p:cNvSpPr txBox="1">
                  <a:spLocks noChangeArrowheads="1"/>
                </p:cNvSpPr>
                <p:nvPr/>
              </p:nvSpPr>
              <p:spPr bwMode="auto">
                <a:xfrm>
                  <a:off x="5675872" y="3590152"/>
                  <a:ext cx="395415" cy="3693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ct val="5000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uk-UA" altLang="uk-UA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" pitchFamily="34" charset="0"/>
                      <a:cs typeface="+mn-cs"/>
                    </a:rPr>
                    <a:t>4</a:t>
                  </a:r>
                </a:p>
              </p:txBody>
            </p:sp>
          </p:grpSp>
        </p:grpSp>
        <p:sp>
          <p:nvSpPr>
            <p:cNvPr id="60" name="Text Box 52"/>
            <p:cNvSpPr txBox="1">
              <a:spLocks noChangeArrowheads="1"/>
            </p:cNvSpPr>
            <p:nvPr/>
          </p:nvSpPr>
          <p:spPr bwMode="auto">
            <a:xfrm>
              <a:off x="4713288" y="2544763"/>
              <a:ext cx="287337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cs typeface="+mn-cs"/>
                </a:rPr>
                <a:t>у</a:t>
              </a:r>
            </a:p>
          </p:txBody>
        </p:sp>
        <p:sp>
          <p:nvSpPr>
            <p:cNvPr id="61" name="Text Box 51"/>
            <p:cNvSpPr txBox="1">
              <a:spLocks noChangeArrowheads="1"/>
            </p:cNvSpPr>
            <p:nvPr/>
          </p:nvSpPr>
          <p:spPr bwMode="auto">
            <a:xfrm>
              <a:off x="5994616" y="3549650"/>
              <a:ext cx="288925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cs typeface="+mn-cs"/>
                </a:rPr>
                <a:t>х</a:t>
              </a:r>
            </a:p>
          </p:txBody>
        </p:sp>
      </p:grpSp>
      <p:sp>
        <p:nvSpPr>
          <p:cNvPr id="66" name="Text Box 118"/>
          <p:cNvSpPr txBox="1">
            <a:spLocks noChangeArrowheads="1"/>
          </p:cNvSpPr>
          <p:nvPr/>
        </p:nvSpPr>
        <p:spPr bwMode="auto">
          <a:xfrm>
            <a:off x="8737600" y="3733800"/>
            <a:ext cx="2889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cs typeface="+mn-cs"/>
              </a:rPr>
              <a:t>х</a:t>
            </a:r>
          </a:p>
        </p:txBody>
      </p:sp>
      <p:grpSp>
        <p:nvGrpSpPr>
          <p:cNvPr id="67" name="Группа 102"/>
          <p:cNvGrpSpPr>
            <a:grpSpLocks/>
          </p:cNvGrpSpPr>
          <p:nvPr/>
        </p:nvGrpSpPr>
        <p:grpSpPr bwMode="auto">
          <a:xfrm>
            <a:off x="7246938" y="2495550"/>
            <a:ext cx="1611312" cy="1693863"/>
            <a:chOff x="7246938" y="2495550"/>
            <a:chExt cx="1611061" cy="1694360"/>
          </a:xfrm>
        </p:grpSpPr>
        <p:sp>
          <p:nvSpPr>
            <p:cNvPr id="68" name="Text Box 119"/>
            <p:cNvSpPr txBox="1">
              <a:spLocks noChangeArrowheads="1"/>
            </p:cNvSpPr>
            <p:nvPr/>
          </p:nvSpPr>
          <p:spPr bwMode="auto">
            <a:xfrm>
              <a:off x="7302500" y="2495550"/>
              <a:ext cx="287338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cs typeface="+mn-cs"/>
                </a:rPr>
                <a:t>у</a:t>
              </a:r>
            </a:p>
          </p:txBody>
        </p:sp>
        <p:grpSp>
          <p:nvGrpSpPr>
            <p:cNvPr id="69" name="Группа 101"/>
            <p:cNvGrpSpPr>
              <a:grpSpLocks/>
            </p:cNvGrpSpPr>
            <p:nvPr/>
          </p:nvGrpSpPr>
          <p:grpSpPr bwMode="auto">
            <a:xfrm>
              <a:off x="7246938" y="2923124"/>
              <a:ext cx="1611061" cy="1266786"/>
              <a:chOff x="7246938" y="2923124"/>
              <a:chExt cx="1611061" cy="1266786"/>
            </a:xfrm>
          </p:grpSpPr>
          <p:grpSp>
            <p:nvGrpSpPr>
              <p:cNvPr id="70" name="Группа 95"/>
              <p:cNvGrpSpPr>
                <a:grpSpLocks/>
              </p:cNvGrpSpPr>
              <p:nvPr/>
            </p:nvGrpSpPr>
            <p:grpSpPr bwMode="auto">
              <a:xfrm>
                <a:off x="7259729" y="2924800"/>
                <a:ext cx="1598270" cy="1265110"/>
                <a:chOff x="7253288" y="2879725"/>
                <a:chExt cx="1598270" cy="1265110"/>
              </a:xfrm>
            </p:grpSpPr>
            <p:pic>
              <p:nvPicPr>
                <p:cNvPr id="73" name="Рисунок 106"/>
                <p:cNvPicPr>
                  <a:picLocks noChangeAspect="1" noChangeArrowheads="1"/>
                </p:cNvPicPr>
                <p:nvPr/>
              </p:nvPicPr>
              <p:blipFill>
                <a:blip r:embed="rId2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7072" t="40800" r="1694" b="10336"/>
                <a:stretch>
                  <a:fillRect/>
                </a:stretch>
              </p:blipFill>
              <p:spPr bwMode="auto">
                <a:xfrm>
                  <a:off x="7253288" y="2879725"/>
                  <a:ext cx="1516062" cy="11541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74" name="Text Box 101"/>
                <p:cNvSpPr txBox="1">
                  <a:spLocks noChangeArrowheads="1"/>
                </p:cNvSpPr>
                <p:nvPr/>
              </p:nvSpPr>
              <p:spPr bwMode="auto">
                <a:xfrm>
                  <a:off x="7405819" y="3763147"/>
                  <a:ext cx="395415" cy="3693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ct val="5000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uk-UA" altLang="uk-UA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" pitchFamily="34" charset="0"/>
                      <a:cs typeface="+mn-cs"/>
                    </a:rPr>
                    <a:t>1</a:t>
                  </a:r>
                </a:p>
              </p:txBody>
            </p:sp>
            <p:sp>
              <p:nvSpPr>
                <p:cNvPr id="75" name="Text Box 101"/>
                <p:cNvSpPr txBox="1">
                  <a:spLocks noChangeArrowheads="1"/>
                </p:cNvSpPr>
                <p:nvPr/>
              </p:nvSpPr>
              <p:spPr bwMode="auto">
                <a:xfrm>
                  <a:off x="8456143" y="3775503"/>
                  <a:ext cx="395415" cy="3693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ct val="5000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uk-UA" altLang="uk-UA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" pitchFamily="34" charset="0"/>
                      <a:cs typeface="+mn-cs"/>
                    </a:rPr>
                    <a:t>5</a:t>
                  </a:r>
                </a:p>
              </p:txBody>
            </p:sp>
          </p:grpSp>
          <p:sp>
            <p:nvSpPr>
              <p:cNvPr id="71" name="Line 117"/>
              <p:cNvSpPr>
                <a:spLocks noChangeShapeType="1"/>
              </p:cNvSpPr>
              <p:nvPr/>
            </p:nvSpPr>
            <p:spPr bwMode="auto">
              <a:xfrm flipH="1" flipV="1">
                <a:off x="7418478" y="2923124"/>
                <a:ext cx="6350" cy="1152525"/>
              </a:xfrm>
              <a:prstGeom prst="line">
                <a:avLst/>
              </a:prstGeom>
              <a:noFill/>
              <a:ln w="9525">
                <a:solidFill>
                  <a:sysClr val="windowText" lastClr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uk-UA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  <p:sp>
            <p:nvSpPr>
              <p:cNvPr id="72" name="Line 116"/>
              <p:cNvSpPr>
                <a:spLocks noChangeShapeType="1"/>
              </p:cNvSpPr>
              <p:nvPr/>
            </p:nvSpPr>
            <p:spPr bwMode="auto">
              <a:xfrm>
                <a:off x="7246938" y="3877301"/>
                <a:ext cx="1562100" cy="0"/>
              </a:xfrm>
              <a:prstGeom prst="line">
                <a:avLst/>
              </a:prstGeom>
              <a:noFill/>
              <a:ln w="9525">
                <a:solidFill>
                  <a:sysClr val="windowText" lastClr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uk-UA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p:grpSp>
      </p:grpSp>
      <p:sp>
        <p:nvSpPr>
          <p:cNvPr id="76" name="Text Box 101"/>
          <p:cNvSpPr txBox="1">
            <a:spLocks noChangeArrowheads="1"/>
          </p:cNvSpPr>
          <p:nvPr/>
        </p:nvSpPr>
        <p:spPr bwMode="auto">
          <a:xfrm>
            <a:off x="4637088" y="6116638"/>
            <a:ext cx="3952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cs typeface="+mn-cs"/>
              </a:rPr>
              <a:t>-2</a:t>
            </a:r>
          </a:p>
        </p:txBody>
      </p:sp>
      <p:sp>
        <p:nvSpPr>
          <p:cNvPr id="77" name="Text Box 101"/>
          <p:cNvSpPr txBox="1">
            <a:spLocks noChangeArrowheads="1"/>
          </p:cNvSpPr>
          <p:nvPr/>
        </p:nvSpPr>
        <p:spPr bwMode="auto">
          <a:xfrm>
            <a:off x="5210175" y="6118225"/>
            <a:ext cx="3952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cs typeface="+mn-cs"/>
              </a:rPr>
              <a:t>0</a:t>
            </a:r>
          </a:p>
        </p:txBody>
      </p:sp>
      <p:sp>
        <p:nvSpPr>
          <p:cNvPr id="78" name="Text Box 101"/>
          <p:cNvSpPr txBox="1">
            <a:spLocks noChangeArrowheads="1"/>
          </p:cNvSpPr>
          <p:nvPr/>
        </p:nvSpPr>
        <p:spPr bwMode="auto">
          <a:xfrm flipH="1">
            <a:off x="6727825" y="5605463"/>
            <a:ext cx="4175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cs typeface="+mn-cs"/>
              </a:rPr>
              <a:t>-3</a:t>
            </a:r>
          </a:p>
        </p:txBody>
      </p:sp>
      <p:sp>
        <p:nvSpPr>
          <p:cNvPr id="79" name="Text Box 101"/>
          <p:cNvSpPr txBox="1">
            <a:spLocks noChangeArrowheads="1"/>
          </p:cNvSpPr>
          <p:nvPr/>
        </p:nvSpPr>
        <p:spPr bwMode="auto">
          <a:xfrm>
            <a:off x="7732713" y="5607050"/>
            <a:ext cx="3952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cs typeface="+mn-cs"/>
              </a:rPr>
              <a:t>1</a:t>
            </a:r>
          </a:p>
        </p:txBody>
      </p:sp>
      <p:sp>
        <p:nvSpPr>
          <p:cNvPr id="80" name="Rectangle 201"/>
          <p:cNvSpPr>
            <a:spLocks noChangeArrowheads="1"/>
          </p:cNvSpPr>
          <p:nvPr/>
        </p:nvSpPr>
        <p:spPr bwMode="auto">
          <a:xfrm>
            <a:off x="2114550" y="1795463"/>
            <a:ext cx="5184775" cy="3671887"/>
          </a:xfrm>
          <a:prstGeom prst="rect">
            <a:avLst/>
          </a:prstGeom>
          <a:solidFill>
            <a:sysClr val="window" lastClr="FFFFFF"/>
          </a:solidFill>
          <a:ln w="9525">
            <a:solidFill>
              <a:sysClr val="windowText" lastClr="000000"/>
            </a:solidFill>
            <a:miter lim="800000"/>
            <a:headEnd/>
            <a:tailEnd/>
          </a:ln>
          <a:effectLst>
            <a:outerShdw dist="107763" dir="18900000" algn="ctr" rotWithShape="0">
              <a:srgbClr val="EEECE1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graphicFrame>
        <p:nvGraphicFramePr>
          <p:cNvPr id="81" name="Group 202"/>
          <p:cNvGraphicFramePr>
            <a:graphicFrameLocks noGrp="1"/>
          </p:cNvGraphicFramePr>
          <p:nvPr/>
        </p:nvGraphicFramePr>
        <p:xfrm>
          <a:off x="2474913" y="2227263"/>
          <a:ext cx="4416425" cy="2590800"/>
        </p:xfrm>
        <a:graphic>
          <a:graphicData uri="http://schemas.openxmlformats.org/drawingml/2006/table">
            <a:tbl>
              <a:tblPr/>
              <a:tblGrid>
                <a:gridCol w="631825"/>
                <a:gridCol w="630238"/>
                <a:gridCol w="630237"/>
                <a:gridCol w="631825"/>
                <a:gridCol w="630238"/>
                <a:gridCol w="630237"/>
                <a:gridCol w="631825"/>
              </a:tblGrid>
              <a:tr h="3349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33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33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82" name="Group 252"/>
          <p:cNvGrpSpPr>
            <a:grpSpLocks/>
          </p:cNvGrpSpPr>
          <p:nvPr/>
        </p:nvGrpSpPr>
        <p:grpSpPr bwMode="auto">
          <a:xfrm>
            <a:off x="3794125" y="2819400"/>
            <a:ext cx="576263" cy="360363"/>
            <a:chOff x="1383" y="3113"/>
            <a:chExt cx="363" cy="227"/>
          </a:xfrm>
        </p:grpSpPr>
        <p:sp>
          <p:nvSpPr>
            <p:cNvPr id="83" name="Line 253"/>
            <p:cNvSpPr>
              <a:spLocks noChangeShapeType="1"/>
            </p:cNvSpPr>
            <p:nvPr/>
          </p:nvSpPr>
          <p:spPr bwMode="auto">
            <a:xfrm>
              <a:off x="1383" y="3113"/>
              <a:ext cx="363" cy="227"/>
            </a:xfrm>
            <a:prstGeom prst="line">
              <a:avLst/>
            </a:prstGeom>
            <a:noFill/>
            <a:ln w="19050">
              <a:solidFill>
                <a:sysClr val="windowText" lastClr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84" name="Line 254"/>
            <p:cNvSpPr>
              <a:spLocks noChangeShapeType="1"/>
            </p:cNvSpPr>
            <p:nvPr/>
          </p:nvSpPr>
          <p:spPr bwMode="auto">
            <a:xfrm flipH="1">
              <a:off x="1383" y="3113"/>
              <a:ext cx="318" cy="226"/>
            </a:xfrm>
            <a:prstGeom prst="line">
              <a:avLst/>
            </a:prstGeom>
            <a:noFill/>
            <a:ln w="19050">
              <a:solidFill>
                <a:sysClr val="windowText" lastClr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</p:grpSp>
      <p:grpSp>
        <p:nvGrpSpPr>
          <p:cNvPr id="85" name="Group 255"/>
          <p:cNvGrpSpPr>
            <a:grpSpLocks/>
          </p:cNvGrpSpPr>
          <p:nvPr/>
        </p:nvGrpSpPr>
        <p:grpSpPr bwMode="auto">
          <a:xfrm>
            <a:off x="5667375" y="3322638"/>
            <a:ext cx="576263" cy="360362"/>
            <a:chOff x="1383" y="3113"/>
            <a:chExt cx="363" cy="227"/>
          </a:xfrm>
        </p:grpSpPr>
        <p:sp>
          <p:nvSpPr>
            <p:cNvPr id="86" name="Line 256"/>
            <p:cNvSpPr>
              <a:spLocks noChangeShapeType="1"/>
            </p:cNvSpPr>
            <p:nvPr/>
          </p:nvSpPr>
          <p:spPr bwMode="auto">
            <a:xfrm>
              <a:off x="1383" y="3113"/>
              <a:ext cx="363" cy="227"/>
            </a:xfrm>
            <a:prstGeom prst="line">
              <a:avLst/>
            </a:prstGeom>
            <a:noFill/>
            <a:ln w="19050">
              <a:solidFill>
                <a:sysClr val="windowText" lastClr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87" name="Line 257"/>
            <p:cNvSpPr>
              <a:spLocks noChangeShapeType="1"/>
            </p:cNvSpPr>
            <p:nvPr/>
          </p:nvSpPr>
          <p:spPr bwMode="auto">
            <a:xfrm flipH="1">
              <a:off x="1383" y="3113"/>
              <a:ext cx="318" cy="226"/>
            </a:xfrm>
            <a:prstGeom prst="line">
              <a:avLst/>
            </a:prstGeom>
            <a:noFill/>
            <a:ln w="19050">
              <a:solidFill>
                <a:sysClr val="windowText" lastClr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</p:grpSp>
      <p:grpSp>
        <p:nvGrpSpPr>
          <p:cNvPr id="88" name="Group 258"/>
          <p:cNvGrpSpPr>
            <a:grpSpLocks/>
          </p:cNvGrpSpPr>
          <p:nvPr/>
        </p:nvGrpSpPr>
        <p:grpSpPr bwMode="auto">
          <a:xfrm>
            <a:off x="5018088" y="3898900"/>
            <a:ext cx="576262" cy="360363"/>
            <a:chOff x="1383" y="3113"/>
            <a:chExt cx="363" cy="227"/>
          </a:xfrm>
        </p:grpSpPr>
        <p:sp>
          <p:nvSpPr>
            <p:cNvPr id="89" name="Line 259"/>
            <p:cNvSpPr>
              <a:spLocks noChangeShapeType="1"/>
            </p:cNvSpPr>
            <p:nvPr/>
          </p:nvSpPr>
          <p:spPr bwMode="auto">
            <a:xfrm>
              <a:off x="1383" y="3113"/>
              <a:ext cx="363" cy="227"/>
            </a:xfrm>
            <a:prstGeom prst="line">
              <a:avLst/>
            </a:prstGeom>
            <a:noFill/>
            <a:ln w="19050">
              <a:solidFill>
                <a:sysClr val="windowText" lastClr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90" name="Line 260"/>
            <p:cNvSpPr>
              <a:spLocks noChangeShapeType="1"/>
            </p:cNvSpPr>
            <p:nvPr/>
          </p:nvSpPr>
          <p:spPr bwMode="auto">
            <a:xfrm flipH="1">
              <a:off x="1383" y="3113"/>
              <a:ext cx="318" cy="226"/>
            </a:xfrm>
            <a:prstGeom prst="line">
              <a:avLst/>
            </a:prstGeom>
            <a:noFill/>
            <a:ln w="19050">
              <a:solidFill>
                <a:sysClr val="windowText" lastClr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</p:grpSp>
      <p:grpSp>
        <p:nvGrpSpPr>
          <p:cNvPr id="91" name="Group 261"/>
          <p:cNvGrpSpPr>
            <a:grpSpLocks/>
          </p:cNvGrpSpPr>
          <p:nvPr/>
        </p:nvGrpSpPr>
        <p:grpSpPr bwMode="auto">
          <a:xfrm>
            <a:off x="4370388" y="4330700"/>
            <a:ext cx="576262" cy="360363"/>
            <a:chOff x="1383" y="3113"/>
            <a:chExt cx="363" cy="227"/>
          </a:xfrm>
        </p:grpSpPr>
        <p:sp>
          <p:nvSpPr>
            <p:cNvPr id="92" name="Line 262"/>
            <p:cNvSpPr>
              <a:spLocks noChangeShapeType="1"/>
            </p:cNvSpPr>
            <p:nvPr/>
          </p:nvSpPr>
          <p:spPr bwMode="auto">
            <a:xfrm>
              <a:off x="1383" y="3113"/>
              <a:ext cx="363" cy="227"/>
            </a:xfrm>
            <a:prstGeom prst="line">
              <a:avLst/>
            </a:prstGeom>
            <a:noFill/>
            <a:ln w="19050">
              <a:solidFill>
                <a:sysClr val="windowText" lastClr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93" name="Line 263"/>
            <p:cNvSpPr>
              <a:spLocks noChangeShapeType="1"/>
            </p:cNvSpPr>
            <p:nvPr/>
          </p:nvSpPr>
          <p:spPr bwMode="auto">
            <a:xfrm flipH="1">
              <a:off x="1383" y="3113"/>
              <a:ext cx="318" cy="226"/>
            </a:xfrm>
            <a:prstGeom prst="line">
              <a:avLst/>
            </a:prstGeom>
            <a:noFill/>
            <a:ln w="19050">
              <a:solidFill>
                <a:sysClr val="windowText" lastClr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</p:grpSp>
      <p:sp>
        <p:nvSpPr>
          <p:cNvPr id="94" name="Заголовок 93"/>
          <p:cNvSpPr>
            <a:spLocks noGrp="1"/>
          </p:cNvSpPr>
          <p:nvPr>
            <p:ph type="title"/>
          </p:nvPr>
        </p:nvSpPr>
        <p:spPr>
          <a:xfrm>
            <a:off x="457199" y="0"/>
            <a:ext cx="6778625" cy="801688"/>
          </a:xfrm>
        </p:spPr>
        <p:txBody>
          <a:bodyPr/>
          <a:lstStyle/>
          <a:p>
            <a:r>
              <a:rPr lang="uk-UA" sz="2400" dirty="0" smtClean="0"/>
              <a:t>Встановіть відповідність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71659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6 0.03681 L 0.68525 0.005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74" y="-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 0.00532 L 0.37795 0.3833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08" y="1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11022E-16 L 0.65364 -0.1416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74" y="-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42 -0.00533 L 0.37795 -0.3726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26" y="-1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6" grpId="0" animBg="1"/>
      <p:bldP spid="8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backgroundMark x1="34097" y1="52525" x2="59796" y2="60606"/>
                        <a14:backgroundMark x1="35115" y1="50505" x2="17812" y2="63131"/>
                        <a14:backgroundMark x1="24682" y1="59596" x2="66921" y2="88889"/>
                        <a14:backgroundMark x1="73537" y1="74242" x2="43766" y2="84848"/>
                        <a14:backgroundMark x1="82952" y1="90909" x2="52926" y2="95455"/>
                        <a14:backgroundMark x1="36132" y1="60606" x2="12977" y2="752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60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59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Робота в парах</a:t>
            </a:r>
            <a:endParaRPr lang="uk-UA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endParaRPr lang="uk-UA" dirty="0" smtClean="0"/>
              </a:p>
              <a:p>
                <a:pPr marL="0" indent="0">
                  <a:buNone/>
                </a:pPr>
                <a:r>
                  <a:rPr lang="uk-UA" dirty="0" smtClean="0"/>
                  <a:t>Побудувати графік функції, знайти  нулі функції, обчислити їх суму:</a:t>
                </a:r>
              </a:p>
              <a:p>
                <a:pPr marL="0" indent="0">
                  <a:buNone/>
                </a:pPr>
                <a:r>
                  <a:rPr lang="uk-UA" dirty="0" smtClean="0"/>
                  <a:t>І варіант                        ІІ варіант</a:t>
                </a:r>
              </a:p>
              <a:p>
                <a:pPr marL="0" indent="0">
                  <a:buNone/>
                </a:pPr>
                <a:r>
                  <a:rPr lang="en-US" dirty="0" smtClean="0"/>
                  <a:t>y =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uk-UA" b="0" i="1" smtClean="0"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uk-UA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 smtClean="0"/>
                  <a:t> – 12x + 9;        y = - 3</a:t>
                </a:r>
                <a:r>
                  <a:rPr lang="en-US" dirty="0">
                    <a:solidFill>
                      <a:srgbClr val="000000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i="1">
                            <a:solidFill>
                              <a:srgbClr val="00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uk-UA" i="1">
                            <a:solidFill>
                              <a:srgbClr val="00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 smtClean="0"/>
                  <a:t> + 12x +1</a:t>
                </a:r>
              </a:p>
              <a:p>
                <a:endParaRPr lang="uk-UA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82" b="98473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-20923"/>
            <a:ext cx="2076822" cy="181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659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777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528" y="2733768"/>
            <a:ext cx="40324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4400" b="1" i="1" dirty="0">
                <a:solidFill>
                  <a:prstClr val="black"/>
                </a:solidFill>
                <a:latin typeface="Calibri"/>
                <a:cs typeface="+mn-cs"/>
              </a:rPr>
              <a:t>y = 3x</a:t>
            </a:r>
            <a:r>
              <a:rPr lang="en-US" sz="4400" b="1" i="1" baseline="30000" dirty="0">
                <a:solidFill>
                  <a:prstClr val="black"/>
                </a:solidFill>
                <a:latin typeface="Calibri"/>
                <a:cs typeface="+mn-cs"/>
              </a:rPr>
              <a:t>2</a:t>
            </a:r>
            <a:r>
              <a:rPr lang="en-US" sz="4400" b="1" i="1" dirty="0">
                <a:solidFill>
                  <a:prstClr val="black"/>
                </a:solidFill>
                <a:latin typeface="Calibri"/>
                <a:cs typeface="+mn-cs"/>
              </a:rPr>
              <a:t> – 12x + 9</a:t>
            </a:r>
            <a:endParaRPr lang="uk-UA" sz="4400" b="1" i="1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Объект 4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5143500"/>
                <a:ext cx="8229600" cy="982663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40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uk-UA" sz="4000" b="1" i="1" smtClean="0">
                            <a:latin typeface="Cambria Math"/>
                          </a:rPr>
                          <m:t>х</m:t>
                        </m:r>
                      </m:e>
                      <m:sub>
                        <m:r>
                          <a:rPr lang="uk-UA" sz="4000" b="1" i="1" smtClean="0">
                            <a:latin typeface="Cambria Math"/>
                          </a:rPr>
                          <m:t>𝟏</m:t>
                        </m:r>
                        <m:r>
                          <a:rPr lang="uk-UA" sz="4000" b="1" i="1" smtClean="0">
                            <a:latin typeface="Cambria Math"/>
                          </a:rPr>
                          <m:t>+</m:t>
                        </m:r>
                      </m:sub>
                    </m:sSub>
                  </m:oMath>
                </a14:m>
                <a:r>
                  <a:rPr lang="uk-UA" sz="4000" b="1" dirty="0">
                    <a:solidFill>
                      <a:srgbClr val="000000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4000" b="1" i="1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uk-UA" sz="4000" b="1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  <m:t>х</m:t>
                        </m:r>
                      </m:e>
                      <m:sub>
                        <m:r>
                          <a:rPr lang="uk-UA" sz="4000" b="1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uk-UA" sz="4000" b="1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  <m:t>=</m:t>
                        </m:r>
                      </m:sub>
                    </m:sSub>
                  </m:oMath>
                </a14:m>
                <a:r>
                  <a:rPr lang="uk-UA" sz="4000" b="1" dirty="0" smtClean="0"/>
                  <a:t>4</a:t>
                </a:r>
                <a:endParaRPr lang="uk-UA" b="1" dirty="0"/>
              </a:p>
            </p:txBody>
          </p:sp>
        </mc:Choice>
        <mc:Fallback>
          <p:sp>
            <p:nvSpPr>
              <p:cNvPr id="5" name="Объект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5143500"/>
                <a:ext cx="8229600" cy="982663"/>
              </a:xfrm>
              <a:blipFill rotWithShape="1">
                <a:blip r:embed="rId3"/>
                <a:stretch>
                  <a:fillRect t="-1118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1659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#1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y = - 3x</a:t>
            </a:r>
            <a:r>
              <a:rPr kumimoji="0" lang="en-US" sz="4400" b="1" i="0" u="none" strike="noStrike" kern="1200" cap="none" spc="0" normalizeH="0" baseline="30000" noProof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</a:t>
            </a:r>
            <a:r>
              <a:rPr kumimoji="0" lang="en-US" sz="4400" b="1" i="0" u="none" strike="noStrike" kern="1200" cap="none" spc="0" normalizeH="0" baseline="0" noProof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+ 12x +1</a:t>
            </a:r>
            <a:endParaRPr kumimoji="0" lang="uk-UA" sz="4400" b="1" i="0" u="none" strike="noStrike" kern="1200" cap="none" spc="0" normalizeH="0" baseline="0" noProof="0" dirty="0">
              <a:ln>
                <a:noFill/>
              </a:ln>
              <a:solidFill>
                <a:srgbClr val="F79646">
                  <a:lumMod val="50000"/>
                </a:srgbClr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auto">
          <a:xfrm>
            <a:off x="0" y="49441"/>
            <a:ext cx="21352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uk-UA" sz="8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uk-UA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Объект 4"/>
              <p:cNvSpPr txBox="1">
                <a:spLocks/>
              </p:cNvSpPr>
              <p:nvPr/>
            </p:nvSpPr>
            <p:spPr>
              <a:xfrm>
                <a:off x="457200" y="5143500"/>
                <a:ext cx="8229600" cy="982663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cs typeface="+mn-cs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cs typeface="+mn-cs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cs typeface="+mn-cs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cs typeface="+mn-cs"/>
                  </a:defRPr>
                </a:lvl5pPr>
                <a:lvl6pPr marL="25146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cs typeface="+mn-cs"/>
                  </a:defRPr>
                </a:lvl6pPr>
                <a:lvl7pPr marL="29718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cs typeface="+mn-cs"/>
                  </a:defRPr>
                </a:lvl7pPr>
                <a:lvl8pPr marL="3429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cs typeface="+mn-cs"/>
                  </a:defRPr>
                </a:lvl8pPr>
                <a:lvl9pPr marL="3886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cs typeface="+mn-cs"/>
                  </a:defRPr>
                </a:lvl9pPr>
              </a:lstStyle>
              <a:p>
                <a:pPr marL="0" indent="0">
                  <a:buFontTx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4000" b="1" i="1" kern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uk-UA" sz="4000" b="1" i="1" kern="0" smtClean="0">
                            <a:latin typeface="Cambria Math"/>
                          </a:rPr>
                          <m:t>х</m:t>
                        </m:r>
                      </m:e>
                      <m:sub>
                        <m:r>
                          <a:rPr lang="uk-UA" sz="4000" b="1" i="1" kern="0" smtClean="0">
                            <a:latin typeface="Cambria Math"/>
                          </a:rPr>
                          <m:t>𝟏</m:t>
                        </m:r>
                        <m:r>
                          <a:rPr lang="uk-UA" sz="4000" b="1" i="1" kern="0" smtClean="0">
                            <a:latin typeface="Cambria Math"/>
                          </a:rPr>
                          <m:t>+</m:t>
                        </m:r>
                      </m:sub>
                    </m:sSub>
                  </m:oMath>
                </a14:m>
                <a:r>
                  <a:rPr lang="uk-UA" sz="4000" b="1" kern="0" dirty="0">
                    <a:solidFill>
                      <a:srgbClr val="000000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4000" b="1" i="1" kern="0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uk-UA" sz="4000" b="1" i="1" kern="0" smtClean="0">
                            <a:solidFill>
                              <a:srgbClr val="000000"/>
                            </a:solidFill>
                            <a:latin typeface="Cambria Math"/>
                          </a:rPr>
                          <m:t>х</m:t>
                        </m:r>
                      </m:e>
                      <m:sub>
                        <m:r>
                          <a:rPr lang="uk-UA" sz="4000" b="1" i="1" kern="0" smtClean="0">
                            <a:solidFill>
                              <a:srgbClr val="00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uk-UA" sz="4000" b="1" i="1" kern="0" smtClean="0">
                            <a:solidFill>
                              <a:srgbClr val="000000"/>
                            </a:solidFill>
                            <a:latin typeface="Cambria Math"/>
                          </a:rPr>
                          <m:t>=</m:t>
                        </m:r>
                      </m:sub>
                    </m:sSub>
                  </m:oMath>
                </a14:m>
                <a:r>
                  <a:rPr lang="uk-UA" sz="4000" b="1" kern="0" dirty="0" smtClean="0"/>
                  <a:t>4</a:t>
                </a:r>
                <a:endParaRPr lang="uk-UA" b="1" kern="0" dirty="0"/>
              </a:p>
            </p:txBody>
          </p:sp>
        </mc:Choice>
        <mc:Fallback>
          <p:sp>
            <p:nvSpPr>
              <p:cNvPr id="5" name="Объект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5143500"/>
                <a:ext cx="8229600" cy="982663"/>
              </a:xfrm>
              <a:prstGeom prst="rect">
                <a:avLst/>
              </a:prstGeom>
              <a:blipFill rotWithShape="1">
                <a:blip r:embed="rId3"/>
                <a:stretch>
                  <a:fillRect t="-1118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1659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backgroundMark x1="36132" y1="66667" x2="71247" y2="98990"/>
                        <a14:backgroundMark x1="48346" y1="64646" x2="60814" y2="79798"/>
                        <a14:backgroundMark x1="40458" y1="66667" x2="18321" y2="712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753"/>
            <a:ext cx="9144000" cy="460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59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Колективна робота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Задача.</a:t>
            </a:r>
          </a:p>
          <a:p>
            <a:pPr marL="0" indent="0">
              <a:buNone/>
            </a:pPr>
            <a:r>
              <a:rPr lang="ru-RU" dirty="0" smtClean="0"/>
              <a:t>Для </a:t>
            </a:r>
            <a:r>
              <a:rPr lang="ru-RU" dirty="0" err="1" smtClean="0"/>
              <a:t>випасання</a:t>
            </a:r>
            <a:r>
              <a:rPr lang="ru-RU" dirty="0" smtClean="0"/>
              <a:t> </a:t>
            </a:r>
            <a:r>
              <a:rPr lang="ru-RU" dirty="0" err="1" smtClean="0"/>
              <a:t>корів</a:t>
            </a:r>
            <a:r>
              <a:rPr lang="ru-RU" dirty="0" smtClean="0"/>
              <a:t> пастухи </a:t>
            </a:r>
            <a:r>
              <a:rPr lang="ru-RU" dirty="0" err="1" smtClean="0"/>
              <a:t>вирішили</a:t>
            </a:r>
            <a:r>
              <a:rPr lang="ru-RU" dirty="0" smtClean="0"/>
              <a:t> </a:t>
            </a:r>
            <a:r>
              <a:rPr lang="ru-RU" dirty="0" err="1" smtClean="0"/>
              <a:t>обгородити</a:t>
            </a:r>
            <a:r>
              <a:rPr lang="ru-RU" dirty="0" smtClean="0"/>
              <a:t> </a:t>
            </a:r>
            <a:r>
              <a:rPr lang="ru-RU" dirty="0" err="1" smtClean="0"/>
              <a:t>ділянку</a:t>
            </a:r>
            <a:r>
              <a:rPr lang="ru-RU" dirty="0" smtClean="0"/>
              <a:t> з периметром 200м. </a:t>
            </a:r>
            <a:r>
              <a:rPr lang="ru-RU" dirty="0" err="1" smtClean="0"/>
              <a:t>Якою</a:t>
            </a:r>
            <a:r>
              <a:rPr lang="ru-RU" dirty="0" smtClean="0"/>
              <a:t> </a:t>
            </a:r>
            <a:r>
              <a:rPr lang="ru-RU" dirty="0" err="1" smtClean="0"/>
              <a:t>має</a:t>
            </a:r>
            <a:r>
              <a:rPr lang="ru-RU" dirty="0" smtClean="0"/>
              <a:t> бути сторона </a:t>
            </a:r>
            <a:r>
              <a:rPr lang="ru-RU" dirty="0" err="1" smtClean="0"/>
              <a:t>ділянки</a:t>
            </a:r>
            <a:r>
              <a:rPr lang="ru-RU" dirty="0" smtClean="0"/>
              <a:t>, </a:t>
            </a:r>
            <a:r>
              <a:rPr lang="ru-RU" dirty="0" err="1" smtClean="0"/>
              <a:t>щоб</a:t>
            </a:r>
            <a:r>
              <a:rPr lang="ru-RU" dirty="0" smtClean="0"/>
              <a:t> </a:t>
            </a:r>
            <a:r>
              <a:rPr lang="ru-RU" dirty="0" err="1" smtClean="0"/>
              <a:t>її</a:t>
            </a:r>
            <a:r>
              <a:rPr lang="ru-RU" dirty="0" smtClean="0"/>
              <a:t> </a:t>
            </a:r>
            <a:r>
              <a:rPr lang="ru-RU" dirty="0" err="1" smtClean="0"/>
              <a:t>площа</a:t>
            </a:r>
            <a:r>
              <a:rPr lang="ru-RU" dirty="0" smtClean="0"/>
              <a:t> </a:t>
            </a:r>
            <a:r>
              <a:rPr lang="ru-RU" dirty="0" err="1" smtClean="0"/>
              <a:t>була</a:t>
            </a:r>
            <a:r>
              <a:rPr lang="ru-RU" dirty="0" smtClean="0"/>
              <a:t> </a:t>
            </a:r>
            <a:r>
              <a:rPr lang="ru-RU" dirty="0" err="1" smtClean="0"/>
              <a:t>найбільшою</a:t>
            </a:r>
            <a:r>
              <a:rPr lang="ru-RU" dirty="0" smtClean="0"/>
              <a:t>?</a:t>
            </a:r>
          </a:p>
          <a:p>
            <a:endParaRPr lang="uk-UA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31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2647"/>
            <a:ext cx="2034927" cy="1524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659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753"/>
            <a:ext cx="9144000" cy="460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59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Робота з підручником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    №348(2)</a:t>
            </a:r>
            <a:endParaRPr lang="uk-UA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4054" y1="26389" x2="54054" y2="26389"/>
                        <a14:foregroundMark x1="57297" y1="6250" x2="57297" y2="6250"/>
                        <a14:foregroundMark x1="82162" y1="47222" x2="82162" y2="47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7621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659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49873" y1="88384" x2="35115" y2="81313"/>
                        <a14:foregroundMark x1="31807" y1="79293" x2="17557" y2="83333"/>
                        <a14:foregroundMark x1="16539" y1="83333" x2="5089" y2="92929"/>
                        <a14:foregroundMark x1="5089" y1="93434" x2="2799" y2="95455"/>
                        <a14:foregroundMark x1="3562" y1="93939" x2="1018" y2="964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60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64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Самостійна практична робота</a:t>
            </a:r>
            <a:endParaRPr lang="uk-UA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72816"/>
            <a:ext cx="8496944" cy="5222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2344" y1="61818" x2="52344" y2="61818"/>
                        <a14:foregroundMark x1="25781" y1="73939" x2="25781" y2="73939"/>
                        <a14:foregroundMark x1="23438" y1="90909" x2="23438" y2="90909"/>
                        <a14:foregroundMark x1="23438" y1="84242" x2="23438" y2="84242"/>
                        <a14:foregroundMark x1="60156" y1="28485" x2="60156" y2="28485"/>
                        <a14:foregroundMark x1="73438" y1="26667" x2="73438" y2="2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101" y="692696"/>
            <a:ext cx="1219200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664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Перевір</a:t>
            </a:r>
            <a:r>
              <a:rPr lang="uk-UA" dirty="0" smtClean="0"/>
              <a:t> себе!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1;</a:t>
            </a:r>
          </a:p>
          <a:p>
            <a:r>
              <a:rPr lang="uk-UA" dirty="0" smtClean="0"/>
              <a:t>1;</a:t>
            </a:r>
          </a:p>
          <a:p>
            <a:r>
              <a:rPr lang="uk-UA" dirty="0" smtClean="0"/>
              <a:t>12;</a:t>
            </a:r>
          </a:p>
          <a:p>
            <a:r>
              <a:rPr lang="uk-UA" dirty="0" smtClean="0"/>
              <a:t>- 1;</a:t>
            </a:r>
          </a:p>
          <a:p>
            <a:r>
              <a:rPr lang="uk-UA" dirty="0" smtClean="0"/>
              <a:t>- 4</a:t>
            </a:r>
            <a:endParaRPr lang="uk-UA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3" b="100000" l="0" r="100000">
                        <a14:foregroundMark x1="73839" y1="70645" x2="73839" y2="70645"/>
                        <a14:foregroundMark x1="48166" y1="16452" x2="48166" y2="16452"/>
                        <a14:foregroundMark x1="72861" y1="4194" x2="72861" y2="4194"/>
                        <a14:foregroundMark x1="32029" y1="1935" x2="32029" y2="1935"/>
                        <a14:foregroundMark x1="12958" y1="10000" x2="12958" y2="10000"/>
                        <a14:foregroundMark x1="14670" y1="13226" x2="14670" y2="13226"/>
                        <a14:foregroundMark x1="16381" y1="4516" x2="16381" y2="4516"/>
                        <a14:foregroundMark x1="4401" y1="10000" x2="4401" y2="10000"/>
                        <a14:foregroundMark x1="18826" y1="11935" x2="18826" y2="11935"/>
                        <a14:foregroundMark x1="5868" y1="15806" x2="5868" y2="15806"/>
                        <a14:foregroundMark x1="19560" y1="24516" x2="19560" y2="24516"/>
                        <a14:foregroundMark x1="19071" y1="32903" x2="19071" y2="32903"/>
                        <a14:foregroundMark x1="27628" y1="25484" x2="27628" y2="25484"/>
                        <a14:foregroundMark x1="25428" y1="20645" x2="25428" y2="20645"/>
                        <a14:foregroundMark x1="16626" y1="28065" x2="16626" y2="28065"/>
                        <a14:foregroundMark x1="26895" y1="15806" x2="26895" y2="15806"/>
                        <a14:foregroundMark x1="19071" y1="1935" x2="19071" y2="1935"/>
                        <a14:foregroundMark x1="38142" y1="29677" x2="38142" y2="29677"/>
                        <a14:foregroundMark x1="35941" y1="40645" x2="35941" y2="40645"/>
                        <a14:foregroundMark x1="42298" y1="43548" x2="42298" y2="43548"/>
                        <a14:foregroundMark x1="30807" y1="38387" x2="30807" y2="38387"/>
                        <a14:foregroundMark x1="28362" y1="47097" x2="28362" y2="47097"/>
                        <a14:foregroundMark x1="18093" y1="39677" x2="18093" y2="39677"/>
                        <a14:foregroundMark x1="7335" y1="23871" x2="7335" y2="23871"/>
                        <a14:foregroundMark x1="2689" y1="13226" x2="2689" y2="13226"/>
                        <a14:foregroundMark x1="50367" y1="63871" x2="50367" y2="63871"/>
                        <a14:foregroundMark x1="29095" y1="57742" x2="29095" y2="57742"/>
                        <a14:foregroundMark x1="42298" y1="54839" x2="42298" y2="54839"/>
                        <a14:foregroundMark x1="43276" y1="67097" x2="43276" y2="67097"/>
                        <a14:foregroundMark x1="44988" y1="59032" x2="44988" y2="59032"/>
                        <a14:foregroundMark x1="52567" y1="61290" x2="52567" y2="61290"/>
                        <a14:foregroundMark x1="64792" y1="77742" x2="64792" y2="77742"/>
                        <a14:foregroundMark x1="61125" y1="86774" x2="61125" y2="86774"/>
                        <a14:foregroundMark x1="53545" y1="81935" x2="53545" y2="81935"/>
                        <a14:foregroundMark x1="67482" y1="83548" x2="67482" y2="83548"/>
                        <a14:foregroundMark x1="92421" y1="86774" x2="92421" y2="86774"/>
                        <a14:foregroundMark x1="54279" y1="69677" x2="54279" y2="69677"/>
                        <a14:foregroundMark x1="43765" y1="76774" x2="43765" y2="76774"/>
                        <a14:foregroundMark x1="49878" y1="71935" x2="49878" y2="71935"/>
                        <a14:foregroundMark x1="46944" y1="75806" x2="46944" y2="75806"/>
                        <a14:foregroundMark x1="40098" y1="74839" x2="40098" y2="74839"/>
                        <a14:foregroundMark x1="38386" y1="88387" x2="38386" y2="88387"/>
                        <a14:foregroundMark x1="23961" y1="76774" x2="23961" y2="76774"/>
                        <a14:foregroundMark x1="2689" y1="93871" x2="2689" y2="93871"/>
                        <a14:foregroundMark x1="18093" y1="93226" x2="18093" y2="93226"/>
                        <a14:foregroundMark x1="27628" y1="95161" x2="27628" y2="95161"/>
                        <a14:foregroundMark x1="30807" y1="82581" x2="30807" y2="82581"/>
                        <a14:foregroundMark x1="46455" y1="91613" x2="46455" y2="91613"/>
                        <a14:foregroundMark x1="38386" y1="98065" x2="38386" y2="98065"/>
                        <a14:foregroundMark x1="16137" y1="73548" x2="16137" y2="73548"/>
                        <a14:foregroundMark x1="2689" y1="41613" x2="2689" y2="41613"/>
                        <a14:foregroundMark x1="52078" y1="18065" x2="52078" y2="18065"/>
                        <a14:foregroundMark x1="45477" y1="9355" x2="45477" y2="9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149080"/>
            <a:ext cx="2955974" cy="2240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664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49873" y1="88384" x2="35115" y2="81313"/>
                        <a14:foregroundMark x1="31807" y1="79293" x2="17557" y2="83333"/>
                        <a14:foregroundMark x1="16539" y1="83333" x2="5089" y2="92929"/>
                        <a14:foregroundMark x1="5089" y1="93434" x2="2799" y2="95455"/>
                        <a14:foregroundMark x1="3562" y1="93939" x2="1018" y2="96465"/>
                        <a14:foregroundMark x1="39695" y1="86869" x2="33588" y2="94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60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96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5" name="Объект 4"/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uk-UA" sz="3600" dirty="0">
                    <a:solidFill>
                      <a:srgbClr val="000000"/>
                    </a:solidFill>
                    <a:ea typeface="Calibri"/>
                  </a:rPr>
                  <a:t>При яких значеннях х значення функції у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600" i="1">
                            <a:solidFill>
                              <a:srgbClr val="000000"/>
                            </a:solidFill>
                            <a:latin typeface="Cambria Math"/>
                            <a:ea typeface="Calibri"/>
                          </a:rPr>
                        </m:ctrlPr>
                      </m:sSupPr>
                      <m:e>
                        <m:r>
                          <a:rPr lang="ru-RU" sz="3600" i="1">
                            <a:solidFill>
                              <a:srgbClr val="000000"/>
                            </a:solidFill>
                            <a:latin typeface="Cambria Math"/>
                            <a:ea typeface="Calibri"/>
                          </a:rPr>
                          <m:t>𝑥</m:t>
                        </m:r>
                      </m:e>
                      <m:sup>
                        <m:r>
                          <a:rPr lang="ru-RU" sz="3600" i="1">
                            <a:solidFill>
                              <a:srgbClr val="000000"/>
                            </a:solidFill>
                            <a:latin typeface="Cambria Math"/>
                            <a:ea typeface="Calibri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3600" dirty="0">
                    <a:solidFill>
                      <a:srgbClr val="000000"/>
                    </a:solidFill>
                    <a:ea typeface="Times New Roman"/>
                  </a:rPr>
                  <a:t> </a:t>
                </a:r>
                <a:r>
                  <a:rPr lang="ru-RU" sz="3600" dirty="0" err="1">
                    <a:solidFill>
                      <a:srgbClr val="000000"/>
                    </a:solidFill>
                    <a:ea typeface="Times New Roman"/>
                  </a:rPr>
                  <a:t>більше</a:t>
                </a:r>
                <a:r>
                  <a:rPr lang="ru-RU" sz="3600" dirty="0">
                    <a:solidFill>
                      <a:srgbClr val="000000"/>
                    </a:solidFill>
                    <a:ea typeface="Times New Roman"/>
                  </a:rPr>
                  <a:t> 9?</a:t>
                </a:r>
                <a:endParaRPr lang="uk-UA" dirty="0"/>
              </a:p>
            </p:txBody>
          </p:sp>
        </mc:Choice>
        <mc:Fallback>
          <p:sp>
            <p:nvSpPr>
              <p:cNvPr id="5" name="Объект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1">
                <a:blip r:embed="rId3"/>
                <a:stretch>
                  <a:fillRect l="-4525" t="-2156" r="-362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Freeform 2"/>
          <p:cNvSpPr>
            <a:spLocks/>
          </p:cNvSpPr>
          <p:nvPr/>
        </p:nvSpPr>
        <p:spPr bwMode="auto">
          <a:xfrm>
            <a:off x="4027488" y="4675188"/>
            <a:ext cx="4959350" cy="12700"/>
          </a:xfrm>
          <a:custGeom>
            <a:avLst/>
            <a:gdLst>
              <a:gd name="T0" fmla="*/ 0 w 3124"/>
              <a:gd name="T1" fmla="*/ 0 h 8"/>
              <a:gd name="T2" fmla="*/ 3124 w 3124"/>
              <a:gd name="T3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24" h="8">
                <a:moveTo>
                  <a:pt x="0" y="0"/>
                </a:moveTo>
                <a:lnTo>
                  <a:pt x="3124" y="8"/>
                </a:lnTo>
              </a:path>
            </a:pathLst>
          </a:custGeom>
          <a:noFill/>
          <a:ln w="9525" cap="flat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22" name="Line 3"/>
          <p:cNvSpPr>
            <a:spLocks noChangeShapeType="1"/>
          </p:cNvSpPr>
          <p:nvPr/>
        </p:nvSpPr>
        <p:spPr bwMode="auto">
          <a:xfrm>
            <a:off x="4054475" y="4292600"/>
            <a:ext cx="4968875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23" name="Freeform 4"/>
          <p:cNvSpPr>
            <a:spLocks/>
          </p:cNvSpPr>
          <p:nvPr/>
        </p:nvSpPr>
        <p:spPr bwMode="auto">
          <a:xfrm>
            <a:off x="4054475" y="5084763"/>
            <a:ext cx="4959350" cy="12700"/>
          </a:xfrm>
          <a:custGeom>
            <a:avLst/>
            <a:gdLst>
              <a:gd name="T0" fmla="*/ 0 w 3124"/>
              <a:gd name="T1" fmla="*/ 0 h 8"/>
              <a:gd name="T2" fmla="*/ 3124 w 3124"/>
              <a:gd name="T3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24" h="8">
                <a:moveTo>
                  <a:pt x="0" y="0"/>
                </a:moveTo>
                <a:lnTo>
                  <a:pt x="3124" y="8"/>
                </a:lnTo>
              </a:path>
            </a:pathLst>
          </a:custGeom>
          <a:noFill/>
          <a:ln w="9525" cap="flat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4041775" y="3889375"/>
            <a:ext cx="4970463" cy="12700"/>
          </a:xfrm>
          <a:custGeom>
            <a:avLst/>
            <a:gdLst>
              <a:gd name="T0" fmla="*/ 0 w 3131"/>
              <a:gd name="T1" fmla="*/ 8 h 8"/>
              <a:gd name="T2" fmla="*/ 3131 w 3131"/>
              <a:gd name="T3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31" h="8">
                <a:moveTo>
                  <a:pt x="0" y="8"/>
                </a:moveTo>
                <a:lnTo>
                  <a:pt x="3131" y="0"/>
                </a:lnTo>
              </a:path>
            </a:pathLst>
          </a:custGeom>
          <a:noFill/>
          <a:ln w="9525" cap="flat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25" name="Freeform 6"/>
          <p:cNvSpPr>
            <a:spLocks/>
          </p:cNvSpPr>
          <p:nvPr/>
        </p:nvSpPr>
        <p:spPr bwMode="auto">
          <a:xfrm>
            <a:off x="4054475" y="3500438"/>
            <a:ext cx="4970463" cy="12700"/>
          </a:xfrm>
          <a:custGeom>
            <a:avLst/>
            <a:gdLst>
              <a:gd name="T0" fmla="*/ 0 w 3131"/>
              <a:gd name="T1" fmla="*/ 8 h 8"/>
              <a:gd name="T2" fmla="*/ 3131 w 3131"/>
              <a:gd name="T3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31" h="8">
                <a:moveTo>
                  <a:pt x="0" y="8"/>
                </a:moveTo>
                <a:lnTo>
                  <a:pt x="3131" y="0"/>
                </a:lnTo>
              </a:path>
            </a:pathLst>
          </a:custGeom>
          <a:noFill/>
          <a:ln w="9525" cap="flat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26" name="Freeform 7"/>
          <p:cNvSpPr>
            <a:spLocks/>
          </p:cNvSpPr>
          <p:nvPr/>
        </p:nvSpPr>
        <p:spPr bwMode="auto">
          <a:xfrm>
            <a:off x="4027488" y="3103563"/>
            <a:ext cx="4972050" cy="12700"/>
          </a:xfrm>
          <a:custGeom>
            <a:avLst/>
            <a:gdLst>
              <a:gd name="T0" fmla="*/ 0 w 3132"/>
              <a:gd name="T1" fmla="*/ 0 h 8"/>
              <a:gd name="T2" fmla="*/ 3132 w 3132"/>
              <a:gd name="T3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32" h="8">
                <a:moveTo>
                  <a:pt x="0" y="0"/>
                </a:moveTo>
                <a:lnTo>
                  <a:pt x="3132" y="8"/>
                </a:lnTo>
              </a:path>
            </a:pathLst>
          </a:custGeom>
          <a:noFill/>
          <a:ln w="9525" cap="flat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27" name="Freeform 8"/>
          <p:cNvSpPr>
            <a:spLocks/>
          </p:cNvSpPr>
          <p:nvPr/>
        </p:nvSpPr>
        <p:spPr bwMode="auto">
          <a:xfrm>
            <a:off x="4003675" y="2311400"/>
            <a:ext cx="4967288" cy="1588"/>
          </a:xfrm>
          <a:custGeom>
            <a:avLst/>
            <a:gdLst>
              <a:gd name="T0" fmla="*/ 0 w 3129"/>
              <a:gd name="T1" fmla="*/ 0 h 1"/>
              <a:gd name="T2" fmla="*/ 3129 w 3129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29" h="1">
                <a:moveTo>
                  <a:pt x="0" y="0"/>
                </a:moveTo>
                <a:lnTo>
                  <a:pt x="3129" y="0"/>
                </a:lnTo>
              </a:path>
            </a:pathLst>
          </a:custGeom>
          <a:noFill/>
          <a:ln w="9525" cap="flat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28" name="Freeform 9"/>
          <p:cNvSpPr>
            <a:spLocks/>
          </p:cNvSpPr>
          <p:nvPr/>
        </p:nvSpPr>
        <p:spPr bwMode="auto">
          <a:xfrm>
            <a:off x="4054475" y="1916113"/>
            <a:ext cx="4932363" cy="12700"/>
          </a:xfrm>
          <a:custGeom>
            <a:avLst/>
            <a:gdLst>
              <a:gd name="T0" fmla="*/ 0 w 3107"/>
              <a:gd name="T1" fmla="*/ 8 h 8"/>
              <a:gd name="T2" fmla="*/ 3107 w 3107"/>
              <a:gd name="T3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07" h="8">
                <a:moveTo>
                  <a:pt x="0" y="8"/>
                </a:moveTo>
                <a:lnTo>
                  <a:pt x="3107" y="0"/>
                </a:lnTo>
              </a:path>
            </a:pathLst>
          </a:custGeom>
          <a:noFill/>
          <a:ln w="9525" cap="flat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29" name="Freeform 10"/>
          <p:cNvSpPr>
            <a:spLocks/>
          </p:cNvSpPr>
          <p:nvPr/>
        </p:nvSpPr>
        <p:spPr bwMode="auto">
          <a:xfrm>
            <a:off x="4054475" y="1506538"/>
            <a:ext cx="4957763" cy="12700"/>
          </a:xfrm>
          <a:custGeom>
            <a:avLst/>
            <a:gdLst>
              <a:gd name="T0" fmla="*/ 0 w 3123"/>
              <a:gd name="T1" fmla="*/ 0 h 8"/>
              <a:gd name="T2" fmla="*/ 3123 w 3123"/>
              <a:gd name="T3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23" h="8">
                <a:moveTo>
                  <a:pt x="0" y="0"/>
                </a:moveTo>
                <a:lnTo>
                  <a:pt x="3123" y="8"/>
                </a:lnTo>
              </a:path>
            </a:pathLst>
          </a:custGeom>
          <a:noFill/>
          <a:ln w="9525" cap="flat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30" name="Freeform 11"/>
          <p:cNvSpPr>
            <a:spLocks/>
          </p:cNvSpPr>
          <p:nvPr/>
        </p:nvSpPr>
        <p:spPr bwMode="auto">
          <a:xfrm>
            <a:off x="4054475" y="1123950"/>
            <a:ext cx="4932363" cy="12700"/>
          </a:xfrm>
          <a:custGeom>
            <a:avLst/>
            <a:gdLst>
              <a:gd name="T0" fmla="*/ 0 w 3107"/>
              <a:gd name="T1" fmla="*/ 8 h 8"/>
              <a:gd name="T2" fmla="*/ 3107 w 3107"/>
              <a:gd name="T3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07" h="8">
                <a:moveTo>
                  <a:pt x="0" y="8"/>
                </a:moveTo>
                <a:lnTo>
                  <a:pt x="3107" y="0"/>
                </a:lnTo>
              </a:path>
            </a:pathLst>
          </a:custGeom>
          <a:noFill/>
          <a:ln w="9525" cap="flat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31" name="Freeform 12"/>
          <p:cNvSpPr>
            <a:spLocks/>
          </p:cNvSpPr>
          <p:nvPr/>
        </p:nvSpPr>
        <p:spPr bwMode="auto">
          <a:xfrm>
            <a:off x="4067175" y="708025"/>
            <a:ext cx="4945063" cy="12700"/>
          </a:xfrm>
          <a:custGeom>
            <a:avLst/>
            <a:gdLst>
              <a:gd name="T0" fmla="*/ 0 w 3115"/>
              <a:gd name="T1" fmla="*/ 0 h 8"/>
              <a:gd name="T2" fmla="*/ 3115 w 3115"/>
              <a:gd name="T3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15" h="8">
                <a:moveTo>
                  <a:pt x="0" y="0"/>
                </a:moveTo>
                <a:lnTo>
                  <a:pt x="3115" y="8"/>
                </a:lnTo>
              </a:path>
            </a:pathLst>
          </a:custGeom>
          <a:noFill/>
          <a:ln w="9525" cap="flat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32" name="Freeform 13"/>
          <p:cNvSpPr>
            <a:spLocks/>
          </p:cNvSpPr>
          <p:nvPr/>
        </p:nvSpPr>
        <p:spPr bwMode="auto">
          <a:xfrm>
            <a:off x="4054475" y="333375"/>
            <a:ext cx="4945063" cy="12700"/>
          </a:xfrm>
          <a:custGeom>
            <a:avLst/>
            <a:gdLst>
              <a:gd name="T0" fmla="*/ 0 w 3115"/>
              <a:gd name="T1" fmla="*/ 0 h 8"/>
              <a:gd name="T2" fmla="*/ 3115 w 3115"/>
              <a:gd name="T3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15" h="8">
                <a:moveTo>
                  <a:pt x="0" y="0"/>
                </a:moveTo>
                <a:lnTo>
                  <a:pt x="3115" y="8"/>
                </a:lnTo>
              </a:path>
            </a:pathLst>
          </a:custGeom>
          <a:noFill/>
          <a:ln w="9525" cap="flat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33" name="Text Box 14"/>
          <p:cNvSpPr txBox="1">
            <a:spLocks noChangeArrowheads="1"/>
          </p:cNvSpPr>
          <p:nvPr/>
        </p:nvSpPr>
        <p:spPr bwMode="auto">
          <a:xfrm>
            <a:off x="8604250" y="6308725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uk-UA" sz="2400">
                <a:solidFill>
                  <a:srgbClr val="000000"/>
                </a:solidFill>
                <a:latin typeface="Arial" pitchFamily="34" charset="0"/>
                <a:cs typeface="+mn-cs"/>
              </a:rPr>
              <a:t>х</a:t>
            </a:r>
          </a:p>
        </p:txBody>
      </p:sp>
      <p:sp>
        <p:nvSpPr>
          <p:cNvPr id="34" name="Text Box 15"/>
          <p:cNvSpPr txBox="1">
            <a:spLocks noChangeArrowheads="1"/>
          </p:cNvSpPr>
          <p:nvPr/>
        </p:nvSpPr>
        <p:spPr bwMode="auto">
          <a:xfrm>
            <a:off x="6084888" y="-26988"/>
            <a:ext cx="336550" cy="457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uk-UA" sz="2400">
                <a:solidFill>
                  <a:srgbClr val="000000"/>
                </a:solidFill>
                <a:latin typeface="Arial" pitchFamily="34" charset="0"/>
                <a:cs typeface="+mn-cs"/>
              </a:rPr>
              <a:t>у</a:t>
            </a:r>
          </a:p>
        </p:txBody>
      </p:sp>
      <p:sp>
        <p:nvSpPr>
          <p:cNvPr id="35" name="Freeform 16"/>
          <p:cNvSpPr>
            <a:spLocks/>
          </p:cNvSpPr>
          <p:nvPr/>
        </p:nvSpPr>
        <p:spPr bwMode="auto">
          <a:xfrm>
            <a:off x="6448425" y="38100"/>
            <a:ext cx="15875" cy="4975225"/>
          </a:xfrm>
          <a:custGeom>
            <a:avLst/>
            <a:gdLst>
              <a:gd name="T0" fmla="*/ 0 w 10"/>
              <a:gd name="T1" fmla="*/ 3134 h 3134"/>
              <a:gd name="T2" fmla="*/ 10 w 10"/>
              <a:gd name="T3" fmla="*/ 0 h 313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" h="3134">
                <a:moveTo>
                  <a:pt x="0" y="3134"/>
                </a:moveTo>
                <a:lnTo>
                  <a:pt x="10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36" name="Line 17"/>
          <p:cNvSpPr>
            <a:spLocks noChangeShapeType="1"/>
          </p:cNvSpPr>
          <p:nvPr/>
        </p:nvSpPr>
        <p:spPr bwMode="auto">
          <a:xfrm>
            <a:off x="4067175" y="6381750"/>
            <a:ext cx="489585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grpSp>
        <p:nvGrpSpPr>
          <p:cNvPr id="37" name="Group 18"/>
          <p:cNvGrpSpPr>
            <a:grpSpLocks/>
          </p:cNvGrpSpPr>
          <p:nvPr/>
        </p:nvGrpSpPr>
        <p:grpSpPr bwMode="auto">
          <a:xfrm>
            <a:off x="4284663" y="44450"/>
            <a:ext cx="4319587" cy="6421438"/>
            <a:chOff x="2699" y="202"/>
            <a:chExt cx="2721" cy="3027"/>
          </a:xfrm>
        </p:grpSpPr>
        <p:sp>
          <p:nvSpPr>
            <p:cNvPr id="38" name="Freeform 19"/>
            <p:cNvSpPr>
              <a:spLocks/>
            </p:cNvSpPr>
            <p:nvPr/>
          </p:nvSpPr>
          <p:spPr bwMode="auto">
            <a:xfrm>
              <a:off x="2699" y="211"/>
              <a:ext cx="8" cy="2994"/>
            </a:xfrm>
            <a:custGeom>
              <a:avLst/>
              <a:gdLst>
                <a:gd name="T0" fmla="*/ 0 w 8"/>
                <a:gd name="T1" fmla="*/ 0 h 2994"/>
                <a:gd name="T2" fmla="*/ 8 w 8"/>
                <a:gd name="T3" fmla="*/ 2994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2994">
                  <a:moveTo>
                    <a:pt x="0" y="0"/>
                  </a:moveTo>
                  <a:lnTo>
                    <a:pt x="8" y="2994"/>
                  </a:lnTo>
                </a:path>
              </a:pathLst>
            </a:custGeom>
            <a:noFill/>
            <a:ln w="9525" cap="flat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  <p:sp>
          <p:nvSpPr>
            <p:cNvPr id="39" name="Freeform 20"/>
            <p:cNvSpPr>
              <a:spLocks/>
            </p:cNvSpPr>
            <p:nvPr/>
          </p:nvSpPr>
          <p:spPr bwMode="auto">
            <a:xfrm>
              <a:off x="2971" y="203"/>
              <a:ext cx="8" cy="3026"/>
            </a:xfrm>
            <a:custGeom>
              <a:avLst/>
              <a:gdLst>
                <a:gd name="T0" fmla="*/ 8 w 8"/>
                <a:gd name="T1" fmla="*/ 0 h 3026"/>
                <a:gd name="T2" fmla="*/ 0 w 8"/>
                <a:gd name="T3" fmla="*/ 3026 h 3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3026">
                  <a:moveTo>
                    <a:pt x="8" y="0"/>
                  </a:moveTo>
                  <a:lnTo>
                    <a:pt x="0" y="3026"/>
                  </a:lnTo>
                </a:path>
              </a:pathLst>
            </a:custGeom>
            <a:noFill/>
            <a:ln w="9525" cap="flat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  <p:sp>
          <p:nvSpPr>
            <p:cNvPr id="40" name="Freeform 21"/>
            <p:cNvSpPr>
              <a:spLocks/>
            </p:cNvSpPr>
            <p:nvPr/>
          </p:nvSpPr>
          <p:spPr bwMode="auto">
            <a:xfrm>
              <a:off x="3243" y="210"/>
              <a:ext cx="1" cy="3002"/>
            </a:xfrm>
            <a:custGeom>
              <a:avLst/>
              <a:gdLst>
                <a:gd name="T0" fmla="*/ 0 w 1"/>
                <a:gd name="T1" fmla="*/ 0 h 3002"/>
                <a:gd name="T2" fmla="*/ 0 w 1"/>
                <a:gd name="T3" fmla="*/ 3002 h 3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002">
                  <a:moveTo>
                    <a:pt x="0" y="0"/>
                  </a:moveTo>
                  <a:lnTo>
                    <a:pt x="0" y="3002"/>
                  </a:lnTo>
                </a:path>
              </a:pathLst>
            </a:custGeom>
            <a:noFill/>
            <a:ln w="9525" cap="flat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  <p:sp>
          <p:nvSpPr>
            <p:cNvPr id="41" name="Freeform 22"/>
            <p:cNvSpPr>
              <a:spLocks/>
            </p:cNvSpPr>
            <p:nvPr/>
          </p:nvSpPr>
          <p:spPr bwMode="auto">
            <a:xfrm>
              <a:off x="3515" y="210"/>
              <a:ext cx="1" cy="3002"/>
            </a:xfrm>
            <a:custGeom>
              <a:avLst/>
              <a:gdLst>
                <a:gd name="T0" fmla="*/ 0 w 1"/>
                <a:gd name="T1" fmla="*/ 0 h 3002"/>
                <a:gd name="T2" fmla="*/ 0 w 1"/>
                <a:gd name="T3" fmla="*/ 3002 h 3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002">
                  <a:moveTo>
                    <a:pt x="0" y="0"/>
                  </a:moveTo>
                  <a:lnTo>
                    <a:pt x="0" y="3002"/>
                  </a:lnTo>
                </a:path>
              </a:pathLst>
            </a:custGeom>
            <a:noFill/>
            <a:ln w="9525" cap="flat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  <p:sp>
          <p:nvSpPr>
            <p:cNvPr id="42" name="Freeform 23"/>
            <p:cNvSpPr>
              <a:spLocks/>
            </p:cNvSpPr>
            <p:nvPr/>
          </p:nvSpPr>
          <p:spPr bwMode="auto">
            <a:xfrm>
              <a:off x="3787" y="219"/>
              <a:ext cx="9" cy="3010"/>
            </a:xfrm>
            <a:custGeom>
              <a:avLst/>
              <a:gdLst>
                <a:gd name="T0" fmla="*/ 9 w 9"/>
                <a:gd name="T1" fmla="*/ 0 h 3010"/>
                <a:gd name="T2" fmla="*/ 0 w 9"/>
                <a:gd name="T3" fmla="*/ 3010 h 3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3010">
                  <a:moveTo>
                    <a:pt x="9" y="0"/>
                  </a:moveTo>
                  <a:lnTo>
                    <a:pt x="0" y="3010"/>
                  </a:lnTo>
                </a:path>
              </a:pathLst>
            </a:custGeom>
            <a:noFill/>
            <a:ln w="9525" cap="flat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  <p:sp>
          <p:nvSpPr>
            <p:cNvPr id="43" name="Freeform 24"/>
            <p:cNvSpPr>
              <a:spLocks/>
            </p:cNvSpPr>
            <p:nvPr/>
          </p:nvSpPr>
          <p:spPr bwMode="auto">
            <a:xfrm>
              <a:off x="4332" y="210"/>
              <a:ext cx="1" cy="3002"/>
            </a:xfrm>
            <a:custGeom>
              <a:avLst/>
              <a:gdLst>
                <a:gd name="T0" fmla="*/ 0 w 1"/>
                <a:gd name="T1" fmla="*/ 0 h 3002"/>
                <a:gd name="T2" fmla="*/ 0 w 1"/>
                <a:gd name="T3" fmla="*/ 3002 h 3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002">
                  <a:moveTo>
                    <a:pt x="0" y="0"/>
                  </a:moveTo>
                  <a:lnTo>
                    <a:pt x="0" y="3002"/>
                  </a:lnTo>
                </a:path>
              </a:pathLst>
            </a:custGeom>
            <a:noFill/>
            <a:ln w="9525" cap="flat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  <p:sp>
          <p:nvSpPr>
            <p:cNvPr id="44" name="Freeform 25"/>
            <p:cNvSpPr>
              <a:spLocks/>
            </p:cNvSpPr>
            <p:nvPr/>
          </p:nvSpPr>
          <p:spPr bwMode="auto">
            <a:xfrm>
              <a:off x="4604" y="203"/>
              <a:ext cx="1" cy="3002"/>
            </a:xfrm>
            <a:custGeom>
              <a:avLst/>
              <a:gdLst>
                <a:gd name="T0" fmla="*/ 0 w 1"/>
                <a:gd name="T1" fmla="*/ 0 h 3002"/>
                <a:gd name="T2" fmla="*/ 0 w 1"/>
                <a:gd name="T3" fmla="*/ 3002 h 3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002">
                  <a:moveTo>
                    <a:pt x="0" y="0"/>
                  </a:moveTo>
                  <a:lnTo>
                    <a:pt x="0" y="3002"/>
                  </a:lnTo>
                </a:path>
              </a:pathLst>
            </a:custGeom>
            <a:noFill/>
            <a:ln w="9525" cap="flat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auto">
            <a:xfrm>
              <a:off x="4876" y="219"/>
              <a:ext cx="1" cy="3002"/>
            </a:xfrm>
            <a:custGeom>
              <a:avLst/>
              <a:gdLst>
                <a:gd name="T0" fmla="*/ 0 w 1"/>
                <a:gd name="T1" fmla="*/ 0 h 3002"/>
                <a:gd name="T2" fmla="*/ 0 w 1"/>
                <a:gd name="T3" fmla="*/ 3002 h 3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002">
                  <a:moveTo>
                    <a:pt x="0" y="0"/>
                  </a:moveTo>
                  <a:lnTo>
                    <a:pt x="0" y="3002"/>
                  </a:lnTo>
                </a:path>
              </a:pathLst>
            </a:custGeom>
            <a:noFill/>
            <a:ln w="9525" cap="flat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  <p:sp>
          <p:nvSpPr>
            <p:cNvPr id="46" name="Freeform 27"/>
            <p:cNvSpPr>
              <a:spLocks/>
            </p:cNvSpPr>
            <p:nvPr/>
          </p:nvSpPr>
          <p:spPr bwMode="auto">
            <a:xfrm>
              <a:off x="5140" y="210"/>
              <a:ext cx="1" cy="3002"/>
            </a:xfrm>
            <a:custGeom>
              <a:avLst/>
              <a:gdLst>
                <a:gd name="T0" fmla="*/ 0 w 1"/>
                <a:gd name="T1" fmla="*/ 0 h 3002"/>
                <a:gd name="T2" fmla="*/ 0 w 1"/>
                <a:gd name="T3" fmla="*/ 3002 h 3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002">
                  <a:moveTo>
                    <a:pt x="0" y="0"/>
                  </a:moveTo>
                  <a:lnTo>
                    <a:pt x="0" y="3002"/>
                  </a:lnTo>
                </a:path>
              </a:pathLst>
            </a:custGeom>
            <a:noFill/>
            <a:ln w="9525" cap="flat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  <p:sp>
          <p:nvSpPr>
            <p:cNvPr id="47" name="Freeform 28"/>
            <p:cNvSpPr>
              <a:spLocks/>
            </p:cNvSpPr>
            <p:nvPr/>
          </p:nvSpPr>
          <p:spPr bwMode="auto">
            <a:xfrm>
              <a:off x="5419" y="210"/>
              <a:ext cx="1" cy="3002"/>
            </a:xfrm>
            <a:custGeom>
              <a:avLst/>
              <a:gdLst>
                <a:gd name="T0" fmla="*/ 0 w 1"/>
                <a:gd name="T1" fmla="*/ 0 h 3002"/>
                <a:gd name="T2" fmla="*/ 0 w 1"/>
                <a:gd name="T3" fmla="*/ 3002 h 3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002">
                  <a:moveTo>
                    <a:pt x="0" y="0"/>
                  </a:moveTo>
                  <a:lnTo>
                    <a:pt x="0" y="3002"/>
                  </a:lnTo>
                </a:path>
              </a:pathLst>
            </a:custGeom>
            <a:noFill/>
            <a:ln w="9525" cap="flat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  <p:sp>
          <p:nvSpPr>
            <p:cNvPr id="48" name="Freeform 29"/>
            <p:cNvSpPr>
              <a:spLocks/>
            </p:cNvSpPr>
            <p:nvPr/>
          </p:nvSpPr>
          <p:spPr bwMode="auto">
            <a:xfrm>
              <a:off x="4062" y="202"/>
              <a:ext cx="9" cy="3001"/>
            </a:xfrm>
            <a:custGeom>
              <a:avLst/>
              <a:gdLst>
                <a:gd name="T0" fmla="*/ 0 w 9"/>
                <a:gd name="T1" fmla="*/ 3001 h 3001"/>
                <a:gd name="T2" fmla="*/ 9 w 9"/>
                <a:gd name="T3" fmla="*/ 0 h 3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3001">
                  <a:moveTo>
                    <a:pt x="0" y="3001"/>
                  </a:moveTo>
                  <a:lnTo>
                    <a:pt x="9" y="0"/>
                  </a:ln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</p:grpSp>
      <p:sp>
        <p:nvSpPr>
          <p:cNvPr id="49" name="Freeform 30"/>
          <p:cNvSpPr>
            <a:spLocks/>
          </p:cNvSpPr>
          <p:nvPr/>
        </p:nvSpPr>
        <p:spPr bwMode="auto">
          <a:xfrm>
            <a:off x="3995738" y="2708275"/>
            <a:ext cx="4972050" cy="12700"/>
          </a:xfrm>
          <a:custGeom>
            <a:avLst/>
            <a:gdLst>
              <a:gd name="T0" fmla="*/ 0 w 3132"/>
              <a:gd name="T1" fmla="*/ 0 h 8"/>
              <a:gd name="T2" fmla="*/ 3132 w 3132"/>
              <a:gd name="T3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32" h="8">
                <a:moveTo>
                  <a:pt x="0" y="0"/>
                </a:moveTo>
                <a:lnTo>
                  <a:pt x="3132" y="8"/>
                </a:lnTo>
              </a:path>
            </a:pathLst>
          </a:custGeom>
          <a:noFill/>
          <a:ln w="9525" cap="flat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50" name="Text Box 31"/>
          <p:cNvSpPr txBox="1">
            <a:spLocks noChangeArrowheads="1"/>
          </p:cNvSpPr>
          <p:nvPr/>
        </p:nvSpPr>
        <p:spPr bwMode="auto">
          <a:xfrm>
            <a:off x="4500563" y="6356350"/>
            <a:ext cx="4464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uk-UA" sz="2400">
                <a:solidFill>
                  <a:srgbClr val="000000"/>
                </a:solidFill>
                <a:latin typeface="Arial" pitchFamily="34" charset="0"/>
                <a:cs typeface="+mn-cs"/>
              </a:rPr>
              <a:t>    -3  -2  -1  0    1   2   3 </a:t>
            </a:r>
            <a:r>
              <a:rPr lang="en-US" altLang="uk-UA" sz="2400">
                <a:solidFill>
                  <a:srgbClr val="000000"/>
                </a:solidFill>
                <a:latin typeface="Arial" pitchFamily="34" charset="0"/>
                <a:cs typeface="+mn-cs"/>
              </a:rPr>
              <a:t>  4</a:t>
            </a:r>
            <a:endParaRPr lang="ru-RU" altLang="uk-UA" sz="2400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graphicFrame>
        <p:nvGraphicFramePr>
          <p:cNvPr id="51" name="Object 34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8" name="Формула" r:id="rId4" imgW="114120" imgH="215640" progId="Equation.3">
                  <p:embed/>
                </p:oleObj>
              </mc:Choice>
              <mc:Fallback>
                <p:oleObj name="Формула" r:id="rId4" imgW="1141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" name="Freeform 35"/>
          <p:cNvSpPr>
            <a:spLocks/>
          </p:cNvSpPr>
          <p:nvPr/>
        </p:nvSpPr>
        <p:spPr bwMode="auto">
          <a:xfrm>
            <a:off x="3995738" y="5516563"/>
            <a:ext cx="4959350" cy="12700"/>
          </a:xfrm>
          <a:custGeom>
            <a:avLst/>
            <a:gdLst>
              <a:gd name="T0" fmla="*/ 0 w 3124"/>
              <a:gd name="T1" fmla="*/ 0 h 8"/>
              <a:gd name="T2" fmla="*/ 3124 w 3124"/>
              <a:gd name="T3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24" h="8">
                <a:moveTo>
                  <a:pt x="0" y="0"/>
                </a:moveTo>
                <a:lnTo>
                  <a:pt x="3124" y="8"/>
                </a:lnTo>
              </a:path>
            </a:pathLst>
          </a:custGeom>
          <a:noFill/>
          <a:ln w="9525" cap="flat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53" name="Freeform 36"/>
          <p:cNvSpPr>
            <a:spLocks/>
          </p:cNvSpPr>
          <p:nvPr/>
        </p:nvSpPr>
        <p:spPr bwMode="auto">
          <a:xfrm>
            <a:off x="3995738" y="5949950"/>
            <a:ext cx="4959350" cy="12700"/>
          </a:xfrm>
          <a:custGeom>
            <a:avLst/>
            <a:gdLst>
              <a:gd name="T0" fmla="*/ 0 w 3124"/>
              <a:gd name="T1" fmla="*/ 0 h 8"/>
              <a:gd name="T2" fmla="*/ 3124 w 3124"/>
              <a:gd name="T3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24" h="8">
                <a:moveTo>
                  <a:pt x="0" y="0"/>
                </a:moveTo>
                <a:lnTo>
                  <a:pt x="3124" y="8"/>
                </a:lnTo>
              </a:path>
            </a:pathLst>
          </a:custGeom>
          <a:noFill/>
          <a:ln w="9525" cap="flat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54" name="Freeform 37"/>
          <p:cNvSpPr>
            <a:spLocks/>
          </p:cNvSpPr>
          <p:nvPr/>
        </p:nvSpPr>
        <p:spPr bwMode="auto">
          <a:xfrm>
            <a:off x="4737100" y="-25400"/>
            <a:ext cx="3378200" cy="6384925"/>
          </a:xfrm>
          <a:custGeom>
            <a:avLst/>
            <a:gdLst>
              <a:gd name="T0" fmla="*/ 0 w 2128"/>
              <a:gd name="T1" fmla="*/ 16 h 4022"/>
              <a:gd name="T2" fmla="*/ 256 w 2128"/>
              <a:gd name="T3" fmla="*/ 1743 h 4022"/>
              <a:gd name="T4" fmla="*/ 558 w 2128"/>
              <a:gd name="T5" fmla="*/ 3051 h 4022"/>
              <a:gd name="T6" fmla="*/ 807 w 2128"/>
              <a:gd name="T7" fmla="*/ 3767 h 4022"/>
              <a:gd name="T8" fmla="*/ 1075 w 2128"/>
              <a:gd name="T9" fmla="*/ 4019 h 4022"/>
              <a:gd name="T10" fmla="*/ 1352 w 2128"/>
              <a:gd name="T11" fmla="*/ 3751 h 4022"/>
              <a:gd name="T12" fmla="*/ 1601 w 2128"/>
              <a:gd name="T13" fmla="*/ 3020 h 4022"/>
              <a:gd name="T14" fmla="*/ 1888 w 2128"/>
              <a:gd name="T15" fmla="*/ 1711 h 4022"/>
              <a:gd name="T16" fmla="*/ 2128 w 2128"/>
              <a:gd name="T17" fmla="*/ 0 h 40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28" h="4022">
                <a:moveTo>
                  <a:pt x="0" y="16"/>
                </a:moveTo>
                <a:cubicBezTo>
                  <a:pt x="48" y="304"/>
                  <a:pt x="163" y="1237"/>
                  <a:pt x="256" y="1743"/>
                </a:cubicBezTo>
                <a:cubicBezTo>
                  <a:pt x="349" y="2249"/>
                  <a:pt x="466" y="2714"/>
                  <a:pt x="558" y="3051"/>
                </a:cubicBezTo>
                <a:cubicBezTo>
                  <a:pt x="650" y="3388"/>
                  <a:pt x="721" y="3606"/>
                  <a:pt x="807" y="3767"/>
                </a:cubicBezTo>
                <a:cubicBezTo>
                  <a:pt x="893" y="3928"/>
                  <a:pt x="984" y="4022"/>
                  <a:pt x="1075" y="4019"/>
                </a:cubicBezTo>
                <a:cubicBezTo>
                  <a:pt x="1166" y="4016"/>
                  <a:pt x="1264" y="3918"/>
                  <a:pt x="1352" y="3751"/>
                </a:cubicBezTo>
                <a:cubicBezTo>
                  <a:pt x="1440" y="3584"/>
                  <a:pt x="1512" y="3360"/>
                  <a:pt x="1601" y="3020"/>
                </a:cubicBezTo>
                <a:cubicBezTo>
                  <a:pt x="1690" y="2680"/>
                  <a:pt x="1800" y="2214"/>
                  <a:pt x="1888" y="1711"/>
                </a:cubicBezTo>
                <a:cubicBezTo>
                  <a:pt x="1976" y="1208"/>
                  <a:pt x="2078" y="356"/>
                  <a:pt x="2128" y="0"/>
                </a:cubicBezTo>
              </a:path>
            </a:pathLst>
          </a:custGeom>
          <a:noFill/>
          <a:ln w="28575" cmpd="sng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sp>
        <p:nvSpPr>
          <p:cNvPr id="55" name="AutoShape 38"/>
          <p:cNvSpPr>
            <a:spLocks noChangeArrowheads="1"/>
          </p:cNvSpPr>
          <p:nvPr/>
        </p:nvSpPr>
        <p:spPr bwMode="auto">
          <a:xfrm>
            <a:off x="6372225" y="6310313"/>
            <a:ext cx="144463" cy="142875"/>
          </a:xfrm>
          <a:prstGeom prst="flowChartConnector">
            <a:avLst/>
          </a:prstGeom>
          <a:gradFill rotWithShape="1">
            <a:gsLst>
              <a:gs pos="0">
                <a:srgbClr val="0066FF"/>
              </a:gs>
              <a:gs pos="100000">
                <a:srgbClr val="0066FF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56" name="Text Box 39"/>
          <p:cNvSpPr txBox="1">
            <a:spLocks noChangeArrowheads="1"/>
          </p:cNvSpPr>
          <p:nvPr/>
        </p:nvSpPr>
        <p:spPr bwMode="auto">
          <a:xfrm>
            <a:off x="6013450" y="450850"/>
            <a:ext cx="574675" cy="5316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uk-UA" sz="2400">
                <a:solidFill>
                  <a:srgbClr val="000000"/>
                </a:solidFill>
                <a:latin typeface="Arial" pitchFamily="34" charset="0"/>
                <a:cs typeface="+mn-cs"/>
              </a:rPr>
              <a:t>14</a:t>
            </a:r>
          </a:p>
          <a:p>
            <a:endParaRPr lang="en-US" altLang="uk-UA" sz="800">
              <a:solidFill>
                <a:srgbClr val="000000"/>
              </a:solidFill>
              <a:latin typeface="Arial" pitchFamily="34" charset="0"/>
              <a:cs typeface="+mn-cs"/>
            </a:endParaRPr>
          </a:p>
          <a:p>
            <a:endParaRPr lang="en-US" altLang="uk-UA" sz="1200">
              <a:solidFill>
                <a:srgbClr val="000000"/>
              </a:solidFill>
              <a:latin typeface="Arial" pitchFamily="34" charset="0"/>
              <a:cs typeface="+mn-cs"/>
            </a:endParaRPr>
          </a:p>
          <a:p>
            <a:endParaRPr lang="en-US" altLang="uk-UA" sz="800">
              <a:solidFill>
                <a:srgbClr val="000000"/>
              </a:solidFill>
              <a:latin typeface="Arial" pitchFamily="34" charset="0"/>
              <a:cs typeface="+mn-cs"/>
            </a:endParaRPr>
          </a:p>
          <a:p>
            <a:r>
              <a:rPr lang="en-US" altLang="uk-UA" sz="2400">
                <a:solidFill>
                  <a:srgbClr val="000000"/>
                </a:solidFill>
                <a:latin typeface="Arial" pitchFamily="34" charset="0"/>
                <a:cs typeface="+mn-cs"/>
              </a:rPr>
              <a:t>12</a:t>
            </a:r>
          </a:p>
          <a:p>
            <a:endParaRPr lang="en-US" altLang="uk-UA" sz="800">
              <a:solidFill>
                <a:srgbClr val="000000"/>
              </a:solidFill>
              <a:latin typeface="Arial" pitchFamily="34" charset="0"/>
              <a:cs typeface="+mn-cs"/>
            </a:endParaRPr>
          </a:p>
          <a:p>
            <a:endParaRPr lang="en-US" altLang="uk-UA" sz="800">
              <a:solidFill>
                <a:srgbClr val="000000"/>
              </a:solidFill>
              <a:latin typeface="Arial" pitchFamily="34" charset="0"/>
              <a:cs typeface="+mn-cs"/>
            </a:endParaRPr>
          </a:p>
          <a:p>
            <a:endParaRPr lang="en-US" altLang="uk-UA" sz="800">
              <a:solidFill>
                <a:srgbClr val="000000"/>
              </a:solidFill>
              <a:latin typeface="Arial" pitchFamily="34" charset="0"/>
              <a:cs typeface="+mn-cs"/>
            </a:endParaRPr>
          </a:p>
          <a:p>
            <a:endParaRPr lang="en-US" altLang="uk-UA" sz="800">
              <a:solidFill>
                <a:srgbClr val="000000"/>
              </a:solidFill>
              <a:latin typeface="Arial" pitchFamily="34" charset="0"/>
              <a:cs typeface="+mn-cs"/>
            </a:endParaRPr>
          </a:p>
          <a:p>
            <a:r>
              <a:rPr lang="en-US" altLang="uk-UA" sz="2400">
                <a:solidFill>
                  <a:srgbClr val="000000"/>
                </a:solidFill>
                <a:latin typeface="Arial" pitchFamily="34" charset="0"/>
                <a:cs typeface="+mn-cs"/>
              </a:rPr>
              <a:t>10</a:t>
            </a:r>
          </a:p>
          <a:p>
            <a:endParaRPr lang="en-US" altLang="uk-UA" sz="800">
              <a:solidFill>
                <a:srgbClr val="000000"/>
              </a:solidFill>
              <a:latin typeface="Arial" pitchFamily="34" charset="0"/>
              <a:cs typeface="+mn-cs"/>
            </a:endParaRPr>
          </a:p>
          <a:p>
            <a:endParaRPr lang="en-US" altLang="uk-UA" sz="800">
              <a:solidFill>
                <a:srgbClr val="000000"/>
              </a:solidFill>
              <a:latin typeface="Arial" pitchFamily="34" charset="0"/>
              <a:cs typeface="+mn-cs"/>
            </a:endParaRPr>
          </a:p>
          <a:p>
            <a:endParaRPr lang="en-US" altLang="uk-UA" sz="800">
              <a:solidFill>
                <a:srgbClr val="000000"/>
              </a:solidFill>
              <a:latin typeface="Arial" pitchFamily="34" charset="0"/>
              <a:cs typeface="+mn-cs"/>
            </a:endParaRPr>
          </a:p>
          <a:p>
            <a:r>
              <a:rPr lang="en-US" altLang="uk-UA" sz="2400">
                <a:solidFill>
                  <a:srgbClr val="000000"/>
                </a:solidFill>
                <a:latin typeface="Arial" pitchFamily="34" charset="0"/>
                <a:cs typeface="+mn-cs"/>
              </a:rPr>
              <a:t> 8</a:t>
            </a:r>
          </a:p>
          <a:p>
            <a:endParaRPr lang="en-US" altLang="uk-UA" sz="900">
              <a:solidFill>
                <a:srgbClr val="000000"/>
              </a:solidFill>
              <a:latin typeface="Arial" pitchFamily="34" charset="0"/>
              <a:cs typeface="+mn-cs"/>
            </a:endParaRPr>
          </a:p>
          <a:p>
            <a:endParaRPr lang="en-US" altLang="uk-UA" sz="900">
              <a:solidFill>
                <a:srgbClr val="000000"/>
              </a:solidFill>
              <a:latin typeface="Arial" pitchFamily="34" charset="0"/>
              <a:cs typeface="+mn-cs"/>
            </a:endParaRPr>
          </a:p>
          <a:p>
            <a:endParaRPr lang="en-US" altLang="uk-UA" sz="900">
              <a:solidFill>
                <a:srgbClr val="000000"/>
              </a:solidFill>
              <a:latin typeface="Arial" pitchFamily="34" charset="0"/>
              <a:cs typeface="+mn-cs"/>
            </a:endParaRPr>
          </a:p>
          <a:p>
            <a:r>
              <a:rPr lang="en-US" altLang="uk-UA" sz="2400">
                <a:solidFill>
                  <a:srgbClr val="000000"/>
                </a:solidFill>
                <a:latin typeface="Arial" pitchFamily="34" charset="0"/>
                <a:cs typeface="+mn-cs"/>
              </a:rPr>
              <a:t> 6</a:t>
            </a:r>
          </a:p>
          <a:p>
            <a:endParaRPr lang="en-US" altLang="uk-UA" sz="800">
              <a:solidFill>
                <a:srgbClr val="000000"/>
              </a:solidFill>
              <a:latin typeface="Arial" pitchFamily="34" charset="0"/>
              <a:cs typeface="+mn-cs"/>
            </a:endParaRPr>
          </a:p>
          <a:p>
            <a:endParaRPr lang="en-US" altLang="uk-UA" sz="2400">
              <a:solidFill>
                <a:srgbClr val="000000"/>
              </a:solidFill>
              <a:latin typeface="Arial" pitchFamily="34" charset="0"/>
              <a:cs typeface="+mn-cs"/>
            </a:endParaRPr>
          </a:p>
          <a:p>
            <a:r>
              <a:rPr lang="en-US" altLang="uk-UA" sz="2400">
                <a:solidFill>
                  <a:srgbClr val="000000"/>
                </a:solidFill>
                <a:latin typeface="Arial" pitchFamily="34" charset="0"/>
                <a:cs typeface="+mn-cs"/>
              </a:rPr>
              <a:t> 4</a:t>
            </a:r>
          </a:p>
          <a:p>
            <a:endParaRPr lang="en-US" altLang="uk-UA" sz="800">
              <a:solidFill>
                <a:srgbClr val="000000"/>
              </a:solidFill>
              <a:latin typeface="Arial" pitchFamily="34" charset="0"/>
              <a:cs typeface="+mn-cs"/>
            </a:endParaRPr>
          </a:p>
          <a:p>
            <a:endParaRPr lang="en-US" altLang="uk-UA" sz="800">
              <a:solidFill>
                <a:srgbClr val="000000"/>
              </a:solidFill>
              <a:latin typeface="Arial" pitchFamily="34" charset="0"/>
              <a:cs typeface="+mn-cs"/>
            </a:endParaRPr>
          </a:p>
          <a:p>
            <a:endParaRPr lang="en-US" altLang="uk-UA" sz="800">
              <a:solidFill>
                <a:srgbClr val="000000"/>
              </a:solidFill>
              <a:latin typeface="Arial" pitchFamily="34" charset="0"/>
              <a:cs typeface="+mn-cs"/>
            </a:endParaRPr>
          </a:p>
          <a:p>
            <a:endParaRPr lang="en-US" altLang="uk-UA" sz="800">
              <a:solidFill>
                <a:srgbClr val="000000"/>
              </a:solidFill>
              <a:latin typeface="Arial" pitchFamily="34" charset="0"/>
              <a:cs typeface="+mn-cs"/>
            </a:endParaRPr>
          </a:p>
          <a:p>
            <a:r>
              <a:rPr lang="en-US" altLang="uk-UA" sz="2400">
                <a:solidFill>
                  <a:srgbClr val="000000"/>
                </a:solidFill>
                <a:latin typeface="Arial" pitchFamily="34" charset="0"/>
                <a:cs typeface="+mn-cs"/>
              </a:rPr>
              <a:t> 2</a:t>
            </a:r>
            <a:endParaRPr lang="ru-RU" altLang="uk-UA" sz="2400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grpSp>
        <p:nvGrpSpPr>
          <p:cNvPr id="57" name="Group 66"/>
          <p:cNvGrpSpPr>
            <a:grpSpLocks/>
          </p:cNvGrpSpPr>
          <p:nvPr/>
        </p:nvGrpSpPr>
        <p:grpSpPr bwMode="auto">
          <a:xfrm>
            <a:off x="3924300" y="4652963"/>
            <a:ext cx="5327650" cy="457200"/>
            <a:chOff x="2472" y="2931"/>
            <a:chExt cx="3356" cy="288"/>
          </a:xfrm>
        </p:grpSpPr>
        <p:sp>
          <p:nvSpPr>
            <p:cNvPr id="58" name="Line 64"/>
            <p:cNvSpPr>
              <a:spLocks noChangeShapeType="1"/>
            </p:cNvSpPr>
            <p:nvPr/>
          </p:nvSpPr>
          <p:spPr bwMode="auto">
            <a:xfrm>
              <a:off x="2472" y="3203"/>
              <a:ext cx="3288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>
                <a:solidFill>
                  <a:srgbClr val="000000"/>
                </a:solidFill>
                <a:latin typeface="Arial" pitchFamily="34" charset="0"/>
                <a:cs typeface="+mn-cs"/>
              </a:endParaRPr>
            </a:p>
          </p:txBody>
        </p:sp>
        <p:sp>
          <p:nvSpPr>
            <p:cNvPr id="59" name="Text Box 65"/>
            <p:cNvSpPr txBox="1">
              <a:spLocks noChangeArrowheads="1"/>
            </p:cNvSpPr>
            <p:nvPr/>
          </p:nvSpPr>
          <p:spPr bwMode="auto">
            <a:xfrm>
              <a:off x="4921" y="2931"/>
              <a:ext cx="90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altLang="uk-UA" sz="2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+mn-cs"/>
                </a:rPr>
                <a:t>    у = 3</a:t>
              </a:r>
            </a:p>
          </p:txBody>
        </p:sp>
      </p:grpSp>
      <p:grpSp>
        <p:nvGrpSpPr>
          <p:cNvPr id="60" name="Group 69"/>
          <p:cNvGrpSpPr>
            <a:grpSpLocks/>
          </p:cNvGrpSpPr>
          <p:nvPr/>
        </p:nvGrpSpPr>
        <p:grpSpPr bwMode="auto">
          <a:xfrm>
            <a:off x="4749800" y="0"/>
            <a:ext cx="3354388" cy="5080000"/>
            <a:chOff x="2992" y="0"/>
            <a:chExt cx="2113" cy="3200"/>
          </a:xfrm>
        </p:grpSpPr>
        <p:sp>
          <p:nvSpPr>
            <p:cNvPr id="61" name="Freeform 67"/>
            <p:cNvSpPr>
              <a:spLocks/>
            </p:cNvSpPr>
            <p:nvPr/>
          </p:nvSpPr>
          <p:spPr bwMode="auto">
            <a:xfrm>
              <a:off x="2992" y="0"/>
              <a:ext cx="592" cy="3184"/>
            </a:xfrm>
            <a:custGeom>
              <a:avLst/>
              <a:gdLst>
                <a:gd name="T0" fmla="*/ 0 w 592"/>
                <a:gd name="T1" fmla="*/ 0 h 3184"/>
                <a:gd name="T2" fmla="*/ 128 w 592"/>
                <a:gd name="T3" fmla="*/ 1008 h 3184"/>
                <a:gd name="T4" fmla="*/ 296 w 592"/>
                <a:gd name="T5" fmla="*/ 1933 h 3184"/>
                <a:gd name="T6" fmla="*/ 448 w 592"/>
                <a:gd name="T7" fmla="*/ 2672 h 3184"/>
                <a:gd name="T8" fmla="*/ 592 w 592"/>
                <a:gd name="T9" fmla="*/ 3184 h 3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2" h="3184">
                  <a:moveTo>
                    <a:pt x="0" y="0"/>
                  </a:moveTo>
                  <a:cubicBezTo>
                    <a:pt x="21" y="173"/>
                    <a:pt x="79" y="686"/>
                    <a:pt x="128" y="1008"/>
                  </a:cubicBezTo>
                  <a:cubicBezTo>
                    <a:pt x="177" y="1330"/>
                    <a:pt x="243" y="1656"/>
                    <a:pt x="296" y="1933"/>
                  </a:cubicBezTo>
                  <a:cubicBezTo>
                    <a:pt x="349" y="2210"/>
                    <a:pt x="399" y="2464"/>
                    <a:pt x="448" y="2672"/>
                  </a:cubicBezTo>
                  <a:cubicBezTo>
                    <a:pt x="497" y="2880"/>
                    <a:pt x="562" y="3077"/>
                    <a:pt x="592" y="3184"/>
                  </a:cubicBez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>
                <a:solidFill>
                  <a:srgbClr val="000000"/>
                </a:solidFill>
                <a:latin typeface="Arial" pitchFamily="34" charset="0"/>
                <a:cs typeface="+mn-cs"/>
              </a:endParaRPr>
            </a:p>
          </p:txBody>
        </p:sp>
        <p:sp>
          <p:nvSpPr>
            <p:cNvPr id="62" name="Freeform 68"/>
            <p:cNvSpPr>
              <a:spLocks/>
            </p:cNvSpPr>
            <p:nvPr/>
          </p:nvSpPr>
          <p:spPr bwMode="auto">
            <a:xfrm>
              <a:off x="4528" y="19"/>
              <a:ext cx="577" cy="3181"/>
            </a:xfrm>
            <a:custGeom>
              <a:avLst/>
              <a:gdLst>
                <a:gd name="T0" fmla="*/ 577 w 577"/>
                <a:gd name="T1" fmla="*/ 0 h 3181"/>
                <a:gd name="T2" fmla="*/ 449 w 577"/>
                <a:gd name="T3" fmla="*/ 1008 h 3181"/>
                <a:gd name="T4" fmla="*/ 288 w 577"/>
                <a:gd name="T5" fmla="*/ 1933 h 3181"/>
                <a:gd name="T6" fmla="*/ 129 w 577"/>
                <a:gd name="T7" fmla="*/ 2672 h 3181"/>
                <a:gd name="T8" fmla="*/ 0 w 577"/>
                <a:gd name="T9" fmla="*/ 3181 h 3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7" h="3181">
                  <a:moveTo>
                    <a:pt x="577" y="0"/>
                  </a:moveTo>
                  <a:cubicBezTo>
                    <a:pt x="556" y="173"/>
                    <a:pt x="497" y="686"/>
                    <a:pt x="449" y="1008"/>
                  </a:cubicBezTo>
                  <a:cubicBezTo>
                    <a:pt x="401" y="1330"/>
                    <a:pt x="341" y="1656"/>
                    <a:pt x="288" y="1933"/>
                  </a:cubicBezTo>
                  <a:cubicBezTo>
                    <a:pt x="235" y="2210"/>
                    <a:pt x="177" y="2464"/>
                    <a:pt x="129" y="2672"/>
                  </a:cubicBezTo>
                  <a:cubicBezTo>
                    <a:pt x="81" y="2880"/>
                    <a:pt x="27" y="3075"/>
                    <a:pt x="0" y="3181"/>
                  </a:cubicBez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>
                <a:solidFill>
                  <a:srgbClr val="000000"/>
                </a:solidFill>
                <a:latin typeface="Arial" pitchFamily="34" charset="0"/>
                <a:cs typeface="+mn-cs"/>
              </a:endParaRPr>
            </a:p>
          </p:txBody>
        </p:sp>
      </p:grpSp>
      <p:grpSp>
        <p:nvGrpSpPr>
          <p:cNvPr id="63" name="Group 78"/>
          <p:cNvGrpSpPr>
            <a:grpSpLocks/>
          </p:cNvGrpSpPr>
          <p:nvPr/>
        </p:nvGrpSpPr>
        <p:grpSpPr bwMode="auto">
          <a:xfrm>
            <a:off x="5724525" y="5080000"/>
            <a:ext cx="1463675" cy="1270000"/>
            <a:chOff x="3606" y="3200"/>
            <a:chExt cx="922" cy="800"/>
          </a:xfrm>
        </p:grpSpPr>
        <p:sp>
          <p:nvSpPr>
            <p:cNvPr id="64" name="Freeform 71"/>
            <p:cNvSpPr>
              <a:spLocks/>
            </p:cNvSpPr>
            <p:nvPr/>
          </p:nvSpPr>
          <p:spPr bwMode="auto">
            <a:xfrm>
              <a:off x="3606" y="3203"/>
              <a:ext cx="10" cy="797"/>
            </a:xfrm>
            <a:custGeom>
              <a:avLst/>
              <a:gdLst>
                <a:gd name="T0" fmla="*/ 0 w 10"/>
                <a:gd name="T1" fmla="*/ 0 h 797"/>
                <a:gd name="T2" fmla="*/ 10 w 10"/>
                <a:gd name="T3" fmla="*/ 797 h 7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" h="797">
                  <a:moveTo>
                    <a:pt x="0" y="0"/>
                  </a:moveTo>
                  <a:lnTo>
                    <a:pt x="10" y="797"/>
                  </a:lnTo>
                </a:path>
              </a:pathLst>
            </a:custGeom>
            <a:noFill/>
            <a:ln w="28575" cmpd="sng">
              <a:solidFill>
                <a:srgbClr val="0000FF"/>
              </a:solidFill>
              <a:round/>
              <a:headEnd type="none" w="med" len="med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>
                <a:solidFill>
                  <a:srgbClr val="000000"/>
                </a:solidFill>
                <a:latin typeface="Arial" pitchFamily="34" charset="0"/>
                <a:cs typeface="+mn-cs"/>
              </a:endParaRPr>
            </a:p>
          </p:txBody>
        </p:sp>
        <p:sp>
          <p:nvSpPr>
            <p:cNvPr id="65" name="Freeform 72"/>
            <p:cNvSpPr>
              <a:spLocks/>
            </p:cNvSpPr>
            <p:nvPr/>
          </p:nvSpPr>
          <p:spPr bwMode="auto">
            <a:xfrm>
              <a:off x="4523" y="3200"/>
              <a:ext cx="5" cy="800"/>
            </a:xfrm>
            <a:custGeom>
              <a:avLst/>
              <a:gdLst>
                <a:gd name="T0" fmla="*/ 5 w 5"/>
                <a:gd name="T1" fmla="*/ 0 h 800"/>
                <a:gd name="T2" fmla="*/ 0 w 5"/>
                <a:gd name="T3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800">
                  <a:moveTo>
                    <a:pt x="5" y="0"/>
                  </a:moveTo>
                  <a:lnTo>
                    <a:pt x="0" y="800"/>
                  </a:lnTo>
                </a:path>
              </a:pathLst>
            </a:custGeom>
            <a:noFill/>
            <a:ln w="28575" cmpd="sng">
              <a:solidFill>
                <a:srgbClr val="0000FF"/>
              </a:solidFill>
              <a:round/>
              <a:headEnd type="none" w="med" len="med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>
                <a:solidFill>
                  <a:srgbClr val="000000"/>
                </a:solidFill>
                <a:latin typeface="Arial" pitchFamily="34" charset="0"/>
                <a:cs typeface="+mn-cs"/>
              </a:endParaRPr>
            </a:p>
          </p:txBody>
        </p:sp>
      </p:grpSp>
      <p:grpSp>
        <p:nvGrpSpPr>
          <p:cNvPr id="66" name="Group 77"/>
          <p:cNvGrpSpPr>
            <a:grpSpLocks/>
          </p:cNvGrpSpPr>
          <p:nvPr/>
        </p:nvGrpSpPr>
        <p:grpSpPr bwMode="auto">
          <a:xfrm>
            <a:off x="3851275" y="6308725"/>
            <a:ext cx="5186363" cy="144463"/>
            <a:chOff x="2426" y="3974"/>
            <a:chExt cx="3267" cy="91"/>
          </a:xfrm>
        </p:grpSpPr>
        <p:sp>
          <p:nvSpPr>
            <p:cNvPr id="67" name="Line 73"/>
            <p:cNvSpPr>
              <a:spLocks noChangeShapeType="1"/>
            </p:cNvSpPr>
            <p:nvPr/>
          </p:nvSpPr>
          <p:spPr bwMode="auto">
            <a:xfrm>
              <a:off x="2426" y="4020"/>
              <a:ext cx="1180" cy="0"/>
            </a:xfrm>
            <a:prstGeom prst="line">
              <a:avLst/>
            </a:prstGeom>
            <a:noFill/>
            <a:ln w="57150">
              <a:solidFill>
                <a:srgbClr val="00CC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  <p:sp>
          <p:nvSpPr>
            <p:cNvPr id="68" name="Line 74"/>
            <p:cNvSpPr>
              <a:spLocks noChangeShapeType="1"/>
            </p:cNvSpPr>
            <p:nvPr/>
          </p:nvSpPr>
          <p:spPr bwMode="auto">
            <a:xfrm>
              <a:off x="4513" y="4020"/>
              <a:ext cx="1180" cy="0"/>
            </a:xfrm>
            <a:prstGeom prst="line">
              <a:avLst/>
            </a:prstGeom>
            <a:noFill/>
            <a:ln w="57150">
              <a:solidFill>
                <a:srgbClr val="00CC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  <p:sp>
          <p:nvSpPr>
            <p:cNvPr id="69" name="Oval 75"/>
            <p:cNvSpPr>
              <a:spLocks noChangeArrowheads="1"/>
            </p:cNvSpPr>
            <p:nvPr/>
          </p:nvSpPr>
          <p:spPr bwMode="auto">
            <a:xfrm>
              <a:off x="3560" y="3974"/>
              <a:ext cx="91" cy="91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  <p:sp>
          <p:nvSpPr>
            <p:cNvPr id="70" name="Oval 76"/>
            <p:cNvSpPr>
              <a:spLocks noChangeArrowheads="1"/>
            </p:cNvSpPr>
            <p:nvPr/>
          </p:nvSpPr>
          <p:spPr bwMode="auto">
            <a:xfrm>
              <a:off x="4468" y="3974"/>
              <a:ext cx="91" cy="91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396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5" presetClass="emph" presetSubtype="0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0" name="Объект 29"/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uk-UA" dirty="0">
                    <a:solidFill>
                      <a:srgbClr val="000000"/>
                    </a:solidFill>
                    <a:ea typeface="Calibri"/>
                  </a:rPr>
                  <a:t>При яких значеннях х значення функції у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i="1">
                            <a:solidFill>
                              <a:srgbClr val="000000"/>
                            </a:solidFill>
                            <a:latin typeface="Cambria Math"/>
                            <a:ea typeface="Calibri"/>
                          </a:rPr>
                        </m:ctrlPr>
                      </m:sSupPr>
                      <m:e>
                        <m:r>
                          <a:rPr lang="ru-RU" i="1">
                            <a:solidFill>
                              <a:srgbClr val="000000"/>
                            </a:solidFill>
                            <a:latin typeface="Cambria Math"/>
                            <a:ea typeface="Calibri"/>
                          </a:rPr>
                          <m:t>𝑥</m:t>
                        </m:r>
                      </m:e>
                      <m:sup>
                        <m:r>
                          <a:rPr lang="ru-RU" i="1">
                            <a:solidFill>
                              <a:srgbClr val="000000"/>
                            </a:solidFill>
                            <a:latin typeface="Cambria Math"/>
                            <a:ea typeface="Calibri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dirty="0">
                    <a:solidFill>
                      <a:srgbClr val="000000"/>
                    </a:solidFill>
                    <a:ea typeface="Times New Roman"/>
                  </a:rPr>
                  <a:t> не </a:t>
                </a:r>
                <a:r>
                  <a:rPr lang="ru-RU" dirty="0" err="1">
                    <a:solidFill>
                      <a:srgbClr val="000000"/>
                    </a:solidFill>
                    <a:ea typeface="Times New Roman"/>
                  </a:rPr>
                  <a:t>більше</a:t>
                </a:r>
                <a:r>
                  <a:rPr lang="ru-RU" dirty="0">
                    <a:solidFill>
                      <a:srgbClr val="000000"/>
                    </a:solidFill>
                    <a:ea typeface="Times New Roman"/>
                  </a:rPr>
                  <a:t> 25?</a:t>
                </a:r>
                <a:endParaRPr lang="uk-UA" dirty="0"/>
              </a:p>
            </p:txBody>
          </p:sp>
        </mc:Choice>
        <mc:Fallback>
          <p:sp>
            <p:nvSpPr>
              <p:cNvPr id="30" name="Объект 29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1">
                <a:blip r:embed="rId3"/>
                <a:stretch>
                  <a:fillRect l="-3017" t="-134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 Box 14"/>
          <p:cNvSpPr txBox="1">
            <a:spLocks noChangeArrowheads="1"/>
          </p:cNvSpPr>
          <p:nvPr/>
        </p:nvSpPr>
        <p:spPr bwMode="auto">
          <a:xfrm>
            <a:off x="8604250" y="6308725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uk-UA" sz="2400">
                <a:solidFill>
                  <a:srgbClr val="000000"/>
                </a:solidFill>
                <a:latin typeface="Arial" pitchFamily="34" charset="0"/>
                <a:cs typeface="+mn-cs"/>
              </a:rPr>
              <a:t>х</a:t>
            </a:r>
          </a:p>
        </p:txBody>
      </p:sp>
      <p:sp>
        <p:nvSpPr>
          <p:cNvPr id="34" name="Text Box 15"/>
          <p:cNvSpPr txBox="1">
            <a:spLocks noChangeArrowheads="1"/>
          </p:cNvSpPr>
          <p:nvPr/>
        </p:nvSpPr>
        <p:spPr bwMode="auto">
          <a:xfrm>
            <a:off x="6084888" y="-26988"/>
            <a:ext cx="336550" cy="457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uk-UA" sz="2400">
                <a:solidFill>
                  <a:srgbClr val="000000"/>
                </a:solidFill>
                <a:latin typeface="Arial" pitchFamily="34" charset="0"/>
                <a:cs typeface="+mn-cs"/>
              </a:rPr>
              <a:t>у</a:t>
            </a:r>
          </a:p>
        </p:txBody>
      </p:sp>
      <p:sp>
        <p:nvSpPr>
          <p:cNvPr id="35" name="Freeform 16"/>
          <p:cNvSpPr>
            <a:spLocks/>
          </p:cNvSpPr>
          <p:nvPr/>
        </p:nvSpPr>
        <p:spPr bwMode="auto">
          <a:xfrm>
            <a:off x="6438900" y="38100"/>
            <a:ext cx="25400" cy="6896100"/>
          </a:xfrm>
          <a:custGeom>
            <a:avLst/>
            <a:gdLst>
              <a:gd name="T0" fmla="*/ 0 w 16"/>
              <a:gd name="T1" fmla="*/ 4344 h 4344"/>
              <a:gd name="T2" fmla="*/ 16 w 16"/>
              <a:gd name="T3" fmla="*/ 0 h 43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" h="4344">
                <a:moveTo>
                  <a:pt x="0" y="4344"/>
                </a:moveTo>
                <a:lnTo>
                  <a:pt x="16" y="0"/>
                </a:lnTo>
              </a:path>
            </a:pathLst>
          </a:custGeom>
          <a:noFill/>
          <a:ln w="28575" cmpd="sng">
            <a:solidFill>
              <a:srgbClr val="00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36" name="Line 17"/>
          <p:cNvSpPr>
            <a:spLocks noChangeShapeType="1"/>
          </p:cNvSpPr>
          <p:nvPr/>
        </p:nvSpPr>
        <p:spPr bwMode="auto">
          <a:xfrm>
            <a:off x="4067175" y="6381750"/>
            <a:ext cx="489585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graphicFrame>
        <p:nvGraphicFramePr>
          <p:cNvPr id="37" name="Object 34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1" name="Формула" r:id="rId4" imgW="114120" imgH="215640" progId="Equation.3">
                  <p:embed/>
                </p:oleObj>
              </mc:Choice>
              <mc:Fallback>
                <p:oleObj name="Формула" r:id="rId4" imgW="1141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" name="Freeform 37"/>
          <p:cNvSpPr>
            <a:spLocks/>
          </p:cNvSpPr>
          <p:nvPr/>
        </p:nvSpPr>
        <p:spPr bwMode="auto">
          <a:xfrm>
            <a:off x="5118100" y="-38100"/>
            <a:ext cx="2709863" cy="6397625"/>
          </a:xfrm>
          <a:custGeom>
            <a:avLst/>
            <a:gdLst>
              <a:gd name="T0" fmla="*/ 0 w 1707"/>
              <a:gd name="T1" fmla="*/ 0 h 4030"/>
              <a:gd name="T2" fmla="*/ 192 w 1707"/>
              <a:gd name="T3" fmla="*/ 1712 h 4030"/>
              <a:gd name="T4" fmla="*/ 428 w 1707"/>
              <a:gd name="T5" fmla="*/ 3059 h 4030"/>
              <a:gd name="T6" fmla="*/ 631 w 1707"/>
              <a:gd name="T7" fmla="*/ 3775 h 4030"/>
              <a:gd name="T8" fmla="*/ 849 w 1707"/>
              <a:gd name="T9" fmla="*/ 4027 h 4030"/>
              <a:gd name="T10" fmla="*/ 1075 w 1707"/>
              <a:gd name="T11" fmla="*/ 3759 h 4030"/>
              <a:gd name="T12" fmla="*/ 1278 w 1707"/>
              <a:gd name="T13" fmla="*/ 3028 h 4030"/>
              <a:gd name="T14" fmla="*/ 1512 w 1707"/>
              <a:gd name="T15" fmla="*/ 1719 h 4030"/>
              <a:gd name="T16" fmla="*/ 1707 w 1707"/>
              <a:gd name="T17" fmla="*/ 8 h 4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707" h="4030">
                <a:moveTo>
                  <a:pt x="0" y="0"/>
                </a:moveTo>
                <a:cubicBezTo>
                  <a:pt x="32" y="285"/>
                  <a:pt x="121" y="1202"/>
                  <a:pt x="192" y="1712"/>
                </a:cubicBezTo>
                <a:cubicBezTo>
                  <a:pt x="263" y="2222"/>
                  <a:pt x="355" y="2715"/>
                  <a:pt x="428" y="3059"/>
                </a:cubicBezTo>
                <a:cubicBezTo>
                  <a:pt x="501" y="3403"/>
                  <a:pt x="561" y="3614"/>
                  <a:pt x="631" y="3775"/>
                </a:cubicBezTo>
                <a:cubicBezTo>
                  <a:pt x="701" y="3936"/>
                  <a:pt x="775" y="4030"/>
                  <a:pt x="849" y="4027"/>
                </a:cubicBezTo>
                <a:cubicBezTo>
                  <a:pt x="924" y="4024"/>
                  <a:pt x="1003" y="3926"/>
                  <a:pt x="1075" y="3759"/>
                </a:cubicBezTo>
                <a:cubicBezTo>
                  <a:pt x="1147" y="3592"/>
                  <a:pt x="1205" y="3368"/>
                  <a:pt x="1278" y="3028"/>
                </a:cubicBezTo>
                <a:cubicBezTo>
                  <a:pt x="1350" y="2688"/>
                  <a:pt x="1440" y="2222"/>
                  <a:pt x="1512" y="1719"/>
                </a:cubicBezTo>
                <a:cubicBezTo>
                  <a:pt x="1583" y="1216"/>
                  <a:pt x="1666" y="364"/>
                  <a:pt x="1707" y="8"/>
                </a:cubicBezTo>
              </a:path>
            </a:pathLst>
          </a:custGeom>
          <a:noFill/>
          <a:ln w="28575" cmpd="sng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sp>
        <p:nvSpPr>
          <p:cNvPr id="39" name="AutoShape 38"/>
          <p:cNvSpPr>
            <a:spLocks noChangeArrowheads="1"/>
          </p:cNvSpPr>
          <p:nvPr/>
        </p:nvSpPr>
        <p:spPr bwMode="auto">
          <a:xfrm>
            <a:off x="6372225" y="6310313"/>
            <a:ext cx="144463" cy="142875"/>
          </a:xfrm>
          <a:prstGeom prst="flowChartConnector">
            <a:avLst/>
          </a:prstGeom>
          <a:gradFill rotWithShape="1">
            <a:gsLst>
              <a:gs pos="0">
                <a:srgbClr val="0066FF"/>
              </a:gs>
              <a:gs pos="100000">
                <a:srgbClr val="0066FF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grpSp>
        <p:nvGrpSpPr>
          <p:cNvPr id="40" name="Group 40"/>
          <p:cNvGrpSpPr>
            <a:grpSpLocks/>
          </p:cNvGrpSpPr>
          <p:nvPr/>
        </p:nvGrpSpPr>
        <p:grpSpPr bwMode="auto">
          <a:xfrm>
            <a:off x="3995738" y="1123950"/>
            <a:ext cx="5327650" cy="457200"/>
            <a:chOff x="2472" y="2931"/>
            <a:chExt cx="3356" cy="288"/>
          </a:xfrm>
        </p:grpSpPr>
        <p:sp>
          <p:nvSpPr>
            <p:cNvPr id="41" name="Line 41"/>
            <p:cNvSpPr>
              <a:spLocks noChangeShapeType="1"/>
            </p:cNvSpPr>
            <p:nvPr/>
          </p:nvSpPr>
          <p:spPr bwMode="auto">
            <a:xfrm>
              <a:off x="2472" y="3203"/>
              <a:ext cx="3288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>
                <a:solidFill>
                  <a:srgbClr val="000000"/>
                </a:solidFill>
                <a:latin typeface="Arial" pitchFamily="34" charset="0"/>
                <a:cs typeface="+mn-cs"/>
              </a:endParaRPr>
            </a:p>
          </p:txBody>
        </p:sp>
        <p:sp>
          <p:nvSpPr>
            <p:cNvPr id="42" name="Text Box 42"/>
            <p:cNvSpPr txBox="1">
              <a:spLocks noChangeArrowheads="1"/>
            </p:cNvSpPr>
            <p:nvPr/>
          </p:nvSpPr>
          <p:spPr bwMode="auto">
            <a:xfrm>
              <a:off x="4921" y="2931"/>
              <a:ext cx="90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altLang="uk-UA" sz="2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+mn-cs"/>
                </a:rPr>
                <a:t>у = </a:t>
              </a:r>
              <a:r>
                <a:rPr lang="en-US" altLang="uk-UA" sz="2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+mn-cs"/>
                </a:rPr>
                <a:t>25</a:t>
              </a:r>
              <a:endParaRPr lang="ru-RU" altLang="uk-UA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+mn-cs"/>
              </a:endParaRPr>
            </a:p>
          </p:txBody>
        </p:sp>
      </p:grpSp>
      <p:grpSp>
        <p:nvGrpSpPr>
          <p:cNvPr id="43" name="Group 43"/>
          <p:cNvGrpSpPr>
            <a:grpSpLocks/>
          </p:cNvGrpSpPr>
          <p:nvPr/>
        </p:nvGrpSpPr>
        <p:grpSpPr bwMode="auto">
          <a:xfrm>
            <a:off x="5292725" y="1557338"/>
            <a:ext cx="2374900" cy="4824412"/>
            <a:chOff x="3606" y="3200"/>
            <a:chExt cx="922" cy="800"/>
          </a:xfrm>
        </p:grpSpPr>
        <p:sp>
          <p:nvSpPr>
            <p:cNvPr id="44" name="Freeform 44"/>
            <p:cNvSpPr>
              <a:spLocks/>
            </p:cNvSpPr>
            <p:nvPr/>
          </p:nvSpPr>
          <p:spPr bwMode="auto">
            <a:xfrm>
              <a:off x="3606" y="3203"/>
              <a:ext cx="10" cy="797"/>
            </a:xfrm>
            <a:custGeom>
              <a:avLst/>
              <a:gdLst>
                <a:gd name="T0" fmla="*/ 0 w 10"/>
                <a:gd name="T1" fmla="*/ 0 h 797"/>
                <a:gd name="T2" fmla="*/ 10 w 10"/>
                <a:gd name="T3" fmla="*/ 797 h 7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" h="797">
                  <a:moveTo>
                    <a:pt x="0" y="0"/>
                  </a:moveTo>
                  <a:lnTo>
                    <a:pt x="10" y="797"/>
                  </a:lnTo>
                </a:path>
              </a:pathLst>
            </a:custGeom>
            <a:noFill/>
            <a:ln w="28575" cmpd="sng">
              <a:solidFill>
                <a:srgbClr val="0000FF"/>
              </a:solidFill>
              <a:round/>
              <a:headEnd type="none" w="med" len="med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>
                <a:solidFill>
                  <a:srgbClr val="000000"/>
                </a:solidFill>
                <a:latin typeface="Arial" pitchFamily="34" charset="0"/>
                <a:cs typeface="+mn-cs"/>
              </a:endParaRPr>
            </a:p>
          </p:txBody>
        </p:sp>
        <p:sp>
          <p:nvSpPr>
            <p:cNvPr id="45" name="Freeform 45"/>
            <p:cNvSpPr>
              <a:spLocks/>
            </p:cNvSpPr>
            <p:nvPr/>
          </p:nvSpPr>
          <p:spPr bwMode="auto">
            <a:xfrm>
              <a:off x="4523" y="3200"/>
              <a:ext cx="5" cy="800"/>
            </a:xfrm>
            <a:custGeom>
              <a:avLst/>
              <a:gdLst>
                <a:gd name="T0" fmla="*/ 5 w 5"/>
                <a:gd name="T1" fmla="*/ 0 h 800"/>
                <a:gd name="T2" fmla="*/ 0 w 5"/>
                <a:gd name="T3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800">
                  <a:moveTo>
                    <a:pt x="5" y="0"/>
                  </a:moveTo>
                  <a:lnTo>
                    <a:pt x="0" y="800"/>
                  </a:lnTo>
                </a:path>
              </a:pathLst>
            </a:custGeom>
            <a:noFill/>
            <a:ln w="28575" cmpd="sng">
              <a:solidFill>
                <a:srgbClr val="0000FF"/>
              </a:solidFill>
              <a:round/>
              <a:headEnd type="none" w="med" len="med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>
                <a:solidFill>
                  <a:srgbClr val="000000"/>
                </a:solidFill>
                <a:latin typeface="Arial" pitchFamily="34" charset="0"/>
                <a:cs typeface="+mn-cs"/>
              </a:endParaRPr>
            </a:p>
          </p:txBody>
        </p:sp>
      </p:grpSp>
      <p:grpSp>
        <p:nvGrpSpPr>
          <p:cNvPr id="46" name="Group 60"/>
          <p:cNvGrpSpPr>
            <a:grpSpLocks/>
          </p:cNvGrpSpPr>
          <p:nvPr/>
        </p:nvGrpSpPr>
        <p:grpSpPr bwMode="auto">
          <a:xfrm>
            <a:off x="5219700" y="6308725"/>
            <a:ext cx="2520950" cy="144463"/>
            <a:chOff x="3288" y="3974"/>
            <a:chExt cx="1588" cy="91"/>
          </a:xfrm>
        </p:grpSpPr>
        <p:sp>
          <p:nvSpPr>
            <p:cNvPr id="47" name="Freeform 48"/>
            <p:cNvSpPr>
              <a:spLocks/>
            </p:cNvSpPr>
            <p:nvPr/>
          </p:nvSpPr>
          <p:spPr bwMode="auto">
            <a:xfrm>
              <a:off x="3344" y="4021"/>
              <a:ext cx="1487" cy="3"/>
            </a:xfrm>
            <a:custGeom>
              <a:avLst/>
              <a:gdLst>
                <a:gd name="T0" fmla="*/ 0 w 1487"/>
                <a:gd name="T1" fmla="*/ 3 h 3"/>
                <a:gd name="T2" fmla="*/ 1487 w 1487"/>
                <a:gd name="T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87" h="3">
                  <a:moveTo>
                    <a:pt x="0" y="3"/>
                  </a:moveTo>
                  <a:lnTo>
                    <a:pt x="1487" y="0"/>
                  </a:lnTo>
                </a:path>
              </a:pathLst>
            </a:custGeom>
            <a:noFill/>
            <a:ln w="57150">
              <a:solidFill>
                <a:srgbClr val="00CC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  <p:sp>
          <p:nvSpPr>
            <p:cNvPr id="48" name="Oval 49"/>
            <p:cNvSpPr>
              <a:spLocks noChangeArrowheads="1"/>
            </p:cNvSpPr>
            <p:nvPr/>
          </p:nvSpPr>
          <p:spPr bwMode="auto">
            <a:xfrm>
              <a:off x="4785" y="3974"/>
              <a:ext cx="91" cy="91"/>
            </a:xfrm>
            <a:prstGeom prst="ellipse">
              <a:avLst/>
            </a:prstGeom>
            <a:solidFill>
              <a:srgbClr val="00CC00"/>
            </a:solidFill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  <p:sp>
          <p:nvSpPr>
            <p:cNvPr id="49" name="Oval 59"/>
            <p:cNvSpPr>
              <a:spLocks noChangeArrowheads="1"/>
            </p:cNvSpPr>
            <p:nvPr/>
          </p:nvSpPr>
          <p:spPr bwMode="auto">
            <a:xfrm>
              <a:off x="3288" y="3974"/>
              <a:ext cx="91" cy="91"/>
            </a:xfrm>
            <a:prstGeom prst="ellipse">
              <a:avLst/>
            </a:prstGeom>
            <a:solidFill>
              <a:srgbClr val="00CC00"/>
            </a:solidFill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</p:grpSp>
      <p:sp>
        <p:nvSpPr>
          <p:cNvPr id="50" name="Freeform 61"/>
          <p:cNvSpPr>
            <a:spLocks/>
          </p:cNvSpPr>
          <p:nvPr/>
        </p:nvSpPr>
        <p:spPr bwMode="auto">
          <a:xfrm>
            <a:off x="5292725" y="1557338"/>
            <a:ext cx="2374900" cy="4829175"/>
          </a:xfrm>
          <a:custGeom>
            <a:avLst/>
            <a:gdLst>
              <a:gd name="T0" fmla="*/ 0 w 1496"/>
              <a:gd name="T1" fmla="*/ 0 h 3042"/>
              <a:gd name="T2" fmla="*/ 106 w 1496"/>
              <a:gd name="T3" fmla="*/ 851 h 3042"/>
              <a:gd name="T4" fmla="*/ 426 w 1496"/>
              <a:gd name="T5" fmla="*/ 2515 h 3042"/>
              <a:gd name="T6" fmla="*/ 725 w 1496"/>
              <a:gd name="T7" fmla="*/ 3039 h 3042"/>
              <a:gd name="T8" fmla="*/ 1050 w 1496"/>
              <a:gd name="T9" fmla="*/ 2499 h 3042"/>
              <a:gd name="T10" fmla="*/ 1370 w 1496"/>
              <a:gd name="T11" fmla="*/ 867 h 3042"/>
              <a:gd name="T12" fmla="*/ 1496 w 1496"/>
              <a:gd name="T13" fmla="*/ 0 h 30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96" h="3042">
                <a:moveTo>
                  <a:pt x="0" y="0"/>
                </a:moveTo>
                <a:cubicBezTo>
                  <a:pt x="18" y="142"/>
                  <a:pt x="35" y="432"/>
                  <a:pt x="106" y="851"/>
                </a:cubicBezTo>
                <a:cubicBezTo>
                  <a:pt x="177" y="1270"/>
                  <a:pt x="323" y="2150"/>
                  <a:pt x="426" y="2515"/>
                </a:cubicBezTo>
                <a:cubicBezTo>
                  <a:pt x="529" y="2880"/>
                  <a:pt x="621" y="3042"/>
                  <a:pt x="725" y="3039"/>
                </a:cubicBezTo>
                <a:cubicBezTo>
                  <a:pt x="829" y="3036"/>
                  <a:pt x="942" y="2861"/>
                  <a:pt x="1050" y="2499"/>
                </a:cubicBezTo>
                <a:cubicBezTo>
                  <a:pt x="1158" y="2137"/>
                  <a:pt x="1296" y="1283"/>
                  <a:pt x="1370" y="867"/>
                </a:cubicBezTo>
                <a:cubicBezTo>
                  <a:pt x="1444" y="451"/>
                  <a:pt x="1470" y="181"/>
                  <a:pt x="1496" y="0"/>
                </a:cubicBezTo>
              </a:path>
            </a:pathLst>
          </a:custGeom>
          <a:noFill/>
          <a:ln w="38100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grpSp>
        <p:nvGrpSpPr>
          <p:cNvPr id="51" name="Group 62"/>
          <p:cNvGrpSpPr>
            <a:grpSpLocks/>
          </p:cNvGrpSpPr>
          <p:nvPr/>
        </p:nvGrpSpPr>
        <p:grpSpPr bwMode="auto">
          <a:xfrm>
            <a:off x="5003800" y="6381750"/>
            <a:ext cx="3024188" cy="457200"/>
            <a:chOff x="839" y="1010"/>
            <a:chExt cx="1179" cy="288"/>
          </a:xfrm>
        </p:grpSpPr>
        <p:sp>
          <p:nvSpPr>
            <p:cNvPr id="52" name="Text Box 63"/>
            <p:cNvSpPr txBox="1">
              <a:spLocks noChangeArrowheads="1"/>
            </p:cNvSpPr>
            <p:nvPr/>
          </p:nvSpPr>
          <p:spPr bwMode="auto">
            <a:xfrm>
              <a:off x="1817" y="1010"/>
              <a:ext cx="20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uk-UA" sz="2400" b="1">
                  <a:solidFill>
                    <a:srgbClr val="008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+mn-cs"/>
                </a:rPr>
                <a:t>5</a:t>
              </a:r>
              <a:endParaRPr lang="ru-RU" altLang="uk-UA" sz="24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+mn-cs"/>
              </a:endParaRPr>
            </a:p>
          </p:txBody>
        </p:sp>
        <p:sp>
          <p:nvSpPr>
            <p:cNvPr id="53" name="Text Box 64"/>
            <p:cNvSpPr txBox="1">
              <a:spLocks noChangeArrowheads="1"/>
            </p:cNvSpPr>
            <p:nvPr/>
          </p:nvSpPr>
          <p:spPr bwMode="auto">
            <a:xfrm>
              <a:off x="839" y="1010"/>
              <a:ext cx="31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altLang="uk-UA" sz="2400" b="1">
                  <a:solidFill>
                    <a:srgbClr val="008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+mn-cs"/>
                </a:rPr>
                <a:t>-</a:t>
              </a:r>
              <a:r>
                <a:rPr lang="en-US" altLang="uk-UA" sz="2400" b="1">
                  <a:solidFill>
                    <a:srgbClr val="008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+mn-cs"/>
                </a:rPr>
                <a:t>5</a:t>
              </a:r>
              <a:endParaRPr lang="ru-RU" altLang="uk-UA" sz="24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396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uk-UA" sz="3200" dirty="0">
                    <a:solidFill>
                      <a:srgbClr val="000000"/>
                    </a:solidFill>
                    <a:ea typeface="Calibri"/>
                  </a:rPr>
                  <a:t>При яких значеннях х значення функції у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Calibri"/>
                          </a:rPr>
                        </m:ctrlPr>
                      </m:sSupPr>
                      <m:e>
                        <m:r>
                          <a:rPr lang="ru-RU" sz="3200" i="1">
                            <a:solidFill>
                              <a:srgbClr val="000000"/>
                            </a:solidFill>
                            <a:latin typeface="Cambria Math"/>
                            <a:ea typeface="Calibri"/>
                          </a:rPr>
                          <m:t>𝑥</m:t>
                        </m:r>
                      </m:e>
                      <m:sup>
                        <m:r>
                          <a:rPr lang="ru-RU" sz="3200" i="1">
                            <a:solidFill>
                              <a:srgbClr val="000000"/>
                            </a:solidFill>
                            <a:latin typeface="Cambria Math"/>
                            <a:ea typeface="Calibri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rgbClr val="000000"/>
                    </a:solidFill>
                    <a:ea typeface="Times New Roman"/>
                  </a:rPr>
                  <a:t> не </a:t>
                </a:r>
                <a:r>
                  <a:rPr lang="ru-RU" sz="3200" dirty="0" err="1">
                    <a:solidFill>
                      <a:srgbClr val="000000"/>
                    </a:solidFill>
                    <a:ea typeface="Times New Roman"/>
                  </a:rPr>
                  <a:t>менше</a:t>
                </a:r>
                <a:r>
                  <a:rPr lang="ru-RU" sz="3200" dirty="0">
                    <a:solidFill>
                      <a:srgbClr val="000000"/>
                    </a:solidFill>
                    <a:ea typeface="Times New Roman"/>
                  </a:rPr>
                  <a:t> 16?</a:t>
                </a:r>
                <a:r>
                  <a:rPr lang="uk-UA" sz="3600" dirty="0">
                    <a:solidFill>
                      <a:srgbClr val="000000"/>
                    </a:solidFill>
                    <a:latin typeface="Calibri"/>
                    <a:ea typeface="Calibri"/>
                  </a:rPr>
                  <a:t/>
                </a:r>
                <a:br>
                  <a:rPr lang="uk-UA" sz="3600" dirty="0">
                    <a:solidFill>
                      <a:srgbClr val="000000"/>
                    </a:solidFill>
                    <a:latin typeface="Calibri"/>
                    <a:ea typeface="Calibri"/>
                  </a:rPr>
                </a:br>
                <a:endParaRPr lang="uk-UA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1">
                <a:blip r:embed="rId3"/>
                <a:stretch>
                  <a:fillRect l="-3771" t="-1887" r="-482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 Box 14"/>
          <p:cNvSpPr txBox="1">
            <a:spLocks noChangeArrowheads="1"/>
          </p:cNvSpPr>
          <p:nvPr/>
        </p:nvSpPr>
        <p:spPr bwMode="auto">
          <a:xfrm>
            <a:off x="8604250" y="6308725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uk-UA" sz="2400">
                <a:solidFill>
                  <a:srgbClr val="000000"/>
                </a:solidFill>
                <a:latin typeface="Arial" pitchFamily="34" charset="0"/>
                <a:cs typeface="+mn-cs"/>
              </a:rPr>
              <a:t>х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6084888" y="-26988"/>
            <a:ext cx="336550" cy="457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uk-UA" sz="2400">
                <a:solidFill>
                  <a:srgbClr val="000000"/>
                </a:solidFill>
                <a:latin typeface="Arial" pitchFamily="34" charset="0"/>
                <a:cs typeface="+mn-cs"/>
              </a:rPr>
              <a:t>у</a:t>
            </a:r>
          </a:p>
        </p:txBody>
      </p:sp>
      <p:sp>
        <p:nvSpPr>
          <p:cNvPr id="7" name="Freeform 16"/>
          <p:cNvSpPr>
            <a:spLocks/>
          </p:cNvSpPr>
          <p:nvPr/>
        </p:nvSpPr>
        <p:spPr bwMode="auto">
          <a:xfrm>
            <a:off x="6464300" y="38100"/>
            <a:ext cx="1588" cy="6832600"/>
          </a:xfrm>
          <a:custGeom>
            <a:avLst/>
            <a:gdLst>
              <a:gd name="T0" fmla="*/ 0 w 1"/>
              <a:gd name="T1" fmla="*/ 4304 h 4304"/>
              <a:gd name="T2" fmla="*/ 0 w 1"/>
              <a:gd name="T3" fmla="*/ 0 h 430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4304">
                <a:moveTo>
                  <a:pt x="0" y="4304"/>
                </a:moveTo>
                <a:lnTo>
                  <a:pt x="0" y="0"/>
                </a:lnTo>
              </a:path>
            </a:pathLst>
          </a:custGeom>
          <a:noFill/>
          <a:ln w="19050" cmpd="sng">
            <a:solidFill>
              <a:srgbClr val="00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8" name="Line 17"/>
          <p:cNvSpPr>
            <a:spLocks noChangeShapeType="1"/>
          </p:cNvSpPr>
          <p:nvPr/>
        </p:nvSpPr>
        <p:spPr bwMode="auto">
          <a:xfrm>
            <a:off x="4067175" y="6381750"/>
            <a:ext cx="489585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graphicFrame>
        <p:nvGraphicFramePr>
          <p:cNvPr id="9" name="Object 34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4" name="Формула" r:id="rId4" imgW="114120" imgH="215640" progId="Equation.3">
                  <p:embed/>
                </p:oleObj>
              </mc:Choice>
              <mc:Fallback>
                <p:oleObj name="Формула" r:id="rId4" imgW="1141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AutoShape 38"/>
          <p:cNvSpPr>
            <a:spLocks noChangeArrowheads="1"/>
          </p:cNvSpPr>
          <p:nvPr/>
        </p:nvSpPr>
        <p:spPr bwMode="auto">
          <a:xfrm>
            <a:off x="6372225" y="6310313"/>
            <a:ext cx="144463" cy="142875"/>
          </a:xfrm>
          <a:prstGeom prst="flowChartConnector">
            <a:avLst/>
          </a:prstGeom>
          <a:gradFill rotWithShape="1">
            <a:gsLst>
              <a:gs pos="0">
                <a:srgbClr val="0066FF"/>
              </a:gs>
              <a:gs pos="100000">
                <a:srgbClr val="0066FF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grpSp>
        <p:nvGrpSpPr>
          <p:cNvPr id="11" name="Group 40"/>
          <p:cNvGrpSpPr>
            <a:grpSpLocks/>
          </p:cNvGrpSpPr>
          <p:nvPr/>
        </p:nvGrpSpPr>
        <p:grpSpPr bwMode="auto">
          <a:xfrm>
            <a:off x="3995738" y="1747838"/>
            <a:ext cx="5327650" cy="457200"/>
            <a:chOff x="2472" y="2931"/>
            <a:chExt cx="3356" cy="288"/>
          </a:xfrm>
        </p:grpSpPr>
        <p:sp>
          <p:nvSpPr>
            <p:cNvPr id="12" name="Line 41"/>
            <p:cNvSpPr>
              <a:spLocks noChangeShapeType="1"/>
            </p:cNvSpPr>
            <p:nvPr/>
          </p:nvSpPr>
          <p:spPr bwMode="auto">
            <a:xfrm>
              <a:off x="2472" y="3203"/>
              <a:ext cx="3288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>
                <a:solidFill>
                  <a:srgbClr val="000000"/>
                </a:solidFill>
                <a:latin typeface="Arial" pitchFamily="34" charset="0"/>
                <a:cs typeface="+mn-cs"/>
              </a:endParaRPr>
            </a:p>
          </p:txBody>
        </p:sp>
        <p:sp>
          <p:nvSpPr>
            <p:cNvPr id="13" name="Text Box 42"/>
            <p:cNvSpPr txBox="1">
              <a:spLocks noChangeArrowheads="1"/>
            </p:cNvSpPr>
            <p:nvPr/>
          </p:nvSpPr>
          <p:spPr bwMode="auto">
            <a:xfrm>
              <a:off x="4921" y="2931"/>
              <a:ext cx="90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altLang="uk-UA" sz="2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+mn-cs"/>
                </a:rPr>
                <a:t> у = 16</a:t>
              </a:r>
            </a:p>
          </p:txBody>
        </p:sp>
      </p:grpSp>
      <p:grpSp>
        <p:nvGrpSpPr>
          <p:cNvPr id="14" name="Group 43"/>
          <p:cNvGrpSpPr>
            <a:grpSpLocks/>
          </p:cNvGrpSpPr>
          <p:nvPr/>
        </p:nvGrpSpPr>
        <p:grpSpPr bwMode="auto">
          <a:xfrm>
            <a:off x="5364163" y="2133600"/>
            <a:ext cx="2232025" cy="4319588"/>
            <a:chOff x="3606" y="3200"/>
            <a:chExt cx="922" cy="800"/>
          </a:xfrm>
        </p:grpSpPr>
        <p:sp>
          <p:nvSpPr>
            <p:cNvPr id="15" name="Freeform 44"/>
            <p:cNvSpPr>
              <a:spLocks/>
            </p:cNvSpPr>
            <p:nvPr/>
          </p:nvSpPr>
          <p:spPr bwMode="auto">
            <a:xfrm>
              <a:off x="3606" y="3203"/>
              <a:ext cx="10" cy="797"/>
            </a:xfrm>
            <a:custGeom>
              <a:avLst/>
              <a:gdLst>
                <a:gd name="T0" fmla="*/ 0 w 10"/>
                <a:gd name="T1" fmla="*/ 0 h 797"/>
                <a:gd name="T2" fmla="*/ 10 w 10"/>
                <a:gd name="T3" fmla="*/ 797 h 7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" h="797">
                  <a:moveTo>
                    <a:pt x="0" y="0"/>
                  </a:moveTo>
                  <a:lnTo>
                    <a:pt x="10" y="797"/>
                  </a:lnTo>
                </a:path>
              </a:pathLst>
            </a:custGeom>
            <a:noFill/>
            <a:ln w="28575" cmpd="sng">
              <a:solidFill>
                <a:srgbClr val="0000FF"/>
              </a:solidFill>
              <a:round/>
              <a:headEnd type="none" w="med" len="med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>
                <a:solidFill>
                  <a:srgbClr val="000000"/>
                </a:solidFill>
                <a:latin typeface="Arial" pitchFamily="34" charset="0"/>
                <a:cs typeface="+mn-cs"/>
              </a:endParaRPr>
            </a:p>
          </p:txBody>
        </p:sp>
        <p:sp>
          <p:nvSpPr>
            <p:cNvPr id="16" name="Freeform 45"/>
            <p:cNvSpPr>
              <a:spLocks/>
            </p:cNvSpPr>
            <p:nvPr/>
          </p:nvSpPr>
          <p:spPr bwMode="auto">
            <a:xfrm>
              <a:off x="4523" y="3200"/>
              <a:ext cx="5" cy="800"/>
            </a:xfrm>
            <a:custGeom>
              <a:avLst/>
              <a:gdLst>
                <a:gd name="T0" fmla="*/ 5 w 5"/>
                <a:gd name="T1" fmla="*/ 0 h 800"/>
                <a:gd name="T2" fmla="*/ 0 w 5"/>
                <a:gd name="T3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800">
                  <a:moveTo>
                    <a:pt x="5" y="0"/>
                  </a:moveTo>
                  <a:lnTo>
                    <a:pt x="0" y="800"/>
                  </a:lnTo>
                </a:path>
              </a:pathLst>
            </a:custGeom>
            <a:noFill/>
            <a:ln w="28575" cmpd="sng">
              <a:solidFill>
                <a:srgbClr val="0000FF"/>
              </a:solidFill>
              <a:round/>
              <a:headEnd type="none" w="med" len="med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>
                <a:solidFill>
                  <a:srgbClr val="000000"/>
                </a:solidFill>
                <a:latin typeface="Arial" pitchFamily="34" charset="0"/>
                <a:cs typeface="+mn-cs"/>
              </a:endParaRPr>
            </a:p>
          </p:txBody>
        </p:sp>
      </p:grpSp>
      <p:grpSp>
        <p:nvGrpSpPr>
          <p:cNvPr id="17" name="Group 46"/>
          <p:cNvGrpSpPr>
            <a:grpSpLocks/>
          </p:cNvGrpSpPr>
          <p:nvPr/>
        </p:nvGrpSpPr>
        <p:grpSpPr bwMode="auto">
          <a:xfrm>
            <a:off x="3779838" y="6308725"/>
            <a:ext cx="5472112" cy="144463"/>
            <a:chOff x="2064" y="3974"/>
            <a:chExt cx="3991" cy="91"/>
          </a:xfrm>
        </p:grpSpPr>
        <p:grpSp>
          <p:nvGrpSpPr>
            <p:cNvPr id="18" name="Group 47"/>
            <p:cNvGrpSpPr>
              <a:grpSpLocks/>
            </p:cNvGrpSpPr>
            <p:nvPr/>
          </p:nvGrpSpPr>
          <p:grpSpPr bwMode="auto">
            <a:xfrm>
              <a:off x="2064" y="3974"/>
              <a:ext cx="1225" cy="91"/>
              <a:chOff x="2426" y="3974"/>
              <a:chExt cx="1225" cy="91"/>
            </a:xfrm>
          </p:grpSpPr>
          <p:sp>
            <p:nvSpPr>
              <p:cNvPr id="22" name="Line 48"/>
              <p:cNvSpPr>
                <a:spLocks noChangeShapeType="1"/>
              </p:cNvSpPr>
              <p:nvPr/>
            </p:nvSpPr>
            <p:spPr bwMode="auto">
              <a:xfrm>
                <a:off x="2426" y="4020"/>
                <a:ext cx="1180" cy="0"/>
              </a:xfrm>
              <a:prstGeom prst="line">
                <a:avLst/>
              </a:prstGeom>
              <a:noFill/>
              <a:ln w="57150">
                <a:solidFill>
                  <a:srgbClr val="00CC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uk-UA">
                  <a:solidFill>
                    <a:srgbClr val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3" name="Oval 49"/>
              <p:cNvSpPr>
                <a:spLocks noChangeArrowheads="1"/>
              </p:cNvSpPr>
              <p:nvPr/>
            </p:nvSpPr>
            <p:spPr bwMode="auto">
              <a:xfrm>
                <a:off x="3560" y="3974"/>
                <a:ext cx="91" cy="91"/>
              </a:xfrm>
              <a:prstGeom prst="ellipse">
                <a:avLst/>
              </a:prstGeom>
              <a:solidFill>
                <a:srgbClr val="00CC00"/>
              </a:solidFill>
              <a:ln w="38100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uk-UA">
                  <a:solidFill>
                    <a:srgbClr val="000000"/>
                  </a:solidFill>
                  <a:latin typeface="Arial" pitchFamily="34" charset="0"/>
                  <a:cs typeface="+mn-cs"/>
                </a:endParaRPr>
              </a:p>
            </p:txBody>
          </p:sp>
        </p:grpSp>
        <p:grpSp>
          <p:nvGrpSpPr>
            <p:cNvPr id="19" name="Group 50"/>
            <p:cNvGrpSpPr>
              <a:grpSpLocks/>
            </p:cNvGrpSpPr>
            <p:nvPr/>
          </p:nvGrpSpPr>
          <p:grpSpPr bwMode="auto">
            <a:xfrm>
              <a:off x="4830" y="3974"/>
              <a:ext cx="1225" cy="91"/>
              <a:chOff x="4468" y="3974"/>
              <a:chExt cx="1225" cy="91"/>
            </a:xfrm>
          </p:grpSpPr>
          <p:sp>
            <p:nvSpPr>
              <p:cNvPr id="20" name="Line 51"/>
              <p:cNvSpPr>
                <a:spLocks noChangeShapeType="1"/>
              </p:cNvSpPr>
              <p:nvPr/>
            </p:nvSpPr>
            <p:spPr bwMode="auto">
              <a:xfrm>
                <a:off x="4513" y="4020"/>
                <a:ext cx="1180" cy="0"/>
              </a:xfrm>
              <a:prstGeom prst="line">
                <a:avLst/>
              </a:prstGeom>
              <a:noFill/>
              <a:ln w="57150">
                <a:solidFill>
                  <a:srgbClr val="00CC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uk-UA">
                  <a:solidFill>
                    <a:srgbClr val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1" name="Oval 52"/>
              <p:cNvSpPr>
                <a:spLocks noChangeArrowheads="1"/>
              </p:cNvSpPr>
              <p:nvPr/>
            </p:nvSpPr>
            <p:spPr bwMode="auto">
              <a:xfrm>
                <a:off x="4468" y="3974"/>
                <a:ext cx="91" cy="91"/>
              </a:xfrm>
              <a:prstGeom prst="ellipse">
                <a:avLst/>
              </a:prstGeom>
              <a:solidFill>
                <a:srgbClr val="00CC00"/>
              </a:solidFill>
              <a:ln w="38100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uk-UA">
                  <a:solidFill>
                    <a:srgbClr val="000000"/>
                  </a:solidFill>
                  <a:latin typeface="Arial" pitchFamily="34" charset="0"/>
                  <a:cs typeface="+mn-cs"/>
                </a:endParaRPr>
              </a:p>
            </p:txBody>
          </p:sp>
        </p:grpSp>
      </p:grpSp>
      <p:sp>
        <p:nvSpPr>
          <p:cNvPr id="24" name="Freeform 60"/>
          <p:cNvSpPr>
            <a:spLocks/>
          </p:cNvSpPr>
          <p:nvPr/>
        </p:nvSpPr>
        <p:spPr bwMode="auto">
          <a:xfrm>
            <a:off x="5118100" y="-38100"/>
            <a:ext cx="2709863" cy="6397625"/>
          </a:xfrm>
          <a:custGeom>
            <a:avLst/>
            <a:gdLst>
              <a:gd name="T0" fmla="*/ 0 w 1707"/>
              <a:gd name="T1" fmla="*/ 0 h 4030"/>
              <a:gd name="T2" fmla="*/ 192 w 1707"/>
              <a:gd name="T3" fmla="*/ 1712 h 4030"/>
              <a:gd name="T4" fmla="*/ 428 w 1707"/>
              <a:gd name="T5" fmla="*/ 3059 h 4030"/>
              <a:gd name="T6" fmla="*/ 631 w 1707"/>
              <a:gd name="T7" fmla="*/ 3775 h 4030"/>
              <a:gd name="T8" fmla="*/ 849 w 1707"/>
              <a:gd name="T9" fmla="*/ 4027 h 4030"/>
              <a:gd name="T10" fmla="*/ 1075 w 1707"/>
              <a:gd name="T11" fmla="*/ 3759 h 4030"/>
              <a:gd name="T12" fmla="*/ 1278 w 1707"/>
              <a:gd name="T13" fmla="*/ 3028 h 4030"/>
              <a:gd name="T14" fmla="*/ 1512 w 1707"/>
              <a:gd name="T15" fmla="*/ 1719 h 4030"/>
              <a:gd name="T16" fmla="*/ 1707 w 1707"/>
              <a:gd name="T17" fmla="*/ 8 h 4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707" h="4030">
                <a:moveTo>
                  <a:pt x="0" y="0"/>
                </a:moveTo>
                <a:cubicBezTo>
                  <a:pt x="32" y="285"/>
                  <a:pt x="121" y="1202"/>
                  <a:pt x="192" y="1712"/>
                </a:cubicBezTo>
                <a:cubicBezTo>
                  <a:pt x="263" y="2222"/>
                  <a:pt x="355" y="2715"/>
                  <a:pt x="428" y="3059"/>
                </a:cubicBezTo>
                <a:cubicBezTo>
                  <a:pt x="501" y="3403"/>
                  <a:pt x="561" y="3614"/>
                  <a:pt x="631" y="3775"/>
                </a:cubicBezTo>
                <a:cubicBezTo>
                  <a:pt x="701" y="3936"/>
                  <a:pt x="775" y="4030"/>
                  <a:pt x="849" y="4027"/>
                </a:cubicBezTo>
                <a:cubicBezTo>
                  <a:pt x="924" y="4024"/>
                  <a:pt x="1003" y="3926"/>
                  <a:pt x="1075" y="3759"/>
                </a:cubicBezTo>
                <a:cubicBezTo>
                  <a:pt x="1147" y="3592"/>
                  <a:pt x="1205" y="3368"/>
                  <a:pt x="1278" y="3028"/>
                </a:cubicBezTo>
                <a:cubicBezTo>
                  <a:pt x="1350" y="2688"/>
                  <a:pt x="1440" y="2222"/>
                  <a:pt x="1512" y="1719"/>
                </a:cubicBezTo>
                <a:cubicBezTo>
                  <a:pt x="1583" y="1216"/>
                  <a:pt x="1666" y="364"/>
                  <a:pt x="1707" y="8"/>
                </a:cubicBezTo>
              </a:path>
            </a:pathLst>
          </a:custGeom>
          <a:noFill/>
          <a:ln w="28575" cmpd="sng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grpSp>
        <p:nvGrpSpPr>
          <p:cNvPr id="25" name="Group 64"/>
          <p:cNvGrpSpPr>
            <a:grpSpLocks/>
          </p:cNvGrpSpPr>
          <p:nvPr/>
        </p:nvGrpSpPr>
        <p:grpSpPr bwMode="auto">
          <a:xfrm>
            <a:off x="5118100" y="-25400"/>
            <a:ext cx="2692400" cy="2228850"/>
            <a:chOff x="3224" y="-16"/>
            <a:chExt cx="1696" cy="1404"/>
          </a:xfrm>
        </p:grpSpPr>
        <p:sp>
          <p:nvSpPr>
            <p:cNvPr id="26" name="Freeform 56"/>
            <p:cNvSpPr>
              <a:spLocks/>
            </p:cNvSpPr>
            <p:nvPr/>
          </p:nvSpPr>
          <p:spPr bwMode="auto">
            <a:xfrm>
              <a:off x="4785" y="-16"/>
              <a:ext cx="135" cy="1349"/>
            </a:xfrm>
            <a:custGeom>
              <a:avLst/>
              <a:gdLst>
                <a:gd name="T0" fmla="*/ 135 w 135"/>
                <a:gd name="T1" fmla="*/ 0 h 1349"/>
                <a:gd name="T2" fmla="*/ 48 w 135"/>
                <a:gd name="T3" fmla="*/ 885 h 1349"/>
                <a:gd name="T4" fmla="*/ 0 w 135"/>
                <a:gd name="T5" fmla="*/ 1349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5" h="1349">
                  <a:moveTo>
                    <a:pt x="135" y="0"/>
                  </a:moveTo>
                  <a:cubicBezTo>
                    <a:pt x="123" y="148"/>
                    <a:pt x="70" y="660"/>
                    <a:pt x="48" y="885"/>
                  </a:cubicBezTo>
                  <a:cubicBezTo>
                    <a:pt x="26" y="1110"/>
                    <a:pt x="10" y="1252"/>
                    <a:pt x="0" y="1349"/>
                  </a:cubicBez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>
                <a:solidFill>
                  <a:srgbClr val="000000"/>
                </a:solidFill>
                <a:latin typeface="Arial" pitchFamily="34" charset="0"/>
                <a:cs typeface="+mn-cs"/>
              </a:endParaRPr>
            </a:p>
          </p:txBody>
        </p:sp>
        <p:sp>
          <p:nvSpPr>
            <p:cNvPr id="27" name="Freeform 57"/>
            <p:cNvSpPr>
              <a:spLocks/>
            </p:cNvSpPr>
            <p:nvPr/>
          </p:nvSpPr>
          <p:spPr bwMode="auto">
            <a:xfrm>
              <a:off x="3224" y="-16"/>
              <a:ext cx="151" cy="1404"/>
            </a:xfrm>
            <a:custGeom>
              <a:avLst/>
              <a:gdLst>
                <a:gd name="T0" fmla="*/ 0 w 151"/>
                <a:gd name="T1" fmla="*/ 0 h 1404"/>
                <a:gd name="T2" fmla="*/ 64 w 151"/>
                <a:gd name="T3" fmla="*/ 656 h 1404"/>
                <a:gd name="T4" fmla="*/ 151 w 151"/>
                <a:gd name="T5" fmla="*/ 1404 h 1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1404">
                  <a:moveTo>
                    <a:pt x="0" y="0"/>
                  </a:moveTo>
                  <a:cubicBezTo>
                    <a:pt x="11" y="109"/>
                    <a:pt x="39" y="422"/>
                    <a:pt x="64" y="656"/>
                  </a:cubicBezTo>
                  <a:cubicBezTo>
                    <a:pt x="89" y="890"/>
                    <a:pt x="133" y="1248"/>
                    <a:pt x="151" y="1404"/>
                  </a:cubicBez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>
                <a:solidFill>
                  <a:srgbClr val="000000"/>
                </a:solidFill>
                <a:latin typeface="Arial" pitchFamily="34" charset="0"/>
                <a:cs typeface="+mn-cs"/>
              </a:endParaRPr>
            </a:p>
          </p:txBody>
        </p:sp>
      </p:grpSp>
      <p:grpSp>
        <p:nvGrpSpPr>
          <p:cNvPr id="28" name="Group 61"/>
          <p:cNvGrpSpPr>
            <a:grpSpLocks/>
          </p:cNvGrpSpPr>
          <p:nvPr/>
        </p:nvGrpSpPr>
        <p:grpSpPr bwMode="auto">
          <a:xfrm>
            <a:off x="5003800" y="6381750"/>
            <a:ext cx="2881313" cy="457200"/>
            <a:chOff x="839" y="1010"/>
            <a:chExt cx="1179" cy="288"/>
          </a:xfrm>
        </p:grpSpPr>
        <p:sp>
          <p:nvSpPr>
            <p:cNvPr id="29" name="Text Box 62"/>
            <p:cNvSpPr txBox="1">
              <a:spLocks noChangeArrowheads="1"/>
            </p:cNvSpPr>
            <p:nvPr/>
          </p:nvSpPr>
          <p:spPr bwMode="auto">
            <a:xfrm>
              <a:off x="1817" y="1010"/>
              <a:ext cx="20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altLang="uk-UA" sz="2400" b="1">
                  <a:solidFill>
                    <a:srgbClr val="008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+mn-cs"/>
                </a:rPr>
                <a:t>4</a:t>
              </a:r>
            </a:p>
          </p:txBody>
        </p:sp>
        <p:sp>
          <p:nvSpPr>
            <p:cNvPr id="30" name="Text Box 63"/>
            <p:cNvSpPr txBox="1">
              <a:spLocks noChangeArrowheads="1"/>
            </p:cNvSpPr>
            <p:nvPr/>
          </p:nvSpPr>
          <p:spPr bwMode="auto">
            <a:xfrm>
              <a:off x="839" y="1010"/>
              <a:ext cx="31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altLang="uk-UA" sz="2400" b="1">
                  <a:solidFill>
                    <a:srgbClr val="008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+mn-cs"/>
                </a:rPr>
                <a:t>- 4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2396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pPr lvl="0">
                  <a:lnSpc>
                    <a:spcPct val="115000"/>
                  </a:lnSpc>
                  <a:spcAft>
                    <a:spcPts val="1000"/>
                  </a:spcAft>
                  <a:buFont typeface="+mj-lt"/>
                  <a:buAutoNum type="arabicPeriod"/>
                </a:pPr>
                <a:r>
                  <a:rPr lang="uk-UA" dirty="0">
                    <a:ea typeface="Calibri"/>
                  </a:rPr>
                  <a:t>При яких значеннях х значення функції у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i="1">
                            <a:latin typeface="Cambria Math"/>
                            <a:ea typeface="Calibri"/>
                          </a:rPr>
                        </m:ctrlPr>
                      </m:sSupPr>
                      <m:e>
                        <m:r>
                          <a:rPr lang="ru-RU" i="1">
                            <a:latin typeface="Cambria Math"/>
                            <a:ea typeface="Calibri"/>
                          </a:rPr>
                          <m:t>𝑥</m:t>
                        </m:r>
                      </m:e>
                      <m:sup>
                        <m:r>
                          <a:rPr lang="ru-RU" i="1">
                            <a:latin typeface="Cambria Math"/>
                            <a:ea typeface="Calibri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dirty="0">
                    <a:ea typeface="Times New Roman"/>
                  </a:rPr>
                  <a:t> </a:t>
                </a:r>
                <a:r>
                  <a:rPr lang="ru-RU" dirty="0" err="1">
                    <a:ea typeface="Times New Roman"/>
                  </a:rPr>
                  <a:t>менше</a:t>
                </a:r>
                <a:r>
                  <a:rPr lang="ru-RU" dirty="0">
                    <a:ea typeface="Times New Roman"/>
                  </a:rPr>
                  <a:t> 36?</a:t>
                </a:r>
                <a:endParaRPr lang="uk-UA" sz="2000" dirty="0">
                  <a:latin typeface="Calibri"/>
                  <a:ea typeface="Calibri"/>
                </a:endParaRPr>
              </a:p>
              <a:p>
                <a:endParaRPr lang="uk-UA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1">
                <a:blip r:embed="rId3"/>
                <a:stretch>
                  <a:fillRect l="-2564" t="-809" r="-30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8604250" y="6308725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uk-UA" sz="2400">
                <a:solidFill>
                  <a:srgbClr val="000000"/>
                </a:solidFill>
                <a:latin typeface="Arial" pitchFamily="34" charset="0"/>
                <a:cs typeface="+mn-cs"/>
              </a:rPr>
              <a:t>х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6084888" y="-26988"/>
            <a:ext cx="336550" cy="457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uk-UA" sz="2400">
                <a:solidFill>
                  <a:srgbClr val="000000"/>
                </a:solidFill>
                <a:latin typeface="Arial" pitchFamily="34" charset="0"/>
                <a:cs typeface="+mn-cs"/>
              </a:rPr>
              <a:t>у</a:t>
            </a:r>
          </a:p>
        </p:txBody>
      </p:sp>
      <p:sp>
        <p:nvSpPr>
          <p:cNvPr id="7" name="Freeform 4"/>
          <p:cNvSpPr>
            <a:spLocks/>
          </p:cNvSpPr>
          <p:nvPr/>
        </p:nvSpPr>
        <p:spPr bwMode="auto">
          <a:xfrm>
            <a:off x="6438900" y="38100"/>
            <a:ext cx="25400" cy="6896100"/>
          </a:xfrm>
          <a:custGeom>
            <a:avLst/>
            <a:gdLst>
              <a:gd name="T0" fmla="*/ 0 w 16"/>
              <a:gd name="T1" fmla="*/ 4344 h 4344"/>
              <a:gd name="T2" fmla="*/ 16 w 16"/>
              <a:gd name="T3" fmla="*/ 0 h 43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" h="4344">
                <a:moveTo>
                  <a:pt x="0" y="4344"/>
                </a:moveTo>
                <a:lnTo>
                  <a:pt x="16" y="0"/>
                </a:lnTo>
              </a:path>
            </a:pathLst>
          </a:custGeom>
          <a:noFill/>
          <a:ln w="28575" cmpd="sng">
            <a:solidFill>
              <a:srgbClr val="00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sp>
        <p:nvSpPr>
          <p:cNvPr id="8" name="Line 5"/>
          <p:cNvSpPr>
            <a:spLocks noChangeShapeType="1"/>
          </p:cNvSpPr>
          <p:nvPr/>
        </p:nvSpPr>
        <p:spPr bwMode="auto">
          <a:xfrm>
            <a:off x="4067175" y="6381750"/>
            <a:ext cx="489585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8" name="Формула" r:id="rId4" imgW="114120" imgH="215640" progId="Equation.3">
                  <p:embed/>
                </p:oleObj>
              </mc:Choice>
              <mc:Fallback>
                <p:oleObj name="Формула" r:id="rId4" imgW="1141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Freeform 9"/>
          <p:cNvSpPr>
            <a:spLocks/>
          </p:cNvSpPr>
          <p:nvPr/>
        </p:nvSpPr>
        <p:spPr bwMode="auto">
          <a:xfrm>
            <a:off x="5118100" y="-38100"/>
            <a:ext cx="2709863" cy="6397625"/>
          </a:xfrm>
          <a:custGeom>
            <a:avLst/>
            <a:gdLst>
              <a:gd name="T0" fmla="*/ 0 w 1707"/>
              <a:gd name="T1" fmla="*/ 0 h 4030"/>
              <a:gd name="T2" fmla="*/ 192 w 1707"/>
              <a:gd name="T3" fmla="*/ 1712 h 4030"/>
              <a:gd name="T4" fmla="*/ 428 w 1707"/>
              <a:gd name="T5" fmla="*/ 3059 h 4030"/>
              <a:gd name="T6" fmla="*/ 631 w 1707"/>
              <a:gd name="T7" fmla="*/ 3775 h 4030"/>
              <a:gd name="T8" fmla="*/ 849 w 1707"/>
              <a:gd name="T9" fmla="*/ 4027 h 4030"/>
              <a:gd name="T10" fmla="*/ 1075 w 1707"/>
              <a:gd name="T11" fmla="*/ 3759 h 4030"/>
              <a:gd name="T12" fmla="*/ 1278 w 1707"/>
              <a:gd name="T13" fmla="*/ 3028 h 4030"/>
              <a:gd name="T14" fmla="*/ 1512 w 1707"/>
              <a:gd name="T15" fmla="*/ 1719 h 4030"/>
              <a:gd name="T16" fmla="*/ 1707 w 1707"/>
              <a:gd name="T17" fmla="*/ 8 h 4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707" h="4030">
                <a:moveTo>
                  <a:pt x="0" y="0"/>
                </a:moveTo>
                <a:cubicBezTo>
                  <a:pt x="32" y="285"/>
                  <a:pt x="121" y="1202"/>
                  <a:pt x="192" y="1712"/>
                </a:cubicBezTo>
                <a:cubicBezTo>
                  <a:pt x="263" y="2222"/>
                  <a:pt x="355" y="2715"/>
                  <a:pt x="428" y="3059"/>
                </a:cubicBezTo>
                <a:cubicBezTo>
                  <a:pt x="501" y="3403"/>
                  <a:pt x="561" y="3614"/>
                  <a:pt x="631" y="3775"/>
                </a:cubicBezTo>
                <a:cubicBezTo>
                  <a:pt x="701" y="3936"/>
                  <a:pt x="775" y="4030"/>
                  <a:pt x="849" y="4027"/>
                </a:cubicBezTo>
                <a:cubicBezTo>
                  <a:pt x="924" y="4024"/>
                  <a:pt x="1003" y="3926"/>
                  <a:pt x="1075" y="3759"/>
                </a:cubicBezTo>
                <a:cubicBezTo>
                  <a:pt x="1147" y="3592"/>
                  <a:pt x="1205" y="3368"/>
                  <a:pt x="1278" y="3028"/>
                </a:cubicBezTo>
                <a:cubicBezTo>
                  <a:pt x="1350" y="2688"/>
                  <a:pt x="1440" y="2222"/>
                  <a:pt x="1512" y="1719"/>
                </a:cubicBezTo>
                <a:cubicBezTo>
                  <a:pt x="1583" y="1216"/>
                  <a:pt x="1666" y="364"/>
                  <a:pt x="1707" y="8"/>
                </a:cubicBezTo>
              </a:path>
            </a:pathLst>
          </a:custGeom>
          <a:noFill/>
          <a:ln w="28575" cmpd="sng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sp>
        <p:nvSpPr>
          <p:cNvPr id="11" name="AutoShape 10"/>
          <p:cNvSpPr>
            <a:spLocks noChangeArrowheads="1"/>
          </p:cNvSpPr>
          <p:nvPr/>
        </p:nvSpPr>
        <p:spPr bwMode="auto">
          <a:xfrm>
            <a:off x="6372225" y="6310313"/>
            <a:ext cx="144463" cy="142875"/>
          </a:xfrm>
          <a:prstGeom prst="flowChartConnector">
            <a:avLst/>
          </a:prstGeom>
          <a:gradFill rotWithShape="1">
            <a:gsLst>
              <a:gs pos="0">
                <a:srgbClr val="0066FF"/>
              </a:gs>
              <a:gs pos="100000">
                <a:srgbClr val="0066FF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+mn-cs"/>
            </a:endParaRP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3995738" y="1123950"/>
            <a:ext cx="5327650" cy="457200"/>
            <a:chOff x="2472" y="2931"/>
            <a:chExt cx="3356" cy="288"/>
          </a:xfrm>
        </p:grpSpPr>
        <p:sp>
          <p:nvSpPr>
            <p:cNvPr id="13" name="Line 12"/>
            <p:cNvSpPr>
              <a:spLocks noChangeShapeType="1"/>
            </p:cNvSpPr>
            <p:nvPr/>
          </p:nvSpPr>
          <p:spPr bwMode="auto">
            <a:xfrm>
              <a:off x="2472" y="3203"/>
              <a:ext cx="3288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>
                <a:solidFill>
                  <a:srgbClr val="000000"/>
                </a:solidFill>
                <a:latin typeface="Arial" pitchFamily="34" charset="0"/>
                <a:cs typeface="+mn-cs"/>
              </a:endParaRPr>
            </a:p>
          </p:txBody>
        </p:sp>
        <p:sp>
          <p:nvSpPr>
            <p:cNvPr id="14" name="Text Box 13"/>
            <p:cNvSpPr txBox="1">
              <a:spLocks noChangeArrowheads="1"/>
            </p:cNvSpPr>
            <p:nvPr/>
          </p:nvSpPr>
          <p:spPr bwMode="auto">
            <a:xfrm>
              <a:off x="4921" y="2931"/>
              <a:ext cx="90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altLang="uk-UA" sz="2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+mn-cs"/>
                </a:rPr>
                <a:t>у = 36</a:t>
              </a:r>
            </a:p>
          </p:txBody>
        </p:sp>
      </p:grp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5292725" y="1557338"/>
            <a:ext cx="2374900" cy="4824412"/>
            <a:chOff x="3606" y="3200"/>
            <a:chExt cx="922" cy="800"/>
          </a:xfrm>
        </p:grpSpPr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3606" y="3203"/>
              <a:ext cx="10" cy="797"/>
            </a:xfrm>
            <a:custGeom>
              <a:avLst/>
              <a:gdLst>
                <a:gd name="T0" fmla="*/ 0 w 10"/>
                <a:gd name="T1" fmla="*/ 0 h 797"/>
                <a:gd name="T2" fmla="*/ 10 w 10"/>
                <a:gd name="T3" fmla="*/ 797 h 7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" h="797">
                  <a:moveTo>
                    <a:pt x="0" y="0"/>
                  </a:moveTo>
                  <a:lnTo>
                    <a:pt x="10" y="797"/>
                  </a:lnTo>
                </a:path>
              </a:pathLst>
            </a:custGeom>
            <a:noFill/>
            <a:ln w="28575" cmpd="sng">
              <a:solidFill>
                <a:srgbClr val="0000FF"/>
              </a:solidFill>
              <a:round/>
              <a:headEnd type="none" w="med" len="med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>
                <a:solidFill>
                  <a:srgbClr val="000000"/>
                </a:solidFill>
                <a:latin typeface="Arial" pitchFamily="34" charset="0"/>
                <a:cs typeface="+mn-cs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4523" y="3200"/>
              <a:ext cx="5" cy="800"/>
            </a:xfrm>
            <a:custGeom>
              <a:avLst/>
              <a:gdLst>
                <a:gd name="T0" fmla="*/ 5 w 5"/>
                <a:gd name="T1" fmla="*/ 0 h 800"/>
                <a:gd name="T2" fmla="*/ 0 w 5"/>
                <a:gd name="T3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800">
                  <a:moveTo>
                    <a:pt x="5" y="0"/>
                  </a:moveTo>
                  <a:lnTo>
                    <a:pt x="0" y="800"/>
                  </a:lnTo>
                </a:path>
              </a:pathLst>
            </a:custGeom>
            <a:noFill/>
            <a:ln w="28575" cmpd="sng">
              <a:solidFill>
                <a:srgbClr val="0000FF"/>
              </a:solidFill>
              <a:round/>
              <a:headEnd type="none" w="med" len="med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>
                <a:solidFill>
                  <a:srgbClr val="000000"/>
                </a:solidFill>
                <a:latin typeface="Arial" pitchFamily="34" charset="0"/>
                <a:cs typeface="+mn-cs"/>
              </a:endParaRPr>
            </a:p>
          </p:txBody>
        </p:sp>
      </p:grpSp>
      <p:grpSp>
        <p:nvGrpSpPr>
          <p:cNvPr id="18" name="Group 20"/>
          <p:cNvGrpSpPr>
            <a:grpSpLocks/>
          </p:cNvGrpSpPr>
          <p:nvPr/>
        </p:nvGrpSpPr>
        <p:grpSpPr bwMode="auto">
          <a:xfrm>
            <a:off x="5219700" y="6308725"/>
            <a:ext cx="2520950" cy="144463"/>
            <a:chOff x="3288" y="3974"/>
            <a:chExt cx="1588" cy="91"/>
          </a:xfrm>
        </p:grpSpPr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3344" y="4021"/>
              <a:ext cx="1487" cy="3"/>
            </a:xfrm>
            <a:custGeom>
              <a:avLst/>
              <a:gdLst>
                <a:gd name="T0" fmla="*/ 0 w 1487"/>
                <a:gd name="T1" fmla="*/ 3 h 3"/>
                <a:gd name="T2" fmla="*/ 1487 w 1487"/>
                <a:gd name="T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87" h="3">
                  <a:moveTo>
                    <a:pt x="0" y="3"/>
                  </a:moveTo>
                  <a:lnTo>
                    <a:pt x="1487" y="0"/>
                  </a:lnTo>
                </a:path>
              </a:pathLst>
            </a:custGeom>
            <a:noFill/>
            <a:ln w="57150">
              <a:solidFill>
                <a:srgbClr val="00CC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  <p:sp>
          <p:nvSpPr>
            <p:cNvPr id="20" name="Oval 22"/>
            <p:cNvSpPr>
              <a:spLocks noChangeArrowheads="1"/>
            </p:cNvSpPr>
            <p:nvPr/>
          </p:nvSpPr>
          <p:spPr bwMode="auto">
            <a:xfrm>
              <a:off x="4785" y="3974"/>
              <a:ext cx="91" cy="91"/>
            </a:xfrm>
            <a:prstGeom prst="ellipse">
              <a:avLst/>
            </a:prstGeom>
            <a:solidFill>
              <a:srgbClr val="FFFFFF"/>
            </a:solidFill>
            <a:ln w="28575">
              <a:solidFill>
                <a:srgbClr val="008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alt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  <p:sp>
          <p:nvSpPr>
            <p:cNvPr id="21" name="Oval 23"/>
            <p:cNvSpPr>
              <a:spLocks noChangeArrowheads="1"/>
            </p:cNvSpPr>
            <p:nvPr/>
          </p:nvSpPr>
          <p:spPr bwMode="auto">
            <a:xfrm>
              <a:off x="3288" y="3974"/>
              <a:ext cx="91" cy="91"/>
            </a:xfrm>
            <a:prstGeom prst="ellipse">
              <a:avLst/>
            </a:prstGeom>
            <a:solidFill>
              <a:srgbClr val="FFFFFF"/>
            </a:solidFill>
            <a:ln w="28575">
              <a:solidFill>
                <a:srgbClr val="008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+mn-cs"/>
              </a:endParaRPr>
            </a:p>
          </p:txBody>
        </p:sp>
      </p:grpSp>
      <p:sp>
        <p:nvSpPr>
          <p:cNvPr id="22" name="Freeform 24"/>
          <p:cNvSpPr>
            <a:spLocks/>
          </p:cNvSpPr>
          <p:nvPr/>
        </p:nvSpPr>
        <p:spPr bwMode="auto">
          <a:xfrm>
            <a:off x="5292725" y="1557338"/>
            <a:ext cx="2374900" cy="4829175"/>
          </a:xfrm>
          <a:custGeom>
            <a:avLst/>
            <a:gdLst>
              <a:gd name="T0" fmla="*/ 0 w 1496"/>
              <a:gd name="T1" fmla="*/ 0 h 3042"/>
              <a:gd name="T2" fmla="*/ 106 w 1496"/>
              <a:gd name="T3" fmla="*/ 851 h 3042"/>
              <a:gd name="T4" fmla="*/ 426 w 1496"/>
              <a:gd name="T5" fmla="*/ 2515 h 3042"/>
              <a:gd name="T6" fmla="*/ 725 w 1496"/>
              <a:gd name="T7" fmla="*/ 3039 h 3042"/>
              <a:gd name="T8" fmla="*/ 1050 w 1496"/>
              <a:gd name="T9" fmla="*/ 2499 h 3042"/>
              <a:gd name="T10" fmla="*/ 1370 w 1496"/>
              <a:gd name="T11" fmla="*/ 867 h 3042"/>
              <a:gd name="T12" fmla="*/ 1496 w 1496"/>
              <a:gd name="T13" fmla="*/ 0 h 30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96" h="3042">
                <a:moveTo>
                  <a:pt x="0" y="0"/>
                </a:moveTo>
                <a:cubicBezTo>
                  <a:pt x="18" y="142"/>
                  <a:pt x="35" y="432"/>
                  <a:pt x="106" y="851"/>
                </a:cubicBezTo>
                <a:cubicBezTo>
                  <a:pt x="177" y="1270"/>
                  <a:pt x="323" y="2150"/>
                  <a:pt x="426" y="2515"/>
                </a:cubicBezTo>
                <a:cubicBezTo>
                  <a:pt x="529" y="2880"/>
                  <a:pt x="621" y="3042"/>
                  <a:pt x="725" y="3039"/>
                </a:cubicBezTo>
                <a:cubicBezTo>
                  <a:pt x="829" y="3036"/>
                  <a:pt x="942" y="2861"/>
                  <a:pt x="1050" y="2499"/>
                </a:cubicBezTo>
                <a:cubicBezTo>
                  <a:pt x="1158" y="2137"/>
                  <a:pt x="1296" y="1283"/>
                  <a:pt x="1370" y="867"/>
                </a:cubicBezTo>
                <a:cubicBezTo>
                  <a:pt x="1444" y="451"/>
                  <a:pt x="1470" y="181"/>
                  <a:pt x="1496" y="0"/>
                </a:cubicBezTo>
              </a:path>
            </a:pathLst>
          </a:custGeom>
          <a:noFill/>
          <a:ln w="38100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grpSp>
        <p:nvGrpSpPr>
          <p:cNvPr id="23" name="Group 25"/>
          <p:cNvGrpSpPr>
            <a:grpSpLocks/>
          </p:cNvGrpSpPr>
          <p:nvPr/>
        </p:nvGrpSpPr>
        <p:grpSpPr bwMode="auto">
          <a:xfrm>
            <a:off x="5003800" y="6381750"/>
            <a:ext cx="3024188" cy="457200"/>
            <a:chOff x="839" y="1010"/>
            <a:chExt cx="1179" cy="288"/>
          </a:xfrm>
        </p:grpSpPr>
        <p:sp>
          <p:nvSpPr>
            <p:cNvPr id="24" name="Text Box 26"/>
            <p:cNvSpPr txBox="1">
              <a:spLocks noChangeArrowheads="1"/>
            </p:cNvSpPr>
            <p:nvPr/>
          </p:nvSpPr>
          <p:spPr bwMode="auto">
            <a:xfrm>
              <a:off x="1817" y="1010"/>
              <a:ext cx="20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altLang="uk-UA" sz="2400" b="1">
                  <a:solidFill>
                    <a:srgbClr val="008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+mn-cs"/>
                </a:rPr>
                <a:t>6</a:t>
              </a:r>
            </a:p>
          </p:txBody>
        </p:sp>
        <p:sp>
          <p:nvSpPr>
            <p:cNvPr id="25" name="Text Box 27"/>
            <p:cNvSpPr txBox="1">
              <a:spLocks noChangeArrowheads="1"/>
            </p:cNvSpPr>
            <p:nvPr/>
          </p:nvSpPr>
          <p:spPr bwMode="auto">
            <a:xfrm>
              <a:off x="839" y="1010"/>
              <a:ext cx="31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altLang="uk-UA" sz="2400" b="1">
                  <a:solidFill>
                    <a:srgbClr val="008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+mn-cs"/>
                </a:rPr>
                <a:t>-6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2396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uk-UA" dirty="0" smtClean="0"/>
              <a:t>Оцінювання</a:t>
            </a:r>
            <a:endParaRPr lang="uk-UA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8350334"/>
              </p:ext>
            </p:extLst>
          </p:nvPr>
        </p:nvGraphicFramePr>
        <p:xfrm>
          <a:off x="1979712" y="1484784"/>
          <a:ext cx="2832257" cy="4608512"/>
        </p:xfrm>
        <a:graphic>
          <a:graphicData uri="http://schemas.openxmlformats.org/drawingml/2006/table">
            <a:tbl>
              <a:tblPr firstRow="1" firstCol="1" bandRow="1"/>
              <a:tblGrid>
                <a:gridCol w="1822004"/>
                <a:gridCol w="1010253"/>
              </a:tblGrid>
              <a:tr h="57871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23-24</a:t>
                      </a:r>
                      <a:endParaRPr lang="uk-U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436" marR="32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uk-U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436" marR="32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261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21-22</a:t>
                      </a:r>
                      <a:endParaRPr lang="uk-U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436" marR="32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uk-U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436" marR="32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261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19-20</a:t>
                      </a:r>
                      <a:endParaRPr lang="uk-U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436" marR="32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uk-U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436" marR="32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261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17-18</a:t>
                      </a:r>
                      <a:endParaRPr lang="uk-U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436" marR="32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uk-U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436" marR="32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261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15-16</a:t>
                      </a:r>
                      <a:endParaRPr lang="uk-U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436" marR="32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uk-U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436" marR="32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261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13-14</a:t>
                      </a:r>
                      <a:endParaRPr lang="uk-U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436" marR="32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uk-U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436" marR="32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261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11-12</a:t>
                      </a:r>
                      <a:endParaRPr lang="uk-U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436" marR="32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uk-U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436" marR="32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094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9-10</a:t>
                      </a:r>
                      <a:endParaRPr lang="uk-U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436" marR="32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uk-U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436" marR="32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5520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Дякую за урок!</a:t>
            </a:r>
            <a:endParaRPr lang="uk-UA" dirty="0"/>
          </a:p>
        </p:txBody>
      </p:sp>
      <p:pic>
        <p:nvPicPr>
          <p:cNvPr id="3" name="Picture 9" descr="H:\Documents and Settings\Aida\Рабочий стол\текстуры и фоны, клипарты\новеньки картинки\graph equation h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941168"/>
            <a:ext cx="1921009" cy="1772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75520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1_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2_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3_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4_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5_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</TotalTime>
  <Words>420</Words>
  <Application>Microsoft Office PowerPoint</Application>
  <PresentationFormat>Экран (4:3)</PresentationFormat>
  <Paragraphs>148</Paragraphs>
  <Slides>26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16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46" baseType="lpstr">
      <vt:lpstr>Times New Roman</vt:lpstr>
      <vt:lpstr>Arial</vt:lpstr>
      <vt:lpstr>Calibri</vt:lpstr>
      <vt:lpstr>Оформление по умолчанию</vt:lpstr>
      <vt:lpstr>1_Оформление по умолчанию</vt:lpstr>
      <vt:lpstr>2_Оформление по умолчанию</vt:lpstr>
      <vt:lpstr>3_Оформление по умолчанию</vt:lpstr>
      <vt:lpstr>4_Оформление по умолчанию</vt:lpstr>
      <vt:lpstr>5_Оформление по умолчанию</vt:lpstr>
      <vt:lpstr>6_Оформление по умолчанию</vt:lpstr>
      <vt:lpstr>7_Оформление по умолчанию</vt:lpstr>
      <vt:lpstr>8_Оформление по умолчанию</vt:lpstr>
      <vt:lpstr>9_Оформление по умолчанию</vt:lpstr>
      <vt:lpstr>10_Оформление по умолчанию</vt:lpstr>
      <vt:lpstr>11_Оформление по умолчанию</vt:lpstr>
      <vt:lpstr>12_Оформление по умолчанию</vt:lpstr>
      <vt:lpstr>13_Оформление по умолчанию</vt:lpstr>
      <vt:lpstr>14_Оформление по умолчанию</vt:lpstr>
      <vt:lpstr>15_Оформление по умолчанию</vt:lpstr>
      <vt:lpstr>Microsoft Equation 3.0</vt:lpstr>
      <vt:lpstr>Квадратична функція</vt:lpstr>
      <vt:lpstr>Презентация PowerPoint</vt:lpstr>
      <vt:lpstr>Презентация PowerPoint</vt:lpstr>
      <vt:lpstr>Презентация PowerPoint</vt:lpstr>
      <vt:lpstr>Вкажіть координати вершин кожної з функцій 1-6.(одиничний відрізок – 1клітинка)</vt:lpstr>
      <vt:lpstr>Визначте значення дискримінанта і  коефіцієнта а для квадратичних функцій</vt:lpstr>
      <vt:lpstr>Презентация PowerPoint</vt:lpstr>
      <vt:lpstr>Встановіть відповідність</vt:lpstr>
      <vt:lpstr>Презентация PowerPoint</vt:lpstr>
      <vt:lpstr>Робота в парах</vt:lpstr>
      <vt:lpstr>Презентация PowerPoint</vt:lpstr>
      <vt:lpstr>Презентация PowerPoint</vt:lpstr>
      <vt:lpstr>Презентация PowerPoint</vt:lpstr>
      <vt:lpstr>Колективна робота</vt:lpstr>
      <vt:lpstr>Презентация PowerPoint</vt:lpstr>
      <vt:lpstr>Робота з підручником</vt:lpstr>
      <vt:lpstr>Презентация PowerPoint</vt:lpstr>
      <vt:lpstr>Самостійна практична робота</vt:lpstr>
      <vt:lpstr>Перевір себе!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Оцінювання</vt:lpstr>
      <vt:lpstr>Дякую за урок!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Liudmila</dc:creator>
  <cp:lastModifiedBy>Liudmila</cp:lastModifiedBy>
  <cp:revision>97</cp:revision>
  <dcterms:created xsi:type="dcterms:W3CDTF">2012-08-12T16:04:58Z</dcterms:created>
  <dcterms:modified xsi:type="dcterms:W3CDTF">2015-12-08T22:28:51Z</dcterms:modified>
</cp:coreProperties>
</file>