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57" r:id="rId11"/>
    <p:sldId id="258" r:id="rId12"/>
    <p:sldId id="259" r:id="rId13"/>
    <p:sldId id="268" r:id="rId14"/>
    <p:sldId id="269" r:id="rId15"/>
    <p:sldId id="270" r:id="rId16"/>
    <p:sldId id="271" r:id="rId17"/>
    <p:sldId id="272" r:id="rId18"/>
    <p:sldId id="275" r:id="rId19"/>
    <p:sldId id="273" r:id="rId20"/>
    <p:sldId id="278" r:id="rId21"/>
    <p:sldId id="276" r:id="rId22"/>
    <p:sldId id="279" r:id="rId23"/>
    <p:sldId id="280" r:id="rId24"/>
    <p:sldId id="281" r:id="rId25"/>
    <p:sldId id="282" r:id="rId26"/>
    <p:sldId id="283" r:id="rId27"/>
    <p:sldId id="288" r:id="rId28"/>
    <p:sldId id="289" r:id="rId29"/>
    <p:sldId id="284" r:id="rId30"/>
    <p:sldId id="285" r:id="rId31"/>
    <p:sldId id="286" r:id="rId32"/>
    <p:sldId id="287" r:id="rId33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73" autoAdjust="0"/>
    <p:restoredTop sz="94660"/>
  </p:normalViewPr>
  <p:slideViewPr>
    <p:cSldViewPr>
      <p:cViewPr varScale="1">
        <p:scale>
          <a:sx n="103" d="100"/>
          <a:sy n="103" d="100"/>
        </p:scale>
        <p:origin x="-25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44E90-5251-4B63-92C2-C3315C564327}" type="datetimeFigureOut">
              <a:rPr lang="uk-UA" smtClean="0"/>
              <a:t>10.03.2013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CE94E-0FE9-4593-BE71-FF8B4FA76B35}" type="slidenum">
              <a:rPr lang="uk-UA" smtClean="0"/>
              <a:t>‹#›</a:t>
            </a:fld>
            <a:endParaRPr lang="uk-UA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44E90-5251-4B63-92C2-C3315C564327}" type="datetimeFigureOut">
              <a:rPr lang="uk-UA" smtClean="0"/>
              <a:t>10.03.2013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CE94E-0FE9-4593-BE71-FF8B4FA76B35}" type="slidenum">
              <a:rPr lang="uk-UA" smtClean="0"/>
              <a:t>‹#›</a:t>
            </a:fld>
            <a:endParaRPr lang="uk-UA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44E90-5251-4B63-92C2-C3315C564327}" type="datetimeFigureOut">
              <a:rPr lang="uk-UA" smtClean="0"/>
              <a:t>10.03.2013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CE94E-0FE9-4593-BE71-FF8B4FA76B35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44E90-5251-4B63-92C2-C3315C564327}" type="datetimeFigureOut">
              <a:rPr lang="uk-UA" smtClean="0"/>
              <a:t>10.03.2013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CE94E-0FE9-4593-BE71-FF8B4FA76B35}" type="slidenum">
              <a:rPr lang="uk-UA" smtClean="0"/>
              <a:t>‹#›</a:t>
            </a:fld>
            <a:endParaRPr lang="uk-UA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44E90-5251-4B63-92C2-C3315C564327}" type="datetimeFigureOut">
              <a:rPr lang="uk-UA" smtClean="0"/>
              <a:t>10.03.2013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CE94E-0FE9-4593-BE71-FF8B4FA76B35}" type="slidenum">
              <a:rPr lang="uk-UA" smtClean="0"/>
              <a:t>‹#›</a:t>
            </a:fld>
            <a:endParaRPr lang="uk-UA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44E90-5251-4B63-92C2-C3315C564327}" type="datetimeFigureOut">
              <a:rPr lang="uk-UA" smtClean="0"/>
              <a:t>10.03.2013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CE94E-0FE9-4593-BE71-FF8B4FA76B35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44E90-5251-4B63-92C2-C3315C564327}" type="datetimeFigureOut">
              <a:rPr lang="uk-UA" smtClean="0"/>
              <a:t>10.03.2013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CE94E-0FE9-4593-BE71-FF8B4FA76B35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44E90-5251-4B63-92C2-C3315C564327}" type="datetimeFigureOut">
              <a:rPr lang="uk-UA" smtClean="0"/>
              <a:t>10.03.2013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CE94E-0FE9-4593-BE71-FF8B4FA76B35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44E90-5251-4B63-92C2-C3315C564327}" type="datetimeFigureOut">
              <a:rPr lang="uk-UA" smtClean="0"/>
              <a:t>10.03.2013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CE94E-0FE9-4593-BE71-FF8B4FA76B35}" type="slidenum">
              <a:rPr lang="uk-UA" smtClean="0"/>
              <a:t>‹#›</a:t>
            </a:fld>
            <a:endParaRPr lang="uk-UA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44E90-5251-4B63-92C2-C3315C564327}" type="datetimeFigureOut">
              <a:rPr lang="uk-UA" smtClean="0"/>
              <a:t>10.03.2013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CE94E-0FE9-4593-BE71-FF8B4FA76B35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44E90-5251-4B63-92C2-C3315C564327}" type="datetimeFigureOut">
              <a:rPr lang="uk-UA" smtClean="0"/>
              <a:t>10.03.2013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CE94E-0FE9-4593-BE71-FF8B4FA76B35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B844E90-5251-4B63-92C2-C3315C564327}" type="datetimeFigureOut">
              <a:rPr lang="uk-UA" smtClean="0"/>
              <a:t>10.03.2013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9ACE94E-0FE9-4593-BE71-FF8B4FA76B35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836713"/>
            <a:ext cx="3636085" cy="1656184"/>
          </a:xfrm>
        </p:spPr>
        <p:txBody>
          <a:bodyPr/>
          <a:lstStyle/>
          <a:p>
            <a:pPr marL="182880" indent="0">
              <a:buNone/>
            </a:pPr>
            <a:r>
              <a:rPr lang="uk-UA" sz="4800" dirty="0" smtClean="0"/>
              <a:t>Квадратні рівняння</a:t>
            </a:r>
            <a:endParaRPr lang="uk-UA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2193424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uk-UA" i="1" dirty="0" smtClean="0">
                <a:solidFill>
                  <a:srgbClr val="00B0F0"/>
                </a:solidFill>
              </a:rPr>
              <a:t>Чорноморець Олеся Василівна</a:t>
            </a:r>
          </a:p>
          <a:p>
            <a:pPr marL="45720" indent="0">
              <a:buNone/>
            </a:pPr>
            <a:r>
              <a:rPr lang="uk-UA" i="1" dirty="0" smtClean="0">
                <a:solidFill>
                  <a:srgbClr val="00B0F0"/>
                </a:solidFill>
              </a:rPr>
              <a:t>Вчитель математики </a:t>
            </a:r>
            <a:r>
              <a:rPr lang="uk-UA" i="1" dirty="0" err="1" smtClean="0">
                <a:solidFill>
                  <a:srgbClr val="00B0F0"/>
                </a:solidFill>
              </a:rPr>
              <a:t>Кулішівського</a:t>
            </a:r>
            <a:r>
              <a:rPr lang="uk-UA" i="1" dirty="0" smtClean="0">
                <a:solidFill>
                  <a:srgbClr val="00B0F0"/>
                </a:solidFill>
              </a:rPr>
              <a:t> НВК</a:t>
            </a:r>
            <a:endParaRPr lang="uk-UA" i="1" dirty="0">
              <a:solidFill>
                <a:srgbClr val="00B0F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uk-UA" sz="2400" b="1" i="1" dirty="0" smtClean="0">
                <a:solidFill>
                  <a:srgbClr val="00B0F0"/>
                </a:solidFill>
              </a:rPr>
              <a:t>Рівняння – це золотий ключ, який відкриває всі  математичні таємниці.</a:t>
            </a:r>
            <a:endParaRPr lang="uk-UA" sz="2400" b="1" i="1" dirty="0">
              <a:solidFill>
                <a:srgbClr val="00B0F0"/>
              </a:solidFill>
            </a:endParaRPr>
          </a:p>
        </p:txBody>
      </p:sp>
      <p:pic>
        <p:nvPicPr>
          <p:cNvPr id="1026" name="Picture 2" descr="http://yak-prosto.com/images/9/c/sho-take-korin-rivnyanny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356992"/>
            <a:ext cx="3610372" cy="2707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6297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3"/>
          <p:cNvGraphicFramePr>
            <a:graphicFrameLocks noGrp="1"/>
          </p:cNvGraphicFramePr>
          <p:nvPr/>
        </p:nvGraphicFramePr>
        <p:xfrm>
          <a:off x="1600200" y="2438400"/>
          <a:ext cx="6096000" cy="518048"/>
        </p:xfrm>
        <a:graphic>
          <a:graphicData uri="http://schemas.openxmlformats.org/drawingml/2006/table">
            <a:tbl>
              <a:tblPr/>
              <a:tblGrid>
                <a:gridCol w="468313"/>
                <a:gridCol w="469900"/>
                <a:gridCol w="468312"/>
                <a:gridCol w="469900"/>
                <a:gridCol w="468313"/>
                <a:gridCol w="468312"/>
                <a:gridCol w="469900"/>
                <a:gridCol w="468313"/>
                <a:gridCol w="468312"/>
                <a:gridCol w="469900"/>
                <a:gridCol w="468313"/>
                <a:gridCol w="469900"/>
                <a:gridCol w="468312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3" name="Group 33"/>
          <p:cNvGraphicFramePr>
            <a:graphicFrameLocks noGrp="1"/>
          </p:cNvGraphicFramePr>
          <p:nvPr/>
        </p:nvGraphicFramePr>
        <p:xfrm>
          <a:off x="3505200" y="2971800"/>
          <a:ext cx="4191000" cy="518048"/>
        </p:xfrm>
        <a:graphic>
          <a:graphicData uri="http://schemas.openxmlformats.org/drawingml/2006/table">
            <a:tbl>
              <a:tblPr/>
              <a:tblGrid>
                <a:gridCol w="466725"/>
                <a:gridCol w="463550"/>
                <a:gridCol w="466725"/>
                <a:gridCol w="466725"/>
                <a:gridCol w="463550"/>
                <a:gridCol w="466725"/>
                <a:gridCol w="466725"/>
                <a:gridCol w="463550"/>
                <a:gridCol w="466725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" name="Group 55"/>
          <p:cNvGraphicFramePr>
            <a:graphicFrameLocks noGrp="1"/>
          </p:cNvGraphicFramePr>
          <p:nvPr/>
        </p:nvGraphicFramePr>
        <p:xfrm>
          <a:off x="3048000" y="3505200"/>
          <a:ext cx="4657725" cy="518048"/>
        </p:xfrm>
        <a:graphic>
          <a:graphicData uri="http://schemas.openxmlformats.org/drawingml/2006/table">
            <a:tbl>
              <a:tblPr/>
              <a:tblGrid>
                <a:gridCol w="466725"/>
                <a:gridCol w="466725"/>
                <a:gridCol w="463550"/>
                <a:gridCol w="466725"/>
                <a:gridCol w="466725"/>
                <a:gridCol w="463550"/>
                <a:gridCol w="466725"/>
                <a:gridCol w="466725"/>
                <a:gridCol w="463550"/>
                <a:gridCol w="466725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" name="Group 79"/>
          <p:cNvGraphicFramePr>
            <a:graphicFrameLocks noGrp="1"/>
          </p:cNvGraphicFramePr>
          <p:nvPr/>
        </p:nvGraphicFramePr>
        <p:xfrm>
          <a:off x="3505200" y="4038600"/>
          <a:ext cx="2327275" cy="518048"/>
        </p:xfrm>
        <a:graphic>
          <a:graphicData uri="http://schemas.openxmlformats.org/drawingml/2006/table">
            <a:tbl>
              <a:tblPr/>
              <a:tblGrid>
                <a:gridCol w="463550"/>
                <a:gridCol w="466725"/>
                <a:gridCol w="466725"/>
                <a:gridCol w="463550"/>
                <a:gridCol w="466725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Group 93"/>
          <p:cNvGraphicFramePr>
            <a:graphicFrameLocks noGrp="1"/>
          </p:cNvGraphicFramePr>
          <p:nvPr/>
        </p:nvGraphicFramePr>
        <p:xfrm>
          <a:off x="2590800" y="4572000"/>
          <a:ext cx="4191000" cy="518048"/>
        </p:xfrm>
        <a:graphic>
          <a:graphicData uri="http://schemas.openxmlformats.org/drawingml/2006/table">
            <a:tbl>
              <a:tblPr/>
              <a:tblGrid>
                <a:gridCol w="466725"/>
                <a:gridCol w="466725"/>
                <a:gridCol w="463550"/>
                <a:gridCol w="466725"/>
                <a:gridCol w="466725"/>
                <a:gridCol w="463550"/>
                <a:gridCol w="466725"/>
                <a:gridCol w="466725"/>
                <a:gridCol w="463550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15"/>
          <p:cNvGraphicFramePr>
            <a:graphicFrameLocks noGrp="1"/>
          </p:cNvGraphicFramePr>
          <p:nvPr/>
        </p:nvGraphicFramePr>
        <p:xfrm>
          <a:off x="3505200" y="5105400"/>
          <a:ext cx="3724275" cy="518048"/>
        </p:xfrm>
        <a:graphic>
          <a:graphicData uri="http://schemas.openxmlformats.org/drawingml/2006/table">
            <a:tbl>
              <a:tblPr/>
              <a:tblGrid>
                <a:gridCol w="463550"/>
                <a:gridCol w="466725"/>
                <a:gridCol w="466725"/>
                <a:gridCol w="463550"/>
                <a:gridCol w="466725"/>
                <a:gridCol w="466725"/>
                <a:gridCol w="463550"/>
                <a:gridCol w="466725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Rectangle 163"/>
          <p:cNvSpPr>
            <a:spLocks noChangeArrowheads="1"/>
          </p:cNvSpPr>
          <p:nvPr/>
        </p:nvSpPr>
        <p:spPr bwMode="auto">
          <a:xfrm>
            <a:off x="1828800" y="1752600"/>
            <a:ext cx="62372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1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Процес, який відбувається під утворенням льоду і снігу</a:t>
            </a:r>
            <a:endParaRPr kumimoji="0" lang="ru-RU" sz="1800" b="0" i="1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600200" y="533400"/>
            <a:ext cx="6818277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uk-UA" sz="5400" b="1" kern="1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Розв'яжемо кросворд</a:t>
            </a:r>
            <a:endParaRPr lang="uk-UA" sz="54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9051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3"/>
          <p:cNvGraphicFramePr>
            <a:graphicFrameLocks noGrp="1"/>
          </p:cNvGraphicFramePr>
          <p:nvPr/>
        </p:nvGraphicFramePr>
        <p:xfrm>
          <a:off x="1600200" y="2438400"/>
          <a:ext cx="6096000" cy="518048"/>
        </p:xfrm>
        <a:graphic>
          <a:graphicData uri="http://schemas.openxmlformats.org/drawingml/2006/table">
            <a:tbl>
              <a:tblPr/>
              <a:tblGrid>
                <a:gridCol w="468313"/>
                <a:gridCol w="469900"/>
                <a:gridCol w="468312"/>
                <a:gridCol w="469900"/>
                <a:gridCol w="468313"/>
                <a:gridCol w="468312"/>
                <a:gridCol w="469900"/>
                <a:gridCol w="468313"/>
                <a:gridCol w="468312"/>
                <a:gridCol w="469900"/>
                <a:gridCol w="468313"/>
                <a:gridCol w="469900"/>
                <a:gridCol w="468312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к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р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и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с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т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а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л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і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з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а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ц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і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я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3" name="Group 33"/>
          <p:cNvGraphicFramePr>
            <a:graphicFrameLocks noGrp="1"/>
          </p:cNvGraphicFramePr>
          <p:nvPr/>
        </p:nvGraphicFramePr>
        <p:xfrm>
          <a:off x="3505200" y="2971800"/>
          <a:ext cx="4191000" cy="518048"/>
        </p:xfrm>
        <a:graphic>
          <a:graphicData uri="http://schemas.openxmlformats.org/drawingml/2006/table">
            <a:tbl>
              <a:tblPr/>
              <a:tblGrid>
                <a:gridCol w="466725"/>
                <a:gridCol w="463550"/>
                <a:gridCol w="466725"/>
                <a:gridCol w="466725"/>
                <a:gridCol w="463550"/>
                <a:gridCol w="466725"/>
                <a:gridCol w="466725"/>
                <a:gridCol w="463550"/>
                <a:gridCol w="466725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" name="Group 55"/>
          <p:cNvGraphicFramePr>
            <a:graphicFrameLocks noGrp="1"/>
          </p:cNvGraphicFramePr>
          <p:nvPr/>
        </p:nvGraphicFramePr>
        <p:xfrm>
          <a:off x="3048000" y="3505200"/>
          <a:ext cx="4657725" cy="518048"/>
        </p:xfrm>
        <a:graphic>
          <a:graphicData uri="http://schemas.openxmlformats.org/drawingml/2006/table">
            <a:tbl>
              <a:tblPr/>
              <a:tblGrid>
                <a:gridCol w="466725"/>
                <a:gridCol w="466725"/>
                <a:gridCol w="463550"/>
                <a:gridCol w="466725"/>
                <a:gridCol w="466725"/>
                <a:gridCol w="463550"/>
                <a:gridCol w="466725"/>
                <a:gridCol w="466725"/>
                <a:gridCol w="463550"/>
                <a:gridCol w="466725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" name="Group 79"/>
          <p:cNvGraphicFramePr>
            <a:graphicFrameLocks noGrp="1"/>
          </p:cNvGraphicFramePr>
          <p:nvPr/>
        </p:nvGraphicFramePr>
        <p:xfrm>
          <a:off x="3505200" y="4038600"/>
          <a:ext cx="2327275" cy="518048"/>
        </p:xfrm>
        <a:graphic>
          <a:graphicData uri="http://schemas.openxmlformats.org/drawingml/2006/table">
            <a:tbl>
              <a:tblPr/>
              <a:tblGrid>
                <a:gridCol w="463550"/>
                <a:gridCol w="466725"/>
                <a:gridCol w="466725"/>
                <a:gridCol w="463550"/>
                <a:gridCol w="466725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Group 93"/>
          <p:cNvGraphicFramePr>
            <a:graphicFrameLocks noGrp="1"/>
          </p:cNvGraphicFramePr>
          <p:nvPr/>
        </p:nvGraphicFramePr>
        <p:xfrm>
          <a:off x="2590800" y="4572000"/>
          <a:ext cx="4191000" cy="518048"/>
        </p:xfrm>
        <a:graphic>
          <a:graphicData uri="http://schemas.openxmlformats.org/drawingml/2006/table">
            <a:tbl>
              <a:tblPr/>
              <a:tblGrid>
                <a:gridCol w="466725"/>
                <a:gridCol w="466725"/>
                <a:gridCol w="463550"/>
                <a:gridCol w="466725"/>
                <a:gridCol w="466725"/>
                <a:gridCol w="463550"/>
                <a:gridCol w="466725"/>
                <a:gridCol w="466725"/>
                <a:gridCol w="463550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15"/>
          <p:cNvGraphicFramePr>
            <a:graphicFrameLocks noGrp="1"/>
          </p:cNvGraphicFramePr>
          <p:nvPr/>
        </p:nvGraphicFramePr>
        <p:xfrm>
          <a:off x="3505200" y="5105400"/>
          <a:ext cx="3724275" cy="518048"/>
        </p:xfrm>
        <a:graphic>
          <a:graphicData uri="http://schemas.openxmlformats.org/drawingml/2006/table">
            <a:tbl>
              <a:tblPr/>
              <a:tblGrid>
                <a:gridCol w="463550"/>
                <a:gridCol w="466725"/>
                <a:gridCol w="466725"/>
                <a:gridCol w="463550"/>
                <a:gridCol w="466725"/>
                <a:gridCol w="466725"/>
                <a:gridCol w="463550"/>
                <a:gridCol w="466725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Text Box 136"/>
          <p:cNvSpPr txBox="1">
            <a:spLocks noChangeArrowheads="1"/>
          </p:cNvSpPr>
          <p:nvPr/>
        </p:nvSpPr>
        <p:spPr bwMode="auto">
          <a:xfrm>
            <a:off x="1752600" y="1524000"/>
            <a:ext cx="6324600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1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</a:rPr>
              <a:t>Автор слів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1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</a:rPr>
              <a:t>“Хімія – права рука фізики, а математика – її очі.”</a:t>
            </a:r>
            <a:endParaRPr kumimoji="0" lang="ru-RU" sz="1800" b="0" i="1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600200" y="533400"/>
            <a:ext cx="6818277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uk-UA" sz="5400" b="1" kern="1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Розв'яжемо кросворд</a:t>
            </a:r>
            <a:endParaRPr lang="uk-UA" sz="54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920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3"/>
          <p:cNvGraphicFramePr>
            <a:graphicFrameLocks noGrp="1"/>
          </p:cNvGraphicFramePr>
          <p:nvPr/>
        </p:nvGraphicFramePr>
        <p:xfrm>
          <a:off x="1600200" y="2438400"/>
          <a:ext cx="6096000" cy="518048"/>
        </p:xfrm>
        <a:graphic>
          <a:graphicData uri="http://schemas.openxmlformats.org/drawingml/2006/table">
            <a:tbl>
              <a:tblPr/>
              <a:tblGrid>
                <a:gridCol w="468313"/>
                <a:gridCol w="469900"/>
                <a:gridCol w="468312"/>
                <a:gridCol w="469900"/>
                <a:gridCol w="468313"/>
                <a:gridCol w="468312"/>
                <a:gridCol w="469900"/>
                <a:gridCol w="468313"/>
                <a:gridCol w="468312"/>
                <a:gridCol w="469900"/>
                <a:gridCol w="468313"/>
                <a:gridCol w="469900"/>
                <a:gridCol w="468312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к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р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и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с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т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а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л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і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з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а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ц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і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я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3" name="Group 33"/>
          <p:cNvGraphicFramePr>
            <a:graphicFrameLocks noGrp="1"/>
          </p:cNvGraphicFramePr>
          <p:nvPr/>
        </p:nvGraphicFramePr>
        <p:xfrm>
          <a:off x="3505200" y="2971800"/>
          <a:ext cx="4191000" cy="518048"/>
        </p:xfrm>
        <a:graphic>
          <a:graphicData uri="http://schemas.openxmlformats.org/drawingml/2006/table">
            <a:tbl>
              <a:tblPr/>
              <a:tblGrid>
                <a:gridCol w="466725"/>
                <a:gridCol w="463550"/>
                <a:gridCol w="466725"/>
                <a:gridCol w="466725"/>
                <a:gridCol w="463550"/>
                <a:gridCol w="466725"/>
                <a:gridCol w="466725"/>
                <a:gridCol w="463550"/>
                <a:gridCol w="466725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л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м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н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с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в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" name="Group 55"/>
          <p:cNvGraphicFramePr>
            <a:graphicFrameLocks noGrp="1"/>
          </p:cNvGraphicFramePr>
          <p:nvPr/>
        </p:nvGraphicFramePr>
        <p:xfrm>
          <a:off x="3048000" y="3505200"/>
          <a:ext cx="4657725" cy="518048"/>
        </p:xfrm>
        <a:graphic>
          <a:graphicData uri="http://schemas.openxmlformats.org/drawingml/2006/table">
            <a:tbl>
              <a:tblPr/>
              <a:tblGrid>
                <a:gridCol w="466725"/>
                <a:gridCol w="466725"/>
                <a:gridCol w="463550"/>
                <a:gridCol w="466725"/>
                <a:gridCol w="466725"/>
                <a:gridCol w="463550"/>
                <a:gridCol w="466725"/>
                <a:gridCol w="466725"/>
                <a:gridCol w="463550"/>
                <a:gridCol w="466725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" name="Group 79"/>
          <p:cNvGraphicFramePr>
            <a:graphicFrameLocks noGrp="1"/>
          </p:cNvGraphicFramePr>
          <p:nvPr/>
        </p:nvGraphicFramePr>
        <p:xfrm>
          <a:off x="3505200" y="4038600"/>
          <a:ext cx="2327275" cy="518048"/>
        </p:xfrm>
        <a:graphic>
          <a:graphicData uri="http://schemas.openxmlformats.org/drawingml/2006/table">
            <a:tbl>
              <a:tblPr/>
              <a:tblGrid>
                <a:gridCol w="463550"/>
                <a:gridCol w="466725"/>
                <a:gridCol w="466725"/>
                <a:gridCol w="463550"/>
                <a:gridCol w="466725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Group 93"/>
          <p:cNvGraphicFramePr>
            <a:graphicFrameLocks noGrp="1"/>
          </p:cNvGraphicFramePr>
          <p:nvPr/>
        </p:nvGraphicFramePr>
        <p:xfrm>
          <a:off x="2590800" y="4572000"/>
          <a:ext cx="4191000" cy="518048"/>
        </p:xfrm>
        <a:graphic>
          <a:graphicData uri="http://schemas.openxmlformats.org/drawingml/2006/table">
            <a:tbl>
              <a:tblPr/>
              <a:tblGrid>
                <a:gridCol w="466725"/>
                <a:gridCol w="466725"/>
                <a:gridCol w="463550"/>
                <a:gridCol w="466725"/>
                <a:gridCol w="466725"/>
                <a:gridCol w="463550"/>
                <a:gridCol w="466725"/>
                <a:gridCol w="466725"/>
                <a:gridCol w="463550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15"/>
          <p:cNvGraphicFramePr>
            <a:graphicFrameLocks noGrp="1"/>
          </p:cNvGraphicFramePr>
          <p:nvPr/>
        </p:nvGraphicFramePr>
        <p:xfrm>
          <a:off x="3505200" y="5105400"/>
          <a:ext cx="3724275" cy="518048"/>
        </p:xfrm>
        <a:graphic>
          <a:graphicData uri="http://schemas.openxmlformats.org/drawingml/2006/table">
            <a:tbl>
              <a:tblPr/>
              <a:tblGrid>
                <a:gridCol w="463550"/>
                <a:gridCol w="466725"/>
                <a:gridCol w="466725"/>
                <a:gridCol w="463550"/>
                <a:gridCol w="466725"/>
                <a:gridCol w="466725"/>
                <a:gridCol w="463550"/>
                <a:gridCol w="466725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Rectangle 136"/>
          <p:cNvSpPr>
            <a:spLocks noChangeArrowheads="1"/>
          </p:cNvSpPr>
          <p:nvPr/>
        </p:nvSpPr>
        <p:spPr bwMode="auto">
          <a:xfrm>
            <a:off x="1828800" y="1524000"/>
            <a:ext cx="308451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1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Яка наука є царицею наук?</a:t>
            </a:r>
            <a:endParaRPr kumimoji="0" lang="ru-RU" sz="1800" b="0" i="1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600200" y="533400"/>
            <a:ext cx="6818277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uk-UA" sz="5400" b="1" kern="1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Розв'яжемо кросворд</a:t>
            </a:r>
            <a:endParaRPr lang="uk-UA" sz="54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3919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3"/>
          <p:cNvGraphicFramePr>
            <a:graphicFrameLocks noGrp="1"/>
          </p:cNvGraphicFramePr>
          <p:nvPr/>
        </p:nvGraphicFramePr>
        <p:xfrm>
          <a:off x="1600200" y="2438400"/>
          <a:ext cx="6096000" cy="518048"/>
        </p:xfrm>
        <a:graphic>
          <a:graphicData uri="http://schemas.openxmlformats.org/drawingml/2006/table">
            <a:tbl>
              <a:tblPr/>
              <a:tblGrid>
                <a:gridCol w="468313"/>
                <a:gridCol w="469900"/>
                <a:gridCol w="468312"/>
                <a:gridCol w="469900"/>
                <a:gridCol w="468313"/>
                <a:gridCol w="468312"/>
                <a:gridCol w="469900"/>
                <a:gridCol w="468313"/>
                <a:gridCol w="468312"/>
                <a:gridCol w="469900"/>
                <a:gridCol w="468313"/>
                <a:gridCol w="469900"/>
                <a:gridCol w="468312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к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р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и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с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т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а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л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і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з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а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ц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і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я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3" name="Group 33"/>
          <p:cNvGraphicFramePr>
            <a:graphicFrameLocks noGrp="1"/>
          </p:cNvGraphicFramePr>
          <p:nvPr/>
        </p:nvGraphicFramePr>
        <p:xfrm>
          <a:off x="3505200" y="2971800"/>
          <a:ext cx="4191000" cy="518048"/>
        </p:xfrm>
        <a:graphic>
          <a:graphicData uri="http://schemas.openxmlformats.org/drawingml/2006/table">
            <a:tbl>
              <a:tblPr/>
              <a:tblGrid>
                <a:gridCol w="466725"/>
                <a:gridCol w="463550"/>
                <a:gridCol w="466725"/>
                <a:gridCol w="466725"/>
                <a:gridCol w="463550"/>
                <a:gridCol w="466725"/>
                <a:gridCol w="466725"/>
                <a:gridCol w="463550"/>
                <a:gridCol w="466725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л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м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н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с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в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" name="Group 55"/>
          <p:cNvGraphicFramePr>
            <a:graphicFrameLocks noGrp="1"/>
          </p:cNvGraphicFramePr>
          <p:nvPr/>
        </p:nvGraphicFramePr>
        <p:xfrm>
          <a:off x="3048000" y="3505200"/>
          <a:ext cx="4657725" cy="518048"/>
        </p:xfrm>
        <a:graphic>
          <a:graphicData uri="http://schemas.openxmlformats.org/drawingml/2006/table">
            <a:tbl>
              <a:tblPr/>
              <a:tblGrid>
                <a:gridCol w="466725"/>
                <a:gridCol w="466725"/>
                <a:gridCol w="463550"/>
                <a:gridCol w="466725"/>
                <a:gridCol w="466725"/>
                <a:gridCol w="463550"/>
                <a:gridCol w="466725"/>
                <a:gridCol w="466725"/>
                <a:gridCol w="463550"/>
                <a:gridCol w="466725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м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а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т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е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м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а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т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и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к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а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" name="Group 79"/>
          <p:cNvGraphicFramePr>
            <a:graphicFrameLocks noGrp="1"/>
          </p:cNvGraphicFramePr>
          <p:nvPr/>
        </p:nvGraphicFramePr>
        <p:xfrm>
          <a:off x="3505200" y="4038600"/>
          <a:ext cx="2327275" cy="518048"/>
        </p:xfrm>
        <a:graphic>
          <a:graphicData uri="http://schemas.openxmlformats.org/drawingml/2006/table">
            <a:tbl>
              <a:tblPr/>
              <a:tblGrid>
                <a:gridCol w="463550"/>
                <a:gridCol w="466725"/>
                <a:gridCol w="466725"/>
                <a:gridCol w="463550"/>
                <a:gridCol w="466725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Group 93"/>
          <p:cNvGraphicFramePr>
            <a:graphicFrameLocks noGrp="1"/>
          </p:cNvGraphicFramePr>
          <p:nvPr/>
        </p:nvGraphicFramePr>
        <p:xfrm>
          <a:off x="2590800" y="4572000"/>
          <a:ext cx="4191000" cy="518048"/>
        </p:xfrm>
        <a:graphic>
          <a:graphicData uri="http://schemas.openxmlformats.org/drawingml/2006/table">
            <a:tbl>
              <a:tblPr/>
              <a:tblGrid>
                <a:gridCol w="466725"/>
                <a:gridCol w="466725"/>
                <a:gridCol w="463550"/>
                <a:gridCol w="466725"/>
                <a:gridCol w="466725"/>
                <a:gridCol w="463550"/>
                <a:gridCol w="466725"/>
                <a:gridCol w="466725"/>
                <a:gridCol w="463550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15"/>
          <p:cNvGraphicFramePr>
            <a:graphicFrameLocks noGrp="1"/>
          </p:cNvGraphicFramePr>
          <p:nvPr/>
        </p:nvGraphicFramePr>
        <p:xfrm>
          <a:off x="3505200" y="5105400"/>
          <a:ext cx="3724275" cy="518048"/>
        </p:xfrm>
        <a:graphic>
          <a:graphicData uri="http://schemas.openxmlformats.org/drawingml/2006/table">
            <a:tbl>
              <a:tblPr/>
              <a:tblGrid>
                <a:gridCol w="463550"/>
                <a:gridCol w="466725"/>
                <a:gridCol w="466725"/>
                <a:gridCol w="463550"/>
                <a:gridCol w="466725"/>
                <a:gridCol w="466725"/>
                <a:gridCol w="463550"/>
                <a:gridCol w="466725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Rectangle 136"/>
          <p:cNvSpPr>
            <a:spLocks noChangeArrowheads="1"/>
          </p:cNvSpPr>
          <p:nvPr/>
        </p:nvSpPr>
        <p:spPr bwMode="auto">
          <a:xfrm>
            <a:off x="1752600" y="1524000"/>
            <a:ext cx="55038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1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Конструктор найзнаменитішого моста в Києві. </a:t>
            </a:r>
            <a:endParaRPr kumimoji="0" lang="ru-RU" sz="1800" b="0" i="1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600200" y="533400"/>
            <a:ext cx="6818277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uk-UA" sz="5400" b="1" kern="1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Розв'яжемо кросворд</a:t>
            </a:r>
            <a:endParaRPr lang="uk-UA" sz="54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3673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3"/>
          <p:cNvGraphicFramePr>
            <a:graphicFrameLocks noGrp="1"/>
          </p:cNvGraphicFramePr>
          <p:nvPr/>
        </p:nvGraphicFramePr>
        <p:xfrm>
          <a:off x="1600200" y="2438400"/>
          <a:ext cx="6096000" cy="518048"/>
        </p:xfrm>
        <a:graphic>
          <a:graphicData uri="http://schemas.openxmlformats.org/drawingml/2006/table">
            <a:tbl>
              <a:tblPr/>
              <a:tblGrid>
                <a:gridCol w="468313"/>
                <a:gridCol w="469900"/>
                <a:gridCol w="468312"/>
                <a:gridCol w="469900"/>
                <a:gridCol w="468313"/>
                <a:gridCol w="468312"/>
                <a:gridCol w="469900"/>
                <a:gridCol w="468313"/>
                <a:gridCol w="468312"/>
                <a:gridCol w="469900"/>
                <a:gridCol w="468313"/>
                <a:gridCol w="469900"/>
                <a:gridCol w="468312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к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р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и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с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т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а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л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і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з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а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ц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і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я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3" name="Group 33"/>
          <p:cNvGraphicFramePr>
            <a:graphicFrameLocks noGrp="1"/>
          </p:cNvGraphicFramePr>
          <p:nvPr/>
        </p:nvGraphicFramePr>
        <p:xfrm>
          <a:off x="3505200" y="2971800"/>
          <a:ext cx="4191000" cy="518048"/>
        </p:xfrm>
        <a:graphic>
          <a:graphicData uri="http://schemas.openxmlformats.org/drawingml/2006/table">
            <a:tbl>
              <a:tblPr/>
              <a:tblGrid>
                <a:gridCol w="466725"/>
                <a:gridCol w="463550"/>
                <a:gridCol w="466725"/>
                <a:gridCol w="466725"/>
                <a:gridCol w="463550"/>
                <a:gridCol w="466725"/>
                <a:gridCol w="466725"/>
                <a:gridCol w="463550"/>
                <a:gridCol w="466725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л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м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н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с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в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" name="Group 55"/>
          <p:cNvGraphicFramePr>
            <a:graphicFrameLocks noGrp="1"/>
          </p:cNvGraphicFramePr>
          <p:nvPr/>
        </p:nvGraphicFramePr>
        <p:xfrm>
          <a:off x="3048000" y="3505200"/>
          <a:ext cx="4657725" cy="518048"/>
        </p:xfrm>
        <a:graphic>
          <a:graphicData uri="http://schemas.openxmlformats.org/drawingml/2006/table">
            <a:tbl>
              <a:tblPr/>
              <a:tblGrid>
                <a:gridCol w="466725"/>
                <a:gridCol w="466725"/>
                <a:gridCol w="463550"/>
                <a:gridCol w="466725"/>
                <a:gridCol w="466725"/>
                <a:gridCol w="463550"/>
                <a:gridCol w="466725"/>
                <a:gridCol w="466725"/>
                <a:gridCol w="463550"/>
                <a:gridCol w="466725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м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а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т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е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м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а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т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и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к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а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" name="Group 79"/>
          <p:cNvGraphicFramePr>
            <a:graphicFrameLocks noGrp="1"/>
          </p:cNvGraphicFramePr>
          <p:nvPr/>
        </p:nvGraphicFramePr>
        <p:xfrm>
          <a:off x="3505200" y="4038600"/>
          <a:ext cx="2327275" cy="518048"/>
        </p:xfrm>
        <a:graphic>
          <a:graphicData uri="http://schemas.openxmlformats.org/drawingml/2006/table">
            <a:tbl>
              <a:tblPr/>
              <a:tblGrid>
                <a:gridCol w="463550"/>
                <a:gridCol w="466725"/>
                <a:gridCol w="466725"/>
                <a:gridCol w="463550"/>
                <a:gridCol w="466725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п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а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т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н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Group 93"/>
          <p:cNvGraphicFramePr>
            <a:graphicFrameLocks noGrp="1"/>
          </p:cNvGraphicFramePr>
          <p:nvPr/>
        </p:nvGraphicFramePr>
        <p:xfrm>
          <a:off x="2590800" y="4572000"/>
          <a:ext cx="4191000" cy="518048"/>
        </p:xfrm>
        <a:graphic>
          <a:graphicData uri="http://schemas.openxmlformats.org/drawingml/2006/table">
            <a:tbl>
              <a:tblPr/>
              <a:tblGrid>
                <a:gridCol w="466725"/>
                <a:gridCol w="466725"/>
                <a:gridCol w="463550"/>
                <a:gridCol w="466725"/>
                <a:gridCol w="466725"/>
                <a:gridCol w="463550"/>
                <a:gridCol w="466725"/>
                <a:gridCol w="466725"/>
                <a:gridCol w="463550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15"/>
          <p:cNvGraphicFramePr>
            <a:graphicFrameLocks noGrp="1"/>
          </p:cNvGraphicFramePr>
          <p:nvPr/>
        </p:nvGraphicFramePr>
        <p:xfrm>
          <a:off x="3505200" y="5105400"/>
          <a:ext cx="3724275" cy="518048"/>
        </p:xfrm>
        <a:graphic>
          <a:graphicData uri="http://schemas.openxmlformats.org/drawingml/2006/table">
            <a:tbl>
              <a:tblPr/>
              <a:tblGrid>
                <a:gridCol w="463550"/>
                <a:gridCol w="466725"/>
                <a:gridCol w="466725"/>
                <a:gridCol w="463550"/>
                <a:gridCol w="466725"/>
                <a:gridCol w="466725"/>
                <a:gridCol w="463550"/>
                <a:gridCol w="466725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Rectangle 136"/>
          <p:cNvSpPr>
            <a:spLocks noChangeArrowheads="1"/>
          </p:cNvSpPr>
          <p:nvPr/>
        </p:nvSpPr>
        <p:spPr bwMode="auto">
          <a:xfrm>
            <a:off x="1752600" y="1600200"/>
            <a:ext cx="57673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1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Процес, який лежить в основі виробництва чавуну.</a:t>
            </a:r>
            <a:endParaRPr kumimoji="0" lang="ru-RU" sz="1800" b="0" i="1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600200" y="533400"/>
            <a:ext cx="6818277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uk-UA" sz="5400" b="1" kern="1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Розв'яжемо кросворд</a:t>
            </a:r>
            <a:endParaRPr lang="uk-UA" sz="54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9132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3"/>
          <p:cNvGraphicFramePr>
            <a:graphicFrameLocks noGrp="1"/>
          </p:cNvGraphicFramePr>
          <p:nvPr/>
        </p:nvGraphicFramePr>
        <p:xfrm>
          <a:off x="1600200" y="2438400"/>
          <a:ext cx="6096000" cy="518048"/>
        </p:xfrm>
        <a:graphic>
          <a:graphicData uri="http://schemas.openxmlformats.org/drawingml/2006/table">
            <a:tbl>
              <a:tblPr/>
              <a:tblGrid>
                <a:gridCol w="468313"/>
                <a:gridCol w="469900"/>
                <a:gridCol w="468312"/>
                <a:gridCol w="469900"/>
                <a:gridCol w="468313"/>
                <a:gridCol w="468312"/>
                <a:gridCol w="469900"/>
                <a:gridCol w="468313"/>
                <a:gridCol w="468312"/>
                <a:gridCol w="469900"/>
                <a:gridCol w="468313"/>
                <a:gridCol w="469900"/>
                <a:gridCol w="468312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к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р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и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с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т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а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л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і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з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а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ц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і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я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3" name="Group 33"/>
          <p:cNvGraphicFramePr>
            <a:graphicFrameLocks noGrp="1"/>
          </p:cNvGraphicFramePr>
          <p:nvPr/>
        </p:nvGraphicFramePr>
        <p:xfrm>
          <a:off x="3505200" y="2971800"/>
          <a:ext cx="4191000" cy="518048"/>
        </p:xfrm>
        <a:graphic>
          <a:graphicData uri="http://schemas.openxmlformats.org/drawingml/2006/table">
            <a:tbl>
              <a:tblPr/>
              <a:tblGrid>
                <a:gridCol w="466725"/>
                <a:gridCol w="463550"/>
                <a:gridCol w="466725"/>
                <a:gridCol w="466725"/>
                <a:gridCol w="463550"/>
                <a:gridCol w="466725"/>
                <a:gridCol w="466725"/>
                <a:gridCol w="463550"/>
                <a:gridCol w="466725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л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м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н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с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в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" name="Group 55"/>
          <p:cNvGraphicFramePr>
            <a:graphicFrameLocks noGrp="1"/>
          </p:cNvGraphicFramePr>
          <p:nvPr/>
        </p:nvGraphicFramePr>
        <p:xfrm>
          <a:off x="3048000" y="3505200"/>
          <a:ext cx="4657725" cy="518048"/>
        </p:xfrm>
        <a:graphic>
          <a:graphicData uri="http://schemas.openxmlformats.org/drawingml/2006/table">
            <a:tbl>
              <a:tblPr/>
              <a:tblGrid>
                <a:gridCol w="466725"/>
                <a:gridCol w="466725"/>
                <a:gridCol w="463550"/>
                <a:gridCol w="466725"/>
                <a:gridCol w="466725"/>
                <a:gridCol w="463550"/>
                <a:gridCol w="466725"/>
                <a:gridCol w="466725"/>
                <a:gridCol w="463550"/>
                <a:gridCol w="466725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м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а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т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е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м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а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т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и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к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а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" name="Group 79"/>
          <p:cNvGraphicFramePr>
            <a:graphicFrameLocks noGrp="1"/>
          </p:cNvGraphicFramePr>
          <p:nvPr/>
        </p:nvGraphicFramePr>
        <p:xfrm>
          <a:off x="3505200" y="4038600"/>
          <a:ext cx="2327275" cy="518048"/>
        </p:xfrm>
        <a:graphic>
          <a:graphicData uri="http://schemas.openxmlformats.org/drawingml/2006/table">
            <a:tbl>
              <a:tblPr/>
              <a:tblGrid>
                <a:gridCol w="463550"/>
                <a:gridCol w="466725"/>
                <a:gridCol w="466725"/>
                <a:gridCol w="463550"/>
                <a:gridCol w="466725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п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а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т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н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Group 93"/>
          <p:cNvGraphicFramePr>
            <a:graphicFrameLocks noGrp="1"/>
          </p:cNvGraphicFramePr>
          <p:nvPr/>
        </p:nvGraphicFramePr>
        <p:xfrm>
          <a:off x="2590800" y="4572000"/>
          <a:ext cx="4191000" cy="518048"/>
        </p:xfrm>
        <a:graphic>
          <a:graphicData uri="http://schemas.openxmlformats.org/drawingml/2006/table">
            <a:tbl>
              <a:tblPr/>
              <a:tblGrid>
                <a:gridCol w="466725"/>
                <a:gridCol w="466725"/>
                <a:gridCol w="463550"/>
                <a:gridCol w="466725"/>
                <a:gridCol w="466725"/>
                <a:gridCol w="463550"/>
                <a:gridCol w="466725"/>
                <a:gridCol w="466725"/>
                <a:gridCol w="463550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п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л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а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в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л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е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н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н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я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15"/>
          <p:cNvGraphicFramePr>
            <a:graphicFrameLocks noGrp="1"/>
          </p:cNvGraphicFramePr>
          <p:nvPr/>
        </p:nvGraphicFramePr>
        <p:xfrm>
          <a:off x="3505200" y="5105400"/>
          <a:ext cx="3724275" cy="518048"/>
        </p:xfrm>
        <a:graphic>
          <a:graphicData uri="http://schemas.openxmlformats.org/drawingml/2006/table">
            <a:tbl>
              <a:tblPr/>
              <a:tblGrid>
                <a:gridCol w="463550"/>
                <a:gridCol w="466725"/>
                <a:gridCol w="466725"/>
                <a:gridCol w="463550"/>
                <a:gridCol w="466725"/>
                <a:gridCol w="466725"/>
                <a:gridCol w="463550"/>
                <a:gridCol w="466725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Rectangle 136"/>
          <p:cNvSpPr>
            <a:spLocks noChangeArrowheads="1"/>
          </p:cNvSpPr>
          <p:nvPr/>
        </p:nvSpPr>
        <p:spPr bwMode="auto">
          <a:xfrm>
            <a:off x="1981200" y="1676400"/>
            <a:ext cx="57229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1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Рівність, яка містить невідомі, позначені буквами.</a:t>
            </a:r>
            <a:endParaRPr kumimoji="0" lang="ru-RU" sz="1800" b="0" i="1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600200" y="533400"/>
            <a:ext cx="6818277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uk-UA" sz="5400" b="1" kern="1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Розв'яжемо кросворд</a:t>
            </a:r>
            <a:endParaRPr lang="uk-UA" sz="54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3725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3"/>
          <p:cNvGraphicFramePr>
            <a:graphicFrameLocks noGrp="1"/>
          </p:cNvGraphicFramePr>
          <p:nvPr/>
        </p:nvGraphicFramePr>
        <p:xfrm>
          <a:off x="1600200" y="2438400"/>
          <a:ext cx="6096000" cy="518048"/>
        </p:xfrm>
        <a:graphic>
          <a:graphicData uri="http://schemas.openxmlformats.org/drawingml/2006/table">
            <a:tbl>
              <a:tblPr/>
              <a:tblGrid>
                <a:gridCol w="468313"/>
                <a:gridCol w="469900"/>
                <a:gridCol w="468312"/>
                <a:gridCol w="469900"/>
                <a:gridCol w="468313"/>
                <a:gridCol w="468312"/>
                <a:gridCol w="469900"/>
                <a:gridCol w="468313"/>
                <a:gridCol w="468312"/>
                <a:gridCol w="469900"/>
                <a:gridCol w="468313"/>
                <a:gridCol w="469900"/>
                <a:gridCol w="468312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к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р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и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с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т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а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л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і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з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а</a:t>
                      </a:r>
                      <a:endParaRPr kumimoji="0" lang="ru-RU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ц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і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я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3" name="Group 33"/>
          <p:cNvGraphicFramePr>
            <a:graphicFrameLocks noGrp="1"/>
          </p:cNvGraphicFramePr>
          <p:nvPr/>
        </p:nvGraphicFramePr>
        <p:xfrm>
          <a:off x="3505200" y="2971800"/>
          <a:ext cx="4191000" cy="518048"/>
        </p:xfrm>
        <a:graphic>
          <a:graphicData uri="http://schemas.openxmlformats.org/drawingml/2006/table">
            <a:tbl>
              <a:tblPr/>
              <a:tblGrid>
                <a:gridCol w="466725"/>
                <a:gridCol w="463550"/>
                <a:gridCol w="466725"/>
                <a:gridCol w="466725"/>
                <a:gridCol w="463550"/>
                <a:gridCol w="466725"/>
                <a:gridCol w="466725"/>
                <a:gridCol w="463550"/>
                <a:gridCol w="466725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л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м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н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с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в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" name="Group 55"/>
          <p:cNvGraphicFramePr>
            <a:graphicFrameLocks noGrp="1"/>
          </p:cNvGraphicFramePr>
          <p:nvPr/>
        </p:nvGraphicFramePr>
        <p:xfrm>
          <a:off x="3048000" y="3505200"/>
          <a:ext cx="4657725" cy="518048"/>
        </p:xfrm>
        <a:graphic>
          <a:graphicData uri="http://schemas.openxmlformats.org/drawingml/2006/table">
            <a:tbl>
              <a:tblPr/>
              <a:tblGrid>
                <a:gridCol w="466725"/>
                <a:gridCol w="466725"/>
                <a:gridCol w="463550"/>
                <a:gridCol w="466725"/>
                <a:gridCol w="466725"/>
                <a:gridCol w="463550"/>
                <a:gridCol w="466725"/>
                <a:gridCol w="466725"/>
                <a:gridCol w="463550"/>
                <a:gridCol w="466725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м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а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т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е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м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а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т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и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к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а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" name="Group 79"/>
          <p:cNvGraphicFramePr>
            <a:graphicFrameLocks noGrp="1"/>
          </p:cNvGraphicFramePr>
          <p:nvPr/>
        </p:nvGraphicFramePr>
        <p:xfrm>
          <a:off x="3505200" y="4038600"/>
          <a:ext cx="2327275" cy="518048"/>
        </p:xfrm>
        <a:graphic>
          <a:graphicData uri="http://schemas.openxmlformats.org/drawingml/2006/table">
            <a:tbl>
              <a:tblPr/>
              <a:tblGrid>
                <a:gridCol w="463550"/>
                <a:gridCol w="466725"/>
                <a:gridCol w="466725"/>
                <a:gridCol w="463550"/>
                <a:gridCol w="466725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п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а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т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н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Group 93"/>
          <p:cNvGraphicFramePr>
            <a:graphicFrameLocks noGrp="1"/>
          </p:cNvGraphicFramePr>
          <p:nvPr/>
        </p:nvGraphicFramePr>
        <p:xfrm>
          <a:off x="2590800" y="4572000"/>
          <a:ext cx="4191000" cy="518048"/>
        </p:xfrm>
        <a:graphic>
          <a:graphicData uri="http://schemas.openxmlformats.org/drawingml/2006/table">
            <a:tbl>
              <a:tblPr/>
              <a:tblGrid>
                <a:gridCol w="466725"/>
                <a:gridCol w="466725"/>
                <a:gridCol w="463550"/>
                <a:gridCol w="466725"/>
                <a:gridCol w="466725"/>
                <a:gridCol w="463550"/>
                <a:gridCol w="466725"/>
                <a:gridCol w="466725"/>
                <a:gridCol w="463550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п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л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а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в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л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е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н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н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я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15"/>
          <p:cNvGraphicFramePr>
            <a:graphicFrameLocks noGrp="1"/>
          </p:cNvGraphicFramePr>
          <p:nvPr/>
        </p:nvGraphicFramePr>
        <p:xfrm>
          <a:off x="3505200" y="5105400"/>
          <a:ext cx="3724275" cy="518048"/>
        </p:xfrm>
        <a:graphic>
          <a:graphicData uri="http://schemas.openxmlformats.org/drawingml/2006/table">
            <a:tbl>
              <a:tblPr/>
              <a:tblGrid>
                <a:gridCol w="463550"/>
                <a:gridCol w="466725"/>
                <a:gridCol w="466725"/>
                <a:gridCol w="463550"/>
                <a:gridCol w="466725"/>
                <a:gridCol w="466725"/>
                <a:gridCol w="463550"/>
                <a:gridCol w="466725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р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і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в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н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я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н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н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я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600200" y="533400"/>
            <a:ext cx="6818277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uk-UA" sz="5400" b="1" kern="1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Розв'яжемо кросворд</a:t>
            </a:r>
            <a:endParaRPr lang="uk-UA" sz="54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3472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36"/>
          <p:cNvGraphicFramePr>
            <a:graphicFrameLocks noGrp="1"/>
          </p:cNvGraphicFramePr>
          <p:nvPr/>
        </p:nvGraphicFramePr>
        <p:xfrm>
          <a:off x="1600200" y="2438400"/>
          <a:ext cx="6096000" cy="518048"/>
        </p:xfrm>
        <a:graphic>
          <a:graphicData uri="http://schemas.openxmlformats.org/drawingml/2006/table">
            <a:tbl>
              <a:tblPr/>
              <a:tblGrid>
                <a:gridCol w="468313"/>
                <a:gridCol w="469900"/>
                <a:gridCol w="468312"/>
                <a:gridCol w="469900"/>
                <a:gridCol w="468313"/>
                <a:gridCol w="468312"/>
                <a:gridCol w="469900"/>
                <a:gridCol w="468313"/>
                <a:gridCol w="468312"/>
                <a:gridCol w="469900"/>
                <a:gridCol w="468313"/>
                <a:gridCol w="469900"/>
                <a:gridCol w="468312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к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р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и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с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т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а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л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і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з</a:t>
                      </a: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а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ц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і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я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3" name="Group 60"/>
          <p:cNvGraphicFramePr>
            <a:graphicFrameLocks noGrp="1"/>
          </p:cNvGraphicFramePr>
          <p:nvPr/>
        </p:nvGraphicFramePr>
        <p:xfrm>
          <a:off x="3505200" y="2971800"/>
          <a:ext cx="4191000" cy="518048"/>
        </p:xfrm>
        <a:graphic>
          <a:graphicData uri="http://schemas.openxmlformats.org/drawingml/2006/table">
            <a:tbl>
              <a:tblPr/>
              <a:tblGrid>
                <a:gridCol w="466725"/>
                <a:gridCol w="463550"/>
                <a:gridCol w="466725"/>
                <a:gridCol w="466725"/>
                <a:gridCol w="463550"/>
                <a:gridCol w="466725"/>
                <a:gridCol w="466725"/>
                <a:gridCol w="463550"/>
                <a:gridCol w="466725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л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м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н</a:t>
                      </a: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с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в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" name="Group 87"/>
          <p:cNvGraphicFramePr>
            <a:graphicFrameLocks noGrp="1"/>
          </p:cNvGraphicFramePr>
          <p:nvPr/>
        </p:nvGraphicFramePr>
        <p:xfrm>
          <a:off x="3048000" y="3505200"/>
          <a:ext cx="4657725" cy="518048"/>
        </p:xfrm>
        <a:graphic>
          <a:graphicData uri="http://schemas.openxmlformats.org/drawingml/2006/table">
            <a:tbl>
              <a:tblPr/>
              <a:tblGrid>
                <a:gridCol w="466725"/>
                <a:gridCol w="466725"/>
                <a:gridCol w="463550"/>
                <a:gridCol w="466725"/>
                <a:gridCol w="466725"/>
                <a:gridCol w="463550"/>
                <a:gridCol w="466725"/>
                <a:gridCol w="466725"/>
                <a:gridCol w="463550"/>
                <a:gridCol w="466725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м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а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т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е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м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а</a:t>
                      </a: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т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и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к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а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" name="Group 112"/>
          <p:cNvGraphicFramePr>
            <a:graphicFrameLocks noGrp="1"/>
          </p:cNvGraphicFramePr>
          <p:nvPr/>
        </p:nvGraphicFramePr>
        <p:xfrm>
          <a:off x="3505200" y="4038600"/>
          <a:ext cx="2327275" cy="518048"/>
        </p:xfrm>
        <a:graphic>
          <a:graphicData uri="http://schemas.openxmlformats.org/drawingml/2006/table">
            <a:tbl>
              <a:tblPr/>
              <a:tblGrid>
                <a:gridCol w="463550"/>
                <a:gridCol w="466725"/>
                <a:gridCol w="466725"/>
                <a:gridCol w="463550"/>
                <a:gridCol w="466725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п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а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т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о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н</a:t>
                      </a: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Group 137"/>
          <p:cNvGraphicFramePr>
            <a:graphicFrameLocks noGrp="1"/>
          </p:cNvGraphicFramePr>
          <p:nvPr/>
        </p:nvGraphicFramePr>
        <p:xfrm>
          <a:off x="2590800" y="4572000"/>
          <a:ext cx="4191000" cy="518048"/>
        </p:xfrm>
        <a:graphic>
          <a:graphicData uri="http://schemas.openxmlformats.org/drawingml/2006/table">
            <a:tbl>
              <a:tblPr/>
              <a:tblGrid>
                <a:gridCol w="466725"/>
                <a:gridCol w="466725"/>
                <a:gridCol w="463550"/>
                <a:gridCol w="466725"/>
                <a:gridCol w="466725"/>
                <a:gridCol w="463550"/>
                <a:gridCol w="466725"/>
                <a:gridCol w="466725"/>
                <a:gridCol w="463550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п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л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а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в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л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е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н</a:t>
                      </a: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н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я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66"/>
          <p:cNvGraphicFramePr>
            <a:graphicFrameLocks noGrp="1"/>
          </p:cNvGraphicFramePr>
          <p:nvPr/>
        </p:nvGraphicFramePr>
        <p:xfrm>
          <a:off x="3505200" y="5105400"/>
          <a:ext cx="3724275" cy="518048"/>
        </p:xfrm>
        <a:graphic>
          <a:graphicData uri="http://schemas.openxmlformats.org/drawingml/2006/table">
            <a:tbl>
              <a:tblPr/>
              <a:tblGrid>
                <a:gridCol w="463550"/>
                <a:gridCol w="466725"/>
                <a:gridCol w="466725"/>
                <a:gridCol w="463550"/>
                <a:gridCol w="466725"/>
                <a:gridCol w="466725"/>
                <a:gridCol w="463550"/>
                <a:gridCol w="466725"/>
              </a:tblGrid>
              <a:tr h="517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р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і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в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н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eorgia" pitchFamily="18" charset="0"/>
                        </a:rPr>
                        <a:t>я</a:t>
                      </a: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н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н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я</a:t>
                      </a:r>
                      <a:endParaRPr kumimoji="0" lang="ru-RU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eorgia" pitchFamily="18" charset="0"/>
                      </a:endParaRPr>
                    </a:p>
                  </a:txBody>
                  <a:tcPr marT="45664" marB="4566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600200" y="533400"/>
            <a:ext cx="6818277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uk-UA" sz="5400" b="1" kern="1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Розв'яжемо кросворд</a:t>
            </a:r>
            <a:endParaRPr lang="uk-UA" sz="54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6454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357188"/>
            <a:ext cx="6572250" cy="572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500188" y="1340768"/>
            <a:ext cx="4583980" cy="4659982"/>
          </a:xfrm>
          <a:prstGeom prst="rect">
            <a:avLst/>
          </a:prstGeom>
          <a:solidFill>
            <a:sysClr val="windowText" lastClr="000000"/>
          </a:solidFill>
          <a:ln w="19050" cap="flat" cmpd="sng" algn="ctr">
            <a:solidFill>
              <a:srgbClr val="2DA2BF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/>
                <a:ea typeface="Calibri"/>
                <a:cs typeface="Times New Roman"/>
              </a:rPr>
              <a:t>Тут знаходиться: </a:t>
            </a:r>
            <a:endParaRPr kumimoji="0" lang="uk-UA" sz="2000" b="0" i="0" u="none" strike="noStrike" kern="0" cap="none" spc="0" normalizeH="0" baseline="0" noProof="0" dirty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Calibri"/>
              <a:cs typeface="Times New Roman"/>
            </a:endParaRPr>
          </a:p>
          <a:p>
            <a:pPr marL="342900" marR="0" lvl="0" indent="-342900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Times New Roman"/>
              <a:buChar char="-"/>
              <a:tabLst/>
              <a:defRPr/>
            </a:pPr>
            <a:r>
              <a:rPr kumimoji="0" lang="uk-UA" sz="2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/>
                <a:ea typeface="Calibri"/>
                <a:cs typeface="Times New Roman"/>
              </a:rPr>
              <a:t>те, </a:t>
            </a:r>
            <a:r>
              <a:rPr kumimoji="0" lang="uk-UA" sz="2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/>
                <a:ea typeface="Calibri"/>
                <a:cs typeface="Times New Roman"/>
              </a:rPr>
              <a:t>про</a:t>
            </a:r>
            <a:r>
              <a:rPr kumimoji="0" lang="uk-UA" sz="2800" b="0" i="0" u="none" strike="noStrike" kern="0" cap="none" spc="0" normalizeH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/>
                <a:ea typeface="Calibri"/>
                <a:cs typeface="Times New Roman"/>
              </a:rPr>
              <a:t> що знали ще у Вавилоні</a:t>
            </a:r>
          </a:p>
          <a:p>
            <a:pPr marL="342900" marR="0" lvl="0" indent="-342900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Times New Roman"/>
              <a:buChar char="-"/>
              <a:tabLst/>
              <a:defRPr/>
            </a:pPr>
            <a:r>
              <a:rPr kumimoji="0" lang="uk-UA" sz="2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/>
                <a:ea typeface="Calibri"/>
                <a:cs typeface="Times New Roman"/>
              </a:rPr>
              <a:t>те, для</a:t>
            </a:r>
            <a:r>
              <a:rPr kumimoji="0" lang="uk-UA" sz="2800" b="0" i="0" u="none" strike="noStrike" kern="0" cap="none" spc="0" normalizeH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/>
                <a:ea typeface="Calibri"/>
                <a:cs typeface="Times New Roman"/>
              </a:rPr>
              <a:t> чого </a:t>
            </a:r>
            <a:r>
              <a:rPr kumimoji="0" lang="uk-UA" sz="2800" b="0" i="0" u="none" strike="noStrike" kern="0" cap="none" spc="0" normalizeH="0" noProof="0" dirty="0" err="1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/>
                <a:ea typeface="Calibri"/>
                <a:cs typeface="Times New Roman"/>
              </a:rPr>
              <a:t>Вієт</a:t>
            </a:r>
            <a:r>
              <a:rPr kumimoji="0" lang="uk-UA" sz="2800" b="0" i="0" u="none" strike="noStrike" kern="0" cap="none" spc="0" normalizeH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/>
                <a:ea typeface="Calibri"/>
                <a:cs typeface="Times New Roman"/>
              </a:rPr>
              <a:t> вивів формули</a:t>
            </a:r>
            <a:r>
              <a:rPr kumimoji="0" lang="uk-UA" sz="2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/>
                <a:ea typeface="Calibri"/>
                <a:cs typeface="Times New Roman"/>
              </a:rPr>
              <a:t>;</a:t>
            </a:r>
            <a:endParaRPr kumimoji="0" lang="uk-UA" sz="2000" b="0" i="0" u="none" strike="noStrike" kern="0" cap="none" spc="0" normalizeH="0" baseline="0" noProof="0" dirty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Calibri"/>
              <a:cs typeface="Times New Roman"/>
            </a:endParaRPr>
          </a:p>
          <a:p>
            <a:pPr marL="342900" marR="0" lvl="0" indent="-342900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Times New Roman"/>
              <a:buChar char="-"/>
              <a:tabLst/>
              <a:defRPr/>
            </a:pPr>
            <a:r>
              <a:rPr kumimoji="0" lang="uk-UA" sz="2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/>
                <a:ea typeface="Calibri"/>
                <a:cs typeface="Times New Roman"/>
              </a:rPr>
              <a:t>те, </a:t>
            </a:r>
            <a:r>
              <a:rPr kumimoji="0" lang="uk-UA" sz="2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/>
                <a:ea typeface="Calibri"/>
                <a:cs typeface="Times New Roman"/>
              </a:rPr>
              <a:t>що</a:t>
            </a:r>
            <a:r>
              <a:rPr kumimoji="0" lang="uk-UA" sz="2800" b="0" i="0" u="none" strike="noStrike" kern="0" cap="none" spc="0" normalizeH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/>
                <a:ea typeface="Calibri"/>
                <a:cs typeface="Times New Roman"/>
              </a:rPr>
              <a:t> є відгадкою до загадки</a:t>
            </a:r>
            <a:r>
              <a:rPr lang="uk-UA" sz="2800" kern="0" dirty="0">
                <a:solidFill>
                  <a:sysClr val="window" lastClr="FFFFFF"/>
                </a:solidFill>
                <a:latin typeface="Times New Roman"/>
                <a:ea typeface="Calibri"/>
                <a:cs typeface="Times New Roman"/>
              </a:rPr>
              <a:t>:</a:t>
            </a:r>
            <a:endParaRPr kumimoji="0" lang="uk-UA" sz="2000" b="0" i="0" u="none" strike="noStrike" kern="0" cap="none" spc="0" normalizeH="0" baseline="0" noProof="0" dirty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10637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700" y="571499"/>
            <a:ext cx="6578600" cy="571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7764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568325"/>
            <a:ext cx="6572250" cy="572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8922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024679" cy="1584176"/>
          </a:xfrm>
        </p:spPr>
        <p:txBody>
          <a:bodyPr/>
          <a:lstStyle/>
          <a:p>
            <a:pPr marL="0" indent="0">
              <a:buNone/>
            </a:pPr>
            <a:r>
              <a:rPr lang="uk-UA" sz="4000" dirty="0" smtClean="0"/>
              <a:t>Перевір правильність розв’язання</a:t>
            </a:r>
            <a:endParaRPr lang="uk-UA" sz="4000" dirty="0"/>
          </a:p>
        </p:txBody>
      </p:sp>
      <p:graphicFrame>
        <p:nvGraphicFramePr>
          <p:cNvPr id="3" name="Объект 3"/>
          <p:cNvGraphicFramePr>
            <a:graphicFrameLocks/>
          </p:cNvGraphicFramePr>
          <p:nvPr/>
        </p:nvGraphicFramePr>
        <p:xfrm>
          <a:off x="539552" y="1628800"/>
          <a:ext cx="7704856" cy="4829429"/>
        </p:xfrm>
        <a:graphic>
          <a:graphicData uri="http://schemas.openxmlformats.org/drawingml/2006/table">
            <a:tbl>
              <a:tblPr firstRow="1" bandRow="1"/>
              <a:tblGrid>
                <a:gridCol w="3256362"/>
                <a:gridCol w="2936326"/>
                <a:gridCol w="1512168"/>
              </a:tblGrid>
              <a:tr h="8229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rgbClr val="4BACC6"/>
                      </a:solidFill>
                    </a:lnL>
                    <a:lnR w="12700" cmpd="sng">
                      <a:solidFill>
                        <a:srgbClr val="4BACC6"/>
                      </a:solidFill>
                    </a:lnR>
                    <a:lnT w="12700" cmpd="sng">
                      <a:solidFill>
                        <a:srgbClr val="4BACC6"/>
                      </a:solidFill>
                    </a:lnT>
                    <a:lnB w="12700" cmpd="sng">
                      <a:solidFill>
                        <a:srgbClr val="4BACC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 l="-187" t="-5926" r="-136704" b="-487407"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dirty="0" smtClean="0"/>
                        <a:t>X</a:t>
                      </a:r>
                      <a:r>
                        <a:rPr lang="en-US" sz="2400" b="0" baseline="30000" dirty="0" smtClean="0"/>
                        <a:t>2 </a:t>
                      </a:r>
                      <a:r>
                        <a:rPr lang="en-US" sz="2400" b="0" baseline="0" dirty="0" smtClean="0"/>
                        <a:t> - </a:t>
                      </a:r>
                      <a:r>
                        <a:rPr lang="ru-RU" sz="2400" b="0" baseline="0" dirty="0" smtClean="0"/>
                        <a:t>1</a:t>
                      </a:r>
                      <a:r>
                        <a:rPr lang="en-US" sz="2400" b="0" baseline="0" dirty="0" smtClean="0"/>
                        <a:t>0</a:t>
                      </a:r>
                      <a:r>
                        <a:rPr lang="en-US" sz="2400" b="0" dirty="0" smtClean="0"/>
                        <a:t>x + </a:t>
                      </a:r>
                      <a:r>
                        <a:rPr lang="ru-RU" sz="2400" b="0" dirty="0" smtClean="0"/>
                        <a:t>2</a:t>
                      </a:r>
                      <a:r>
                        <a:rPr lang="en-US" sz="2400" b="0" dirty="0" smtClean="0"/>
                        <a:t>3 =0</a:t>
                      </a:r>
                    </a:p>
                    <a:p>
                      <a:endParaRPr lang="ru-RU" sz="2400" dirty="0"/>
                    </a:p>
                  </a:txBody>
                  <a:tcPr>
                    <a:lnL w="12700" cmpd="sng">
                      <a:solidFill>
                        <a:srgbClr val="4BACC6"/>
                      </a:solidFill>
                    </a:lnL>
                    <a:lnR w="12700" cmpd="sng">
                      <a:solidFill>
                        <a:srgbClr val="4BACC6"/>
                      </a:solidFill>
                    </a:lnR>
                    <a:lnT w="12700" cmpd="sng">
                      <a:solidFill>
                        <a:srgbClr val="4BACC6"/>
                      </a:solidFill>
                    </a:lnT>
                    <a:lnB w="12700" cmpd="sng">
                      <a:solidFill>
                        <a:srgbClr val="4BACC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8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solidFill>
                        <a:srgbClr val="4BACC6"/>
                      </a:solidFill>
                    </a:lnL>
                    <a:lnR w="12700" cmpd="sng">
                      <a:solidFill>
                        <a:srgbClr val="4BACC6"/>
                      </a:solidFill>
                    </a:lnR>
                    <a:lnT w="12700" cmpd="sng">
                      <a:solidFill>
                        <a:srgbClr val="4BACC6"/>
                      </a:solidFill>
                    </a:lnT>
                    <a:lnB w="12700" cmpd="sng">
                      <a:solidFill>
                        <a:srgbClr val="4BACC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20000"/>
                      </a:srgbClr>
                    </a:solidFill>
                  </a:tcPr>
                </a:tc>
              </a:tr>
              <a:tr h="8229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ru-RU"/>
                    </a:p>
                  </a:txBody>
                  <a:tcPr>
                    <a:lnL w="12700" cmpd="sng">
                      <a:solidFill>
                        <a:srgbClr val="4BACC6"/>
                      </a:solidFill>
                    </a:lnL>
                    <a:lnR w="12700" cmpd="sng">
                      <a:solidFill>
                        <a:srgbClr val="4BACC6"/>
                      </a:solidFill>
                    </a:lnR>
                    <a:lnT w="12700" cmpd="sng">
                      <a:solidFill>
                        <a:srgbClr val="4BACC6"/>
                      </a:solidFill>
                    </a:lnT>
                    <a:lnB w="12700" cmpd="sng">
                      <a:solidFill>
                        <a:srgbClr val="4BACC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 l="-187" t="-105926" r="-136704" b="-387407"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2400" dirty="0" smtClean="0"/>
                        <a:t>X</a:t>
                      </a:r>
                      <a:r>
                        <a:rPr lang="en-US" sz="2400" baseline="30000" dirty="0" smtClean="0"/>
                        <a:t>2 </a:t>
                      </a:r>
                      <a:r>
                        <a:rPr lang="en-US" sz="2400" baseline="0" dirty="0" smtClean="0"/>
                        <a:t>- </a:t>
                      </a:r>
                      <a:r>
                        <a:rPr lang="ru-RU" sz="2400" baseline="0" dirty="0" smtClean="0"/>
                        <a:t>1</a:t>
                      </a:r>
                      <a:r>
                        <a:rPr lang="en-US" sz="2400" baseline="0" dirty="0" smtClean="0"/>
                        <a:t>3</a:t>
                      </a:r>
                      <a:r>
                        <a:rPr lang="en-US" sz="2400" dirty="0" smtClean="0"/>
                        <a:t>x - 7 =0</a:t>
                      </a:r>
                    </a:p>
                    <a:p>
                      <a:pPr algn="ctr"/>
                      <a:endParaRPr lang="ru-RU" sz="2400" dirty="0"/>
                    </a:p>
                  </a:txBody>
                  <a:tcPr>
                    <a:lnL w="12700" cmpd="sng">
                      <a:solidFill>
                        <a:srgbClr val="4BACC6"/>
                      </a:solidFill>
                    </a:lnL>
                    <a:lnR w="12700" cmpd="sng">
                      <a:solidFill>
                        <a:srgbClr val="4BACC6"/>
                      </a:solidFill>
                    </a:lnR>
                    <a:lnT w="12700" cmpd="sng">
                      <a:solidFill>
                        <a:srgbClr val="4BACC6"/>
                      </a:solidFill>
                    </a:lnT>
                    <a:lnB w="12700" cmpd="sng">
                      <a:solidFill>
                        <a:srgbClr val="4BACC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ru-RU" sz="2400" dirty="0"/>
                    </a:p>
                  </a:txBody>
                  <a:tcPr>
                    <a:lnL w="12700" cmpd="sng">
                      <a:solidFill>
                        <a:srgbClr val="4BACC6"/>
                      </a:solidFill>
                    </a:lnL>
                    <a:lnR w="12700" cmpd="sng">
                      <a:solidFill>
                        <a:srgbClr val="4BACC6"/>
                      </a:solidFill>
                    </a:lnR>
                    <a:lnT w="12700" cmpd="sng">
                      <a:solidFill>
                        <a:srgbClr val="4BACC6"/>
                      </a:solidFill>
                    </a:lnT>
                    <a:lnB w="12700" cmpd="sng">
                      <a:solidFill>
                        <a:srgbClr val="4BACC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40000"/>
                      </a:srgbClr>
                    </a:solidFill>
                  </a:tcPr>
                </a:tc>
              </a:tr>
              <a:tr h="8229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ru-RU"/>
                    </a:p>
                  </a:txBody>
                  <a:tcPr>
                    <a:lnL w="12700" cmpd="sng">
                      <a:solidFill>
                        <a:srgbClr val="4BACC6"/>
                      </a:solidFill>
                    </a:lnL>
                    <a:lnR w="12700" cmpd="sng">
                      <a:solidFill>
                        <a:srgbClr val="4BACC6"/>
                      </a:solidFill>
                    </a:lnR>
                    <a:lnT w="12700" cmpd="sng">
                      <a:solidFill>
                        <a:srgbClr val="4BACC6"/>
                      </a:solidFill>
                    </a:lnT>
                    <a:lnB w="12700" cmpd="sng">
                      <a:solidFill>
                        <a:srgbClr val="4BACC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 l="-187" t="-205926" r="-136704" b="-287407"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X</a:t>
                      </a:r>
                      <a:r>
                        <a:rPr lang="en-US" sz="2400" baseline="30000" dirty="0" smtClean="0"/>
                        <a:t>2</a:t>
                      </a:r>
                      <a:r>
                        <a:rPr lang="en-US" sz="2400" baseline="0" dirty="0" smtClean="0"/>
                        <a:t> + 10</a:t>
                      </a:r>
                      <a:r>
                        <a:rPr lang="en-US" sz="2400" dirty="0" smtClean="0"/>
                        <a:t>x </a:t>
                      </a:r>
                      <a:r>
                        <a:rPr lang="ru-RU" sz="2400" dirty="0" smtClean="0"/>
                        <a:t>-</a:t>
                      </a:r>
                      <a:r>
                        <a:rPr lang="en-US" sz="2400" dirty="0" smtClean="0"/>
                        <a:t> 2 =0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dirty="0" smtClean="0"/>
                    </a:p>
                  </a:txBody>
                  <a:tcPr>
                    <a:lnL w="12700" cmpd="sng">
                      <a:solidFill>
                        <a:srgbClr val="4BACC6"/>
                      </a:solidFill>
                    </a:lnL>
                    <a:lnR w="12700" cmpd="sng">
                      <a:solidFill>
                        <a:srgbClr val="4BACC6"/>
                      </a:solidFill>
                    </a:lnR>
                    <a:lnT w="12700" cmpd="sng">
                      <a:solidFill>
                        <a:srgbClr val="4BACC6"/>
                      </a:solidFill>
                    </a:lnT>
                    <a:lnB w="12700" cmpd="sng">
                      <a:solidFill>
                        <a:srgbClr val="4BACC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ru-RU" sz="2400" dirty="0"/>
                    </a:p>
                  </a:txBody>
                  <a:tcPr>
                    <a:lnL w="12700" cmpd="sng">
                      <a:solidFill>
                        <a:srgbClr val="4BACC6"/>
                      </a:solidFill>
                    </a:lnL>
                    <a:lnR w="12700" cmpd="sng">
                      <a:solidFill>
                        <a:srgbClr val="4BACC6"/>
                      </a:solidFill>
                    </a:lnR>
                    <a:lnT w="12700" cmpd="sng">
                      <a:solidFill>
                        <a:srgbClr val="4BACC6"/>
                      </a:solidFill>
                    </a:lnT>
                    <a:lnB w="12700" cmpd="sng">
                      <a:solidFill>
                        <a:srgbClr val="4BACC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20000"/>
                      </a:srgbClr>
                    </a:solidFill>
                  </a:tcPr>
                </a:tc>
              </a:tr>
              <a:tr h="83845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ru-RU"/>
                    </a:p>
                  </a:txBody>
                  <a:tcPr>
                    <a:lnL w="12700" cmpd="sng">
                      <a:solidFill>
                        <a:srgbClr val="4BACC6"/>
                      </a:solidFill>
                    </a:lnL>
                    <a:lnR w="12700" cmpd="sng">
                      <a:solidFill>
                        <a:srgbClr val="4BACC6"/>
                      </a:solidFill>
                    </a:lnR>
                    <a:lnT w="12700" cmpd="sng">
                      <a:solidFill>
                        <a:srgbClr val="4BACC6"/>
                      </a:solidFill>
                    </a:lnT>
                    <a:lnB w="12700" cmpd="sng">
                      <a:solidFill>
                        <a:srgbClr val="4BACC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 l="-187" t="-301460" r="-136704" b="-183212"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X</a:t>
                      </a:r>
                      <a:r>
                        <a:rPr lang="en-US" sz="2400" baseline="30000" dirty="0" smtClean="0"/>
                        <a:t>2</a:t>
                      </a:r>
                      <a:r>
                        <a:rPr lang="en-US" sz="2400" baseline="0" dirty="0" smtClean="0"/>
                        <a:t> -14</a:t>
                      </a:r>
                      <a:r>
                        <a:rPr lang="en-US" sz="2400" dirty="0" smtClean="0"/>
                        <a:t>x </a:t>
                      </a:r>
                      <a:r>
                        <a:rPr lang="ru-RU" sz="2400" dirty="0" smtClean="0"/>
                        <a:t>+</a:t>
                      </a:r>
                      <a:r>
                        <a:rPr lang="en-US" sz="2400" dirty="0" smtClean="0"/>
                        <a:t> 43 =0</a:t>
                      </a:r>
                    </a:p>
                    <a:p>
                      <a:pPr algn="ctr"/>
                      <a:endParaRPr lang="ru-RU" sz="2400" dirty="0"/>
                    </a:p>
                  </a:txBody>
                  <a:tcPr>
                    <a:lnL w="12700" cmpd="sng">
                      <a:solidFill>
                        <a:srgbClr val="4BACC6"/>
                      </a:solidFill>
                    </a:lnL>
                    <a:lnR w="12700" cmpd="sng">
                      <a:solidFill>
                        <a:srgbClr val="4BACC6"/>
                      </a:solidFill>
                    </a:lnR>
                    <a:lnT w="12700" cmpd="sng">
                      <a:solidFill>
                        <a:srgbClr val="4BACC6"/>
                      </a:solidFill>
                    </a:lnT>
                    <a:lnB w="12700" cmpd="sng">
                      <a:solidFill>
                        <a:srgbClr val="4BACC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ru-RU" sz="2400" dirty="0"/>
                    </a:p>
                  </a:txBody>
                  <a:tcPr>
                    <a:lnL w="12700" cmpd="sng">
                      <a:solidFill>
                        <a:srgbClr val="4BACC6"/>
                      </a:solidFill>
                    </a:lnL>
                    <a:lnR w="12700" cmpd="sng">
                      <a:solidFill>
                        <a:srgbClr val="4BACC6"/>
                      </a:solidFill>
                    </a:lnR>
                    <a:lnT w="12700" cmpd="sng">
                      <a:solidFill>
                        <a:srgbClr val="4BACC6"/>
                      </a:solidFill>
                    </a:lnT>
                    <a:lnB w="12700" cmpd="sng">
                      <a:solidFill>
                        <a:srgbClr val="4BACC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40000"/>
                      </a:srgbClr>
                    </a:solidFill>
                  </a:tcPr>
                </a:tc>
              </a:tr>
              <a:tr h="91147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ru-RU"/>
                    </a:p>
                  </a:txBody>
                  <a:tcPr>
                    <a:lnL w="12700" cmpd="sng">
                      <a:solidFill>
                        <a:srgbClr val="4BACC6"/>
                      </a:solidFill>
                    </a:lnL>
                    <a:lnR w="12700" cmpd="sng">
                      <a:solidFill>
                        <a:srgbClr val="4BACC6"/>
                      </a:solidFill>
                    </a:lnR>
                    <a:lnT w="12700" cmpd="sng">
                      <a:solidFill>
                        <a:srgbClr val="4BACC6"/>
                      </a:solidFill>
                    </a:lnT>
                    <a:lnB w="12700" cmpd="sng">
                      <a:solidFill>
                        <a:srgbClr val="4BACC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 l="-187" t="-366667" r="-136704" b="-67333"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ru-RU"/>
                    </a:p>
                  </a:txBody>
                  <a:tcPr>
                    <a:lnL w="12700" cmpd="sng">
                      <a:solidFill>
                        <a:srgbClr val="4BACC6"/>
                      </a:solidFill>
                    </a:lnL>
                    <a:lnR w="12700" cmpd="sng">
                      <a:solidFill>
                        <a:srgbClr val="4BACC6"/>
                      </a:solidFill>
                    </a:lnR>
                    <a:lnT w="12700" cmpd="sng">
                      <a:solidFill>
                        <a:srgbClr val="4BACC6"/>
                      </a:solidFill>
                    </a:lnT>
                    <a:lnB w="12700" cmpd="sng">
                      <a:solidFill>
                        <a:srgbClr val="4BACC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 l="-111227" t="-366667" r="-51767" b="-67333"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ru-RU" sz="2400" dirty="0"/>
                    </a:p>
                  </a:txBody>
                  <a:tcPr>
                    <a:lnL w="12700" cmpd="sng">
                      <a:solidFill>
                        <a:srgbClr val="4BACC6"/>
                      </a:solidFill>
                    </a:lnL>
                    <a:lnR w="12700" cmpd="sng">
                      <a:solidFill>
                        <a:srgbClr val="4BACC6"/>
                      </a:solidFill>
                    </a:lnR>
                    <a:lnT w="12700" cmpd="sng">
                      <a:solidFill>
                        <a:srgbClr val="4BACC6"/>
                      </a:solidFill>
                    </a:lnT>
                    <a:lnB w="12700" cmpd="sng">
                      <a:solidFill>
                        <a:srgbClr val="4BACC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20000"/>
                      </a:srgbClr>
                    </a:solidFill>
                  </a:tcPr>
                </a:tc>
              </a:tr>
              <a:tr h="61061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ru-RU"/>
                    </a:p>
                  </a:txBody>
                  <a:tcPr>
                    <a:lnL w="12700" cmpd="sng">
                      <a:solidFill>
                        <a:srgbClr val="4BACC6"/>
                      </a:solidFill>
                    </a:lnL>
                    <a:lnR w="12700" cmpd="sng">
                      <a:solidFill>
                        <a:srgbClr val="4BACC6"/>
                      </a:solidFill>
                    </a:lnR>
                    <a:lnT w="12700" cmpd="sng">
                      <a:solidFill>
                        <a:srgbClr val="4BACC6"/>
                      </a:solidFill>
                    </a:lnT>
                    <a:lnB w="12700" cmpd="sng">
                      <a:solidFill>
                        <a:srgbClr val="4BACC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 l="-187" t="-700000" r="-136704" b="-1000"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ru-RU"/>
                    </a:p>
                  </a:txBody>
                  <a:tcPr>
                    <a:lnL w="12700" cmpd="sng">
                      <a:solidFill>
                        <a:srgbClr val="4BACC6"/>
                      </a:solidFill>
                    </a:lnL>
                    <a:lnR w="12700" cmpd="sng">
                      <a:solidFill>
                        <a:srgbClr val="4BACC6"/>
                      </a:solidFill>
                    </a:lnR>
                    <a:lnT w="12700" cmpd="sng">
                      <a:solidFill>
                        <a:srgbClr val="4BACC6"/>
                      </a:solidFill>
                    </a:lnT>
                    <a:lnB w="12700" cmpd="sng">
                      <a:solidFill>
                        <a:srgbClr val="4BACC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 l="-111227" t="-700000" r="-51767" b="-1000"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ru-RU" sz="2400" dirty="0"/>
                    </a:p>
                  </a:txBody>
                  <a:tcPr>
                    <a:lnL w="12700" cmpd="sng">
                      <a:solidFill>
                        <a:srgbClr val="4BACC6"/>
                      </a:solidFill>
                    </a:lnL>
                    <a:lnR w="12700" cmpd="sng">
                      <a:solidFill>
                        <a:srgbClr val="4BACC6"/>
                      </a:solidFill>
                    </a:lnR>
                    <a:lnT w="12700" cmpd="sng">
                      <a:solidFill>
                        <a:srgbClr val="4BACC6"/>
                      </a:solidFill>
                    </a:lnT>
                    <a:lnB w="12700" cmpd="sng">
                      <a:solidFill>
                        <a:srgbClr val="4BACC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40000"/>
                      </a:srgb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397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260648"/>
            <a:ext cx="6512511" cy="1512168"/>
          </a:xfrm>
        </p:spPr>
        <p:txBody>
          <a:bodyPr/>
          <a:lstStyle/>
          <a:p>
            <a:pPr marL="0" indent="0">
              <a:buNone/>
            </a:pPr>
            <a:r>
              <a:rPr lang="uk-UA" sz="4000" dirty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</a:rPr>
              <a:t>Перевір правильність розв’язання</a:t>
            </a:r>
            <a:endParaRPr lang="uk-UA" dirty="0"/>
          </a:p>
        </p:txBody>
      </p:sp>
      <p:graphicFrame>
        <p:nvGraphicFramePr>
          <p:cNvPr id="3" name="Объект 3"/>
          <p:cNvGraphicFramePr>
            <a:graphicFrameLocks/>
          </p:cNvGraphicFramePr>
          <p:nvPr/>
        </p:nvGraphicFramePr>
        <p:xfrm>
          <a:off x="539552" y="1628800"/>
          <a:ext cx="7704856" cy="4954143"/>
        </p:xfrm>
        <a:graphic>
          <a:graphicData uri="http://schemas.openxmlformats.org/drawingml/2006/table">
            <a:tbl>
              <a:tblPr firstRow="1" bandRow="1"/>
              <a:tblGrid>
                <a:gridCol w="3256362"/>
                <a:gridCol w="2936326"/>
                <a:gridCol w="1512168"/>
              </a:tblGrid>
              <a:tr h="89306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rgbClr val="4BACC6"/>
                      </a:solidFill>
                    </a:lnL>
                    <a:lnR w="12700" cmpd="sng">
                      <a:solidFill>
                        <a:srgbClr val="4BACC6"/>
                      </a:solidFill>
                    </a:lnR>
                    <a:lnT w="12700" cmpd="sng">
                      <a:solidFill>
                        <a:srgbClr val="4BACC6"/>
                      </a:solidFill>
                    </a:lnT>
                    <a:lnB w="12700" cmpd="sng">
                      <a:solidFill>
                        <a:srgbClr val="4BACC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 l="-187" t="-5442" r="-136704" b="-472109"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dirty="0" smtClean="0"/>
                        <a:t>X</a:t>
                      </a:r>
                      <a:r>
                        <a:rPr lang="en-US" sz="2400" b="0" baseline="30000" dirty="0" smtClean="0"/>
                        <a:t>2 </a:t>
                      </a:r>
                      <a:r>
                        <a:rPr lang="en-US" sz="2400" b="0" baseline="0" dirty="0" smtClean="0"/>
                        <a:t> - </a:t>
                      </a:r>
                      <a:r>
                        <a:rPr lang="ru-RU" sz="2400" b="0" baseline="0" dirty="0" smtClean="0"/>
                        <a:t>1</a:t>
                      </a:r>
                      <a:r>
                        <a:rPr lang="en-US" sz="2400" b="0" baseline="0" dirty="0" smtClean="0"/>
                        <a:t>0</a:t>
                      </a:r>
                      <a:r>
                        <a:rPr lang="en-US" sz="2400" b="0" dirty="0" smtClean="0"/>
                        <a:t>x + </a:t>
                      </a:r>
                      <a:r>
                        <a:rPr lang="ru-RU" sz="2400" b="0" dirty="0" smtClean="0"/>
                        <a:t>2</a:t>
                      </a:r>
                      <a:r>
                        <a:rPr lang="en-US" sz="2400" b="0" dirty="0" smtClean="0"/>
                        <a:t>3 =0</a:t>
                      </a:r>
                    </a:p>
                    <a:p>
                      <a:endParaRPr lang="ru-RU" sz="2400" dirty="0"/>
                    </a:p>
                  </a:txBody>
                  <a:tcPr>
                    <a:lnL w="12700" cmpd="sng">
                      <a:solidFill>
                        <a:srgbClr val="4BACC6"/>
                      </a:solidFill>
                    </a:lnL>
                    <a:lnR w="12700" cmpd="sng">
                      <a:solidFill>
                        <a:srgbClr val="4BACC6"/>
                      </a:solidFill>
                    </a:lnR>
                    <a:lnT w="12700" cmpd="sng">
                      <a:solidFill>
                        <a:srgbClr val="4BACC6"/>
                      </a:solidFill>
                    </a:lnT>
                    <a:lnB w="12700" cmpd="sng">
                      <a:solidFill>
                        <a:srgbClr val="4BACC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ru-RU"/>
                    </a:p>
                  </a:txBody>
                  <a:tcPr>
                    <a:lnL w="12700" cmpd="sng">
                      <a:solidFill>
                        <a:srgbClr val="4BACC6"/>
                      </a:solidFill>
                    </a:lnL>
                    <a:lnR w="12700" cmpd="sng">
                      <a:solidFill>
                        <a:srgbClr val="4BACC6"/>
                      </a:solidFill>
                    </a:lnR>
                    <a:lnT w="12700" cmpd="sng">
                      <a:solidFill>
                        <a:srgbClr val="4BACC6"/>
                      </a:solidFill>
                    </a:lnT>
                    <a:lnB w="12700" cmpd="sng">
                      <a:solidFill>
                        <a:srgbClr val="4BACC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 l="-409677" t="-5442" r="-403" b="-472109"/>
                      </a:stretch>
                    </a:blipFill>
                  </a:tcPr>
                </a:tc>
              </a:tr>
              <a:tr h="8229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ru-RU"/>
                    </a:p>
                  </a:txBody>
                  <a:tcPr>
                    <a:lnL w="12700" cmpd="sng">
                      <a:solidFill>
                        <a:srgbClr val="4BACC6"/>
                      </a:solidFill>
                    </a:lnL>
                    <a:lnR w="12700" cmpd="sng">
                      <a:solidFill>
                        <a:srgbClr val="4BACC6"/>
                      </a:solidFill>
                    </a:lnR>
                    <a:lnT w="12700" cmpd="sng">
                      <a:solidFill>
                        <a:srgbClr val="4BACC6"/>
                      </a:solidFill>
                    </a:lnT>
                    <a:lnB w="12700" cmpd="sng">
                      <a:solidFill>
                        <a:srgbClr val="4BACC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 l="-187" t="-114815" r="-136704" b="-414074"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2400" dirty="0" smtClean="0"/>
                        <a:t>X</a:t>
                      </a:r>
                      <a:r>
                        <a:rPr lang="en-US" sz="2400" baseline="30000" dirty="0" smtClean="0"/>
                        <a:t>2 </a:t>
                      </a:r>
                      <a:r>
                        <a:rPr lang="en-US" sz="2400" baseline="0" dirty="0" smtClean="0"/>
                        <a:t>- </a:t>
                      </a:r>
                      <a:r>
                        <a:rPr lang="ru-RU" sz="2400" baseline="0" dirty="0" smtClean="0"/>
                        <a:t>1</a:t>
                      </a:r>
                      <a:r>
                        <a:rPr lang="en-US" sz="2400" baseline="0" dirty="0" smtClean="0"/>
                        <a:t>3</a:t>
                      </a:r>
                      <a:r>
                        <a:rPr lang="en-US" sz="2400" dirty="0" smtClean="0"/>
                        <a:t>x - 7 =0</a:t>
                      </a:r>
                    </a:p>
                    <a:p>
                      <a:pPr algn="ctr"/>
                      <a:endParaRPr lang="ru-RU" sz="2400" dirty="0"/>
                    </a:p>
                  </a:txBody>
                  <a:tcPr>
                    <a:lnL w="12700" cmpd="sng">
                      <a:solidFill>
                        <a:srgbClr val="4BACC6"/>
                      </a:solidFill>
                    </a:lnL>
                    <a:lnR w="12700" cmpd="sng">
                      <a:solidFill>
                        <a:srgbClr val="4BACC6"/>
                      </a:solidFill>
                    </a:lnR>
                    <a:lnT w="12700" cmpd="sng">
                      <a:solidFill>
                        <a:srgbClr val="4BACC6"/>
                      </a:solidFill>
                    </a:lnT>
                    <a:lnB w="12700" cmpd="sng">
                      <a:solidFill>
                        <a:srgbClr val="4BACC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3200" b="1" dirty="0" smtClean="0">
                          <a:solidFill>
                            <a:srgbClr val="C00000"/>
                          </a:solidFill>
                        </a:rPr>
                        <a:t>27</a:t>
                      </a:r>
                      <a:endParaRPr lang="ru-RU" sz="32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4BACC6"/>
                      </a:solidFill>
                    </a:lnL>
                    <a:lnR w="12700" cmpd="sng">
                      <a:solidFill>
                        <a:srgbClr val="4BACC6"/>
                      </a:solidFill>
                    </a:lnR>
                    <a:lnT w="12700" cmpd="sng">
                      <a:solidFill>
                        <a:srgbClr val="4BACC6"/>
                      </a:solidFill>
                    </a:lnT>
                    <a:lnB w="12700" cmpd="sng">
                      <a:solidFill>
                        <a:srgbClr val="4BACC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40000"/>
                      </a:srgbClr>
                    </a:solidFill>
                  </a:tcPr>
                </a:tc>
              </a:tr>
              <a:tr h="8229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ru-RU"/>
                    </a:p>
                  </a:txBody>
                  <a:tcPr>
                    <a:lnL w="12700" cmpd="sng">
                      <a:solidFill>
                        <a:srgbClr val="4BACC6"/>
                      </a:solidFill>
                    </a:lnL>
                    <a:lnR w="12700" cmpd="sng">
                      <a:solidFill>
                        <a:srgbClr val="4BACC6"/>
                      </a:solidFill>
                    </a:lnR>
                    <a:lnT w="12700" cmpd="sng">
                      <a:solidFill>
                        <a:srgbClr val="4BACC6"/>
                      </a:solidFill>
                    </a:lnT>
                    <a:lnB w="12700" cmpd="sng">
                      <a:solidFill>
                        <a:srgbClr val="4BACC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 l="-187" t="-214815" r="-136704" b="-314074"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X</a:t>
                      </a:r>
                      <a:r>
                        <a:rPr lang="en-US" sz="2400" baseline="30000" dirty="0" smtClean="0"/>
                        <a:t>2</a:t>
                      </a:r>
                      <a:r>
                        <a:rPr lang="en-US" sz="2400" baseline="0" dirty="0" smtClean="0"/>
                        <a:t> + 10</a:t>
                      </a:r>
                      <a:r>
                        <a:rPr lang="en-US" sz="2400" dirty="0" smtClean="0"/>
                        <a:t>x </a:t>
                      </a:r>
                      <a:r>
                        <a:rPr lang="ru-RU" sz="2400" dirty="0" smtClean="0"/>
                        <a:t>-</a:t>
                      </a:r>
                      <a:r>
                        <a:rPr lang="en-US" sz="2400" dirty="0" smtClean="0"/>
                        <a:t> 2 =0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dirty="0" smtClean="0"/>
                    </a:p>
                  </a:txBody>
                  <a:tcPr>
                    <a:lnL w="12700" cmpd="sng">
                      <a:solidFill>
                        <a:srgbClr val="4BACC6"/>
                      </a:solidFill>
                    </a:lnL>
                    <a:lnR w="12700" cmpd="sng">
                      <a:solidFill>
                        <a:srgbClr val="4BACC6"/>
                      </a:solidFill>
                    </a:lnR>
                    <a:lnT w="12700" cmpd="sng">
                      <a:solidFill>
                        <a:srgbClr val="4BACC6"/>
                      </a:solidFill>
                    </a:lnT>
                    <a:lnB w="12700" cmpd="sng">
                      <a:solidFill>
                        <a:srgbClr val="4BACC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3200" b="1" dirty="0" smtClean="0">
                          <a:solidFill>
                            <a:srgbClr val="C00000"/>
                          </a:solidFill>
                        </a:rPr>
                        <a:t>12</a:t>
                      </a:r>
                      <a:endParaRPr lang="ru-RU" sz="32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4BACC6"/>
                      </a:solidFill>
                    </a:lnL>
                    <a:lnR w="12700" cmpd="sng">
                      <a:solidFill>
                        <a:srgbClr val="4BACC6"/>
                      </a:solidFill>
                    </a:lnR>
                    <a:lnT w="12700" cmpd="sng">
                      <a:solidFill>
                        <a:srgbClr val="4BACC6"/>
                      </a:solidFill>
                    </a:lnT>
                    <a:lnB w="12700" cmpd="sng">
                      <a:solidFill>
                        <a:srgbClr val="4BACC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20000"/>
                      </a:srgbClr>
                    </a:solidFill>
                  </a:tcPr>
                </a:tc>
              </a:tr>
              <a:tr h="89306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ru-RU"/>
                    </a:p>
                  </a:txBody>
                  <a:tcPr>
                    <a:lnL w="12700" cmpd="sng">
                      <a:solidFill>
                        <a:srgbClr val="4BACC6"/>
                      </a:solidFill>
                    </a:lnL>
                    <a:lnR w="12700" cmpd="sng">
                      <a:solidFill>
                        <a:srgbClr val="4BACC6"/>
                      </a:solidFill>
                    </a:lnR>
                    <a:lnT w="12700" cmpd="sng">
                      <a:solidFill>
                        <a:srgbClr val="4BACC6"/>
                      </a:solidFill>
                    </a:lnT>
                    <a:lnB w="12700" cmpd="sng">
                      <a:solidFill>
                        <a:srgbClr val="4BACC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 l="-187" t="-291096" r="-136704" b="-190411"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X</a:t>
                      </a:r>
                      <a:r>
                        <a:rPr lang="en-US" sz="2400" baseline="30000" dirty="0" smtClean="0"/>
                        <a:t>2</a:t>
                      </a:r>
                      <a:r>
                        <a:rPr lang="en-US" sz="2400" baseline="0" dirty="0" smtClean="0"/>
                        <a:t> -14</a:t>
                      </a:r>
                      <a:r>
                        <a:rPr lang="en-US" sz="2400" dirty="0" smtClean="0"/>
                        <a:t>x </a:t>
                      </a:r>
                      <a:r>
                        <a:rPr lang="ru-RU" sz="2400" dirty="0" smtClean="0"/>
                        <a:t>+</a:t>
                      </a:r>
                      <a:r>
                        <a:rPr lang="en-US" sz="2400" dirty="0" smtClean="0"/>
                        <a:t> 43 =0</a:t>
                      </a:r>
                    </a:p>
                    <a:p>
                      <a:pPr algn="ctr"/>
                      <a:endParaRPr lang="ru-RU" sz="2400" dirty="0"/>
                    </a:p>
                  </a:txBody>
                  <a:tcPr>
                    <a:lnL w="12700" cmpd="sng">
                      <a:solidFill>
                        <a:srgbClr val="4BACC6"/>
                      </a:solidFill>
                    </a:lnL>
                    <a:lnR w="12700" cmpd="sng">
                      <a:solidFill>
                        <a:srgbClr val="4BACC6"/>
                      </a:solidFill>
                    </a:lnR>
                    <a:lnT w="12700" cmpd="sng">
                      <a:solidFill>
                        <a:srgbClr val="4BACC6"/>
                      </a:solidFill>
                    </a:lnT>
                    <a:lnB w="12700" cmpd="sng">
                      <a:solidFill>
                        <a:srgbClr val="4BACC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ru-RU"/>
                    </a:p>
                  </a:txBody>
                  <a:tcPr>
                    <a:lnL w="12700" cmpd="sng">
                      <a:solidFill>
                        <a:srgbClr val="4BACC6"/>
                      </a:solidFill>
                    </a:lnL>
                    <a:lnR w="12700" cmpd="sng">
                      <a:solidFill>
                        <a:srgbClr val="4BACC6"/>
                      </a:solidFill>
                    </a:lnR>
                    <a:lnT w="12700" cmpd="sng">
                      <a:solidFill>
                        <a:srgbClr val="4BACC6"/>
                      </a:solidFill>
                    </a:lnT>
                    <a:lnB w="12700" cmpd="sng">
                      <a:solidFill>
                        <a:srgbClr val="4BACC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 l="-409677" t="-291096" r="-403" b="-190411"/>
                      </a:stretch>
                    </a:blipFill>
                  </a:tcPr>
                </a:tc>
              </a:tr>
              <a:tr h="91147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ru-RU"/>
                    </a:p>
                  </a:txBody>
                  <a:tcPr>
                    <a:lnL w="12700" cmpd="sng">
                      <a:solidFill>
                        <a:srgbClr val="4BACC6"/>
                      </a:solidFill>
                    </a:lnL>
                    <a:lnR w="12700" cmpd="sng">
                      <a:solidFill>
                        <a:srgbClr val="4BACC6"/>
                      </a:solidFill>
                    </a:lnR>
                    <a:lnT w="12700" cmpd="sng">
                      <a:solidFill>
                        <a:srgbClr val="4BACC6"/>
                      </a:solidFill>
                    </a:lnT>
                    <a:lnB w="12700" cmpd="sng">
                      <a:solidFill>
                        <a:srgbClr val="4BACC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 l="-187" t="-380667" r="-136704" b="-85333"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ru-RU"/>
                    </a:p>
                  </a:txBody>
                  <a:tcPr>
                    <a:lnL w="12700" cmpd="sng">
                      <a:solidFill>
                        <a:srgbClr val="4BACC6"/>
                      </a:solidFill>
                    </a:lnL>
                    <a:lnR w="12700" cmpd="sng">
                      <a:solidFill>
                        <a:srgbClr val="4BACC6"/>
                      </a:solidFill>
                    </a:lnR>
                    <a:lnT w="12700" cmpd="sng">
                      <a:solidFill>
                        <a:srgbClr val="4BACC6"/>
                      </a:solidFill>
                    </a:lnT>
                    <a:lnB w="12700" cmpd="sng">
                      <a:solidFill>
                        <a:srgbClr val="4BACC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 l="-111227" t="-380667" r="-51767" b="-85333"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3200" b="1" dirty="0" smtClean="0">
                          <a:solidFill>
                            <a:srgbClr val="C00000"/>
                          </a:solidFill>
                        </a:rPr>
                        <a:t>101</a:t>
                      </a:r>
                      <a:endParaRPr lang="ru-RU" sz="32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4BACC6"/>
                      </a:solidFill>
                    </a:lnL>
                    <a:lnR w="12700" cmpd="sng">
                      <a:solidFill>
                        <a:srgbClr val="4BACC6"/>
                      </a:solidFill>
                    </a:lnR>
                    <a:lnT w="12700" cmpd="sng">
                      <a:solidFill>
                        <a:srgbClr val="4BACC6"/>
                      </a:solidFill>
                    </a:lnT>
                    <a:lnB w="12700" cmpd="sng">
                      <a:solidFill>
                        <a:srgbClr val="4BACC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20000"/>
                      </a:srgbClr>
                    </a:solidFill>
                  </a:tcPr>
                </a:tc>
              </a:tr>
              <a:tr h="61061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ru-RU"/>
                    </a:p>
                  </a:txBody>
                  <a:tcPr>
                    <a:lnL w="12700" cmpd="sng">
                      <a:solidFill>
                        <a:srgbClr val="4BACC6"/>
                      </a:solidFill>
                    </a:lnL>
                    <a:lnR w="12700" cmpd="sng">
                      <a:solidFill>
                        <a:srgbClr val="4BACC6"/>
                      </a:solidFill>
                    </a:lnR>
                    <a:lnT w="12700" cmpd="sng">
                      <a:solidFill>
                        <a:srgbClr val="4BACC6"/>
                      </a:solidFill>
                    </a:lnT>
                    <a:lnB w="12700" cmpd="sng">
                      <a:solidFill>
                        <a:srgbClr val="4BACC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 l="-187" t="-721000" r="-136704" b="-28000"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ru-RU"/>
                    </a:p>
                  </a:txBody>
                  <a:tcPr>
                    <a:lnL w="12700" cmpd="sng">
                      <a:solidFill>
                        <a:srgbClr val="4BACC6"/>
                      </a:solidFill>
                    </a:lnL>
                    <a:lnR w="12700" cmpd="sng">
                      <a:solidFill>
                        <a:srgbClr val="4BACC6"/>
                      </a:solidFill>
                    </a:lnR>
                    <a:lnT w="12700" cmpd="sng">
                      <a:solidFill>
                        <a:srgbClr val="4BACC6"/>
                      </a:solidFill>
                    </a:lnT>
                    <a:lnB w="12700" cmpd="sng">
                      <a:solidFill>
                        <a:srgbClr val="4BACC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 l="-111227" t="-721000" r="-51767" b="-28000"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3200" b="1" dirty="0" smtClean="0">
                          <a:solidFill>
                            <a:srgbClr val="C00000"/>
                          </a:solidFill>
                        </a:rPr>
                        <a:t>-390</a:t>
                      </a:r>
                      <a:endParaRPr lang="ru-RU" sz="32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4BACC6"/>
                      </a:solidFill>
                    </a:lnL>
                    <a:lnR w="12700" cmpd="sng">
                      <a:solidFill>
                        <a:srgbClr val="4BACC6"/>
                      </a:solidFill>
                    </a:lnR>
                    <a:lnT w="12700" cmpd="sng">
                      <a:solidFill>
                        <a:srgbClr val="4BACC6"/>
                      </a:solidFill>
                    </a:lnT>
                    <a:lnB w="12700" cmpd="sng">
                      <a:solidFill>
                        <a:srgbClr val="4BACC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40000"/>
                      </a:srgb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2643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63688" y="28949"/>
            <a:ext cx="6512511" cy="1455835"/>
          </a:xfrm>
        </p:spPr>
        <p:txBody>
          <a:bodyPr/>
          <a:lstStyle/>
          <a:p>
            <a:pPr marL="0" indent="0">
              <a:buNone/>
            </a:pPr>
            <a:r>
              <a:rPr lang="uk-UA" dirty="0" smtClean="0"/>
              <a:t>Продовж речення:</a:t>
            </a:r>
            <a:endParaRPr lang="uk-UA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1143000" y="1628800"/>
            <a:ext cx="6400800" cy="4824536"/>
          </a:xfrm>
        </p:spPr>
        <p:txBody>
          <a:bodyPr>
            <a:normAutofit fontScale="92500" lnSpcReduction="20000"/>
          </a:bodyPr>
          <a:lstStyle/>
          <a:p>
            <a:r>
              <a:rPr lang="uk-UA" dirty="0"/>
              <a:t>-	квадратним називається рівняння …</a:t>
            </a:r>
          </a:p>
          <a:p>
            <a:r>
              <a:rPr lang="uk-UA" dirty="0"/>
              <a:t>-	квадратне рівняння називається неповним …</a:t>
            </a:r>
          </a:p>
          <a:p>
            <a:r>
              <a:rPr lang="uk-UA" dirty="0"/>
              <a:t>-	квадратне рівняння називається зведеним …</a:t>
            </a:r>
          </a:p>
          <a:p>
            <a:r>
              <a:rPr lang="uk-UA" dirty="0"/>
              <a:t>-	дискримінант квадратного рівняння …</a:t>
            </a:r>
          </a:p>
          <a:p>
            <a:r>
              <a:rPr lang="uk-UA" dirty="0"/>
              <a:t>-	квадратне рівняння має два різні корені …</a:t>
            </a:r>
          </a:p>
          <a:p>
            <a:r>
              <a:rPr lang="uk-UA" dirty="0"/>
              <a:t>-	квадратне рівняння не має коренів …</a:t>
            </a:r>
          </a:p>
          <a:p>
            <a:r>
              <a:rPr lang="uk-UA" dirty="0"/>
              <a:t>-	якщо дискримінант дорівнює 0 …</a:t>
            </a:r>
          </a:p>
          <a:p>
            <a:r>
              <a:rPr lang="uk-UA" dirty="0"/>
              <a:t>-	корені  квадратного рівняння обчислюються за формулою…</a:t>
            </a:r>
          </a:p>
          <a:p>
            <a:r>
              <a:rPr lang="uk-UA" dirty="0"/>
              <a:t>-   якщо х1 і х2 – корені рівняння  , то  справедливі      формули х1 + х2 = … ,        х1   х2 = … </a:t>
            </a:r>
          </a:p>
          <a:p>
            <a:r>
              <a:rPr lang="uk-UA" dirty="0"/>
              <a:t>-    біквадратним називається рівняння …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954075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93289" y="116632"/>
            <a:ext cx="6512511" cy="1152128"/>
          </a:xfrm>
        </p:spPr>
        <p:txBody>
          <a:bodyPr/>
          <a:lstStyle/>
          <a:p>
            <a:pPr marL="0" indent="0">
              <a:buNone/>
            </a:pPr>
            <a:r>
              <a:rPr lang="uk-UA" dirty="0" smtClean="0"/>
              <a:t>Заповни таблицю</a:t>
            </a:r>
            <a:endParaRPr lang="uk-UA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340768"/>
            <a:ext cx="6705600" cy="499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5497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188640"/>
            <a:ext cx="6512511" cy="1152128"/>
          </a:xfrm>
        </p:spPr>
        <p:txBody>
          <a:bodyPr/>
          <a:lstStyle/>
          <a:p>
            <a:pPr marL="0" indent="0">
              <a:buNone/>
            </a:pPr>
            <a:r>
              <a:rPr lang="uk-UA" dirty="0" smtClean="0"/>
              <a:t>Заповни таблицю</a:t>
            </a:r>
            <a:endParaRPr lang="uk-UA" dirty="0"/>
          </a:p>
        </p:txBody>
      </p:sp>
      <p:pic>
        <p:nvPicPr>
          <p:cNvPr id="6150" name="Picture 6" descr="C:\Users\Phenom\Desktop\Рисунок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963" y="1124744"/>
            <a:ext cx="6694487" cy="5276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7225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5563" y="790575"/>
            <a:ext cx="6492875" cy="528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5940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Объект 9"/>
          <p:cNvSpPr>
            <a:spLocks noGrp="1"/>
          </p:cNvSpPr>
          <p:nvPr>
            <p:ph sz="quarter" idx="13"/>
          </p:nvPr>
        </p:nvSpPr>
        <p:spPr>
          <a:xfrm>
            <a:off x="1115616" y="692696"/>
            <a:ext cx="6400800" cy="5256584"/>
          </a:xfrm>
        </p:spPr>
        <p:txBody>
          <a:bodyPr>
            <a:normAutofit fontScale="70000" lnSpcReduction="20000"/>
          </a:bodyPr>
          <a:lstStyle/>
          <a:p>
            <a:pPr marL="22606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uk-UA" sz="2400" b="1" dirty="0">
                <a:latin typeface="Times New Roman"/>
                <a:ea typeface="Calibri"/>
                <a:cs typeface="Times New Roman"/>
              </a:rPr>
              <a:t>1.</a:t>
            </a:r>
            <a:r>
              <a:rPr lang="uk-UA" sz="2400" dirty="0">
                <a:latin typeface="Times New Roman"/>
                <a:ea typeface="Calibri"/>
                <a:cs typeface="Times New Roman"/>
              </a:rPr>
              <a:t> Вкажіть квадратне рівняння:</a:t>
            </a:r>
            <a:br>
              <a:rPr lang="uk-UA" sz="2400" dirty="0">
                <a:latin typeface="Times New Roman"/>
                <a:ea typeface="Calibri"/>
                <a:cs typeface="Times New Roman"/>
              </a:rPr>
            </a:br>
            <a:r>
              <a:rPr lang="uk-UA" sz="2400" dirty="0">
                <a:latin typeface="Times New Roman"/>
                <a:ea typeface="Calibri"/>
                <a:cs typeface="Times New Roman"/>
              </a:rPr>
              <a:t/>
            </a:r>
            <a:br>
              <a:rPr lang="uk-UA" sz="2400" dirty="0">
                <a:latin typeface="Times New Roman"/>
                <a:ea typeface="Calibri"/>
                <a:cs typeface="Times New Roman"/>
              </a:rPr>
            </a:br>
            <a:r>
              <a:rPr lang="uk-UA" sz="2400" dirty="0">
                <a:latin typeface="Times New Roman"/>
                <a:ea typeface="Calibri"/>
                <a:cs typeface="Times New Roman"/>
              </a:rPr>
              <a:t>    А) 8х + х</a:t>
            </a:r>
            <a:r>
              <a:rPr lang="uk-UA" sz="2400" baseline="30000" dirty="0">
                <a:latin typeface="Times New Roman"/>
                <a:ea typeface="Calibri"/>
                <a:cs typeface="Times New Roman"/>
              </a:rPr>
              <a:t>3</a:t>
            </a:r>
            <a:r>
              <a:rPr lang="uk-UA" sz="2400" dirty="0">
                <a:latin typeface="Times New Roman"/>
                <a:ea typeface="Calibri"/>
                <a:cs typeface="Times New Roman"/>
              </a:rPr>
              <a:t> = 0;   Б) 12х - х = 7;   </a:t>
            </a:r>
            <a:r>
              <a:rPr lang="uk-UA" sz="24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В)</a:t>
            </a:r>
            <a:r>
              <a:rPr lang="uk-UA" sz="2400" dirty="0">
                <a:latin typeface="Times New Roman"/>
                <a:ea typeface="Calibri"/>
                <a:cs typeface="Times New Roman"/>
              </a:rPr>
              <a:t> 9х = 2х</a:t>
            </a:r>
            <a:r>
              <a:rPr lang="uk-UA" sz="2400" baseline="30000" dirty="0">
                <a:latin typeface="Times New Roman"/>
                <a:ea typeface="Calibri"/>
                <a:cs typeface="Times New Roman"/>
              </a:rPr>
              <a:t>2</a:t>
            </a:r>
            <a:r>
              <a:rPr lang="uk-UA" sz="2400" dirty="0">
                <a:latin typeface="Times New Roman"/>
                <a:ea typeface="Calibri"/>
                <a:cs typeface="Times New Roman"/>
              </a:rPr>
              <a:t>;   Г)  х</a:t>
            </a:r>
            <a:r>
              <a:rPr lang="uk-UA" sz="2400" baseline="30000" dirty="0">
                <a:latin typeface="Times New Roman"/>
                <a:ea typeface="Calibri"/>
                <a:cs typeface="Times New Roman"/>
              </a:rPr>
              <a:t>5</a:t>
            </a:r>
            <a:r>
              <a:rPr lang="uk-UA" sz="2400" dirty="0">
                <a:latin typeface="Times New Roman"/>
                <a:ea typeface="Calibri"/>
                <a:cs typeface="Times New Roman"/>
              </a:rPr>
              <a:t> + 4 = х;   Д)  х – х</a:t>
            </a:r>
            <a:r>
              <a:rPr lang="uk-UA" sz="2400" baseline="30000" dirty="0">
                <a:latin typeface="Times New Roman"/>
                <a:ea typeface="Calibri"/>
                <a:cs typeface="Times New Roman"/>
              </a:rPr>
              <a:t>3</a:t>
            </a:r>
            <a:r>
              <a:rPr lang="uk-UA" sz="2400" dirty="0">
                <a:latin typeface="Times New Roman"/>
                <a:ea typeface="Calibri"/>
                <a:cs typeface="Times New Roman"/>
              </a:rPr>
              <a:t> = 10.</a:t>
            </a:r>
            <a:br>
              <a:rPr lang="uk-UA" sz="2400" dirty="0">
                <a:latin typeface="Times New Roman"/>
                <a:ea typeface="Calibri"/>
                <a:cs typeface="Times New Roman"/>
              </a:rPr>
            </a:br>
            <a:endParaRPr lang="uk-UA" sz="1800" dirty="0">
              <a:latin typeface="Calibri"/>
              <a:ea typeface="Calibri"/>
              <a:cs typeface="Times New Roman"/>
            </a:endParaRPr>
          </a:p>
          <a:p>
            <a:pPr marL="22606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uk-UA" sz="2400" b="1" dirty="0">
                <a:latin typeface="Times New Roman"/>
                <a:ea typeface="Calibri"/>
                <a:cs typeface="Times New Roman"/>
              </a:rPr>
              <a:t>2.</a:t>
            </a:r>
            <a:r>
              <a:rPr lang="uk-UA" sz="2400" dirty="0">
                <a:latin typeface="Times New Roman"/>
                <a:ea typeface="Calibri"/>
                <a:cs typeface="Times New Roman"/>
              </a:rPr>
              <a:t> Вкажіть правильну формулу коренів квадратного рівняння,  рх</a:t>
            </a:r>
            <a:r>
              <a:rPr lang="uk-UA" sz="2400" baseline="30000" dirty="0">
                <a:latin typeface="Times New Roman"/>
                <a:ea typeface="Calibri"/>
                <a:cs typeface="Times New Roman"/>
              </a:rPr>
              <a:t>2</a:t>
            </a:r>
            <a:r>
              <a:rPr lang="uk-UA" sz="2400" dirty="0">
                <a:latin typeface="Times New Roman"/>
                <a:ea typeface="Calibri"/>
                <a:cs typeface="Times New Roman"/>
              </a:rPr>
              <a:t> + </a:t>
            </a:r>
            <a:r>
              <a:rPr lang="uk-UA" sz="2400" dirty="0" err="1">
                <a:latin typeface="Times New Roman"/>
                <a:ea typeface="Calibri"/>
                <a:cs typeface="Times New Roman"/>
              </a:rPr>
              <a:t>mx</a:t>
            </a:r>
            <a:r>
              <a:rPr lang="uk-UA" sz="2400" dirty="0">
                <a:latin typeface="Times New Roman"/>
                <a:ea typeface="Calibri"/>
                <a:cs typeface="Times New Roman"/>
              </a:rPr>
              <a:t> + c = 0:   </a:t>
            </a:r>
            <a:br>
              <a:rPr lang="uk-UA" sz="2400" dirty="0">
                <a:latin typeface="Times New Roman"/>
                <a:ea typeface="Calibri"/>
                <a:cs typeface="Times New Roman"/>
              </a:rPr>
            </a:br>
            <a:r>
              <a:rPr lang="uk-UA" sz="2400" dirty="0">
                <a:latin typeface="Times New Roman"/>
                <a:ea typeface="Calibri"/>
                <a:cs typeface="Times New Roman"/>
              </a:rPr>
              <a:t/>
            </a:r>
            <a:br>
              <a:rPr lang="uk-UA" sz="2400" dirty="0">
                <a:latin typeface="Times New Roman"/>
                <a:ea typeface="Calibri"/>
                <a:cs typeface="Times New Roman"/>
              </a:rPr>
            </a:br>
            <a:r>
              <a:rPr lang="uk-UA" sz="2400" dirty="0">
                <a:latin typeface="Times New Roman"/>
                <a:ea typeface="Calibri"/>
                <a:cs typeface="Times New Roman"/>
              </a:rPr>
              <a:t>      Е) 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x</a:t>
            </a:r>
            <a:r>
              <a:rPr lang="uk-UA" sz="2400" baseline="-25000" dirty="0">
                <a:latin typeface="Times New Roman"/>
                <a:ea typeface="Calibri"/>
                <a:cs typeface="Times New Roman"/>
              </a:rPr>
              <a:t>1,2</a:t>
            </a:r>
            <a:r>
              <a:rPr lang="uk-UA" sz="2400" dirty="0">
                <a:latin typeface="Times New Roman"/>
                <a:ea typeface="Calibri"/>
                <a:cs typeface="Times New Roman"/>
              </a:rPr>
              <a:t> =</a:t>
            </a:r>
            <a:r>
              <a:rPr lang="uk-UA" sz="2400" dirty="0" smtClean="0">
                <a:latin typeface="Times New Roman"/>
                <a:ea typeface="Calibri"/>
                <a:cs typeface="Times New Roman"/>
              </a:rPr>
              <a:t>                    Ї</a:t>
            </a:r>
            <a:r>
              <a:rPr lang="uk-UA" sz="2400" dirty="0"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x</a:t>
            </a:r>
            <a:r>
              <a:rPr lang="uk-UA" sz="2400" baseline="-25000" dirty="0">
                <a:latin typeface="Times New Roman"/>
                <a:ea typeface="Calibri"/>
                <a:cs typeface="Times New Roman"/>
              </a:rPr>
              <a:t>1,2</a:t>
            </a:r>
            <a:r>
              <a:rPr lang="uk-UA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uk-UA" sz="2400" dirty="0" smtClean="0">
                <a:latin typeface="Times New Roman"/>
                <a:ea typeface="Calibri"/>
                <a:cs typeface="Times New Roman"/>
              </a:rPr>
              <a:t>=                     ; </a:t>
            </a:r>
            <a:r>
              <a:rPr lang="uk-UA" sz="2400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 І</a:t>
            </a:r>
            <a:r>
              <a:rPr lang="uk-UA" sz="24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)</a:t>
            </a:r>
            <a:r>
              <a:rPr lang="uk-UA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x</a:t>
            </a:r>
            <a:r>
              <a:rPr lang="uk-UA" sz="2400" baseline="-25000" dirty="0">
                <a:latin typeface="Times New Roman"/>
                <a:ea typeface="Calibri"/>
                <a:cs typeface="Times New Roman"/>
              </a:rPr>
              <a:t>1,2</a:t>
            </a:r>
            <a:r>
              <a:rPr lang="uk-UA" sz="2400" dirty="0">
                <a:latin typeface="Times New Roman"/>
                <a:ea typeface="Calibri"/>
                <a:cs typeface="Times New Roman"/>
              </a:rPr>
              <a:t> =   </a:t>
            </a:r>
            <a:br>
              <a:rPr lang="uk-UA" sz="2400" dirty="0">
                <a:latin typeface="Times New Roman"/>
                <a:ea typeface="Calibri"/>
                <a:cs typeface="Times New Roman"/>
              </a:rPr>
            </a:br>
            <a:endParaRPr lang="uk-UA" sz="1800" dirty="0">
              <a:latin typeface="Calibri"/>
              <a:ea typeface="Calibri"/>
              <a:cs typeface="Times New Roman"/>
            </a:endParaRPr>
          </a:p>
          <a:p>
            <a:pPr marL="22606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uk-UA" sz="2400" b="1" dirty="0">
                <a:latin typeface="Times New Roman"/>
                <a:ea typeface="Calibri"/>
                <a:cs typeface="Times New Roman"/>
              </a:rPr>
              <a:t>3</a:t>
            </a:r>
            <a:r>
              <a:rPr lang="uk-UA" sz="2400" dirty="0">
                <a:latin typeface="Times New Roman"/>
                <a:ea typeface="Calibri"/>
                <a:cs typeface="Times New Roman"/>
              </a:rPr>
              <a:t>. Вкажіть зведене квадратне рівняння:</a:t>
            </a:r>
            <a:br>
              <a:rPr lang="uk-UA" sz="2400" dirty="0">
                <a:latin typeface="Times New Roman"/>
                <a:ea typeface="Calibri"/>
                <a:cs typeface="Times New Roman"/>
              </a:rPr>
            </a:br>
            <a:r>
              <a:rPr lang="uk-UA" sz="2400" dirty="0">
                <a:latin typeface="Times New Roman"/>
                <a:ea typeface="Calibri"/>
                <a:cs typeface="Times New Roman"/>
              </a:rPr>
              <a:t/>
            </a:r>
            <a:br>
              <a:rPr lang="uk-UA" sz="2400" dirty="0">
                <a:latin typeface="Times New Roman"/>
                <a:ea typeface="Calibri"/>
                <a:cs typeface="Times New Roman"/>
              </a:rPr>
            </a:br>
            <a:r>
              <a:rPr lang="uk-UA" sz="2400" dirty="0">
                <a:latin typeface="Times New Roman"/>
                <a:ea typeface="Calibri"/>
                <a:cs typeface="Times New Roman"/>
              </a:rPr>
              <a:t>        Е) 5х</a:t>
            </a:r>
            <a:r>
              <a:rPr lang="uk-UA" sz="2400" baseline="30000" dirty="0">
                <a:latin typeface="Times New Roman"/>
                <a:ea typeface="Calibri"/>
                <a:cs typeface="Times New Roman"/>
              </a:rPr>
              <a:t>2</a:t>
            </a:r>
            <a:r>
              <a:rPr lang="uk-UA" sz="2400" dirty="0">
                <a:latin typeface="Times New Roman"/>
                <a:ea typeface="Calibri"/>
                <a:cs typeface="Times New Roman"/>
              </a:rPr>
              <a:t> - х + 8 =0;     </a:t>
            </a:r>
            <a:r>
              <a:rPr lang="uk-UA" sz="24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Є)</a:t>
            </a:r>
            <a:r>
              <a:rPr lang="uk-UA" sz="2400" dirty="0">
                <a:latin typeface="Times New Roman"/>
                <a:ea typeface="Calibri"/>
                <a:cs typeface="Times New Roman"/>
              </a:rPr>
              <a:t> 6х + х</a:t>
            </a:r>
            <a:r>
              <a:rPr lang="uk-UA" sz="2400" baseline="30000" dirty="0">
                <a:latin typeface="Times New Roman"/>
                <a:ea typeface="Calibri"/>
                <a:cs typeface="Times New Roman"/>
              </a:rPr>
              <a:t>2</a:t>
            </a:r>
            <a:r>
              <a:rPr lang="uk-UA" sz="2400" dirty="0">
                <a:latin typeface="Times New Roman"/>
                <a:ea typeface="Calibri"/>
                <a:cs typeface="Times New Roman"/>
              </a:rPr>
              <a:t> + 6 = 0;    Ж) 2х</a:t>
            </a:r>
            <a:r>
              <a:rPr lang="uk-UA" sz="2400" baseline="30000" dirty="0">
                <a:latin typeface="Times New Roman"/>
                <a:ea typeface="Calibri"/>
                <a:cs typeface="Times New Roman"/>
              </a:rPr>
              <a:t>2</a:t>
            </a:r>
            <a:r>
              <a:rPr lang="uk-UA" sz="2400" dirty="0">
                <a:latin typeface="Times New Roman"/>
                <a:ea typeface="Calibri"/>
                <a:cs typeface="Times New Roman"/>
              </a:rPr>
              <a:t> – х +3 = 0;    З) 5х</a:t>
            </a:r>
            <a:r>
              <a:rPr lang="uk-UA" sz="2400" baseline="30000" dirty="0">
                <a:latin typeface="Times New Roman"/>
                <a:ea typeface="Calibri"/>
                <a:cs typeface="Times New Roman"/>
              </a:rPr>
              <a:t>3</a:t>
            </a:r>
            <a:r>
              <a:rPr lang="uk-UA" sz="2400" dirty="0">
                <a:latin typeface="Times New Roman"/>
                <a:ea typeface="Calibri"/>
                <a:cs typeface="Times New Roman"/>
              </a:rPr>
              <a:t> + 6 х = 0.</a:t>
            </a:r>
            <a:br>
              <a:rPr lang="uk-UA" sz="2400" dirty="0">
                <a:latin typeface="Times New Roman"/>
                <a:ea typeface="Calibri"/>
                <a:cs typeface="Times New Roman"/>
              </a:rPr>
            </a:br>
            <a:endParaRPr lang="uk-UA" sz="1800" dirty="0">
              <a:latin typeface="Calibri"/>
              <a:ea typeface="Calibri"/>
              <a:cs typeface="Times New Roman"/>
            </a:endParaRPr>
          </a:p>
          <a:p>
            <a:pPr marL="22606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uk-UA" sz="2400" dirty="0">
                <a:latin typeface="Times New Roman"/>
                <a:ea typeface="Calibri"/>
                <a:cs typeface="Times New Roman"/>
              </a:rPr>
              <a:t> </a:t>
            </a:r>
            <a:endParaRPr lang="uk-UA" sz="1800" dirty="0">
              <a:latin typeface="Calibri"/>
              <a:ea typeface="Calibri"/>
              <a:cs typeface="Times New Roman"/>
            </a:endParaRPr>
          </a:p>
          <a:p>
            <a:pPr marL="22606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uk-UA" sz="2400" b="1" dirty="0">
                <a:latin typeface="Times New Roman"/>
                <a:ea typeface="Calibri"/>
                <a:cs typeface="Times New Roman"/>
              </a:rPr>
              <a:t>5. </a:t>
            </a:r>
            <a:r>
              <a:rPr lang="uk-UA" sz="2400" dirty="0">
                <a:latin typeface="Times New Roman"/>
                <a:ea typeface="Calibri"/>
                <a:cs typeface="Times New Roman"/>
              </a:rPr>
              <a:t>Скільки коренів має рівняння, х</a:t>
            </a:r>
            <a:r>
              <a:rPr lang="uk-UA" sz="2400" baseline="30000" dirty="0">
                <a:latin typeface="Times New Roman"/>
                <a:ea typeface="Calibri"/>
                <a:cs typeface="Times New Roman"/>
              </a:rPr>
              <a:t>2</a:t>
            </a:r>
            <a:r>
              <a:rPr lang="uk-UA" sz="2400" dirty="0">
                <a:latin typeface="Times New Roman"/>
                <a:ea typeface="Calibri"/>
                <a:cs typeface="Times New Roman"/>
              </a:rPr>
              <a:t> + 2х + 7 = 0:   </a:t>
            </a:r>
            <a:endParaRPr lang="uk-UA" sz="1800" dirty="0">
              <a:latin typeface="Calibri"/>
              <a:ea typeface="Calibri"/>
              <a:cs typeface="Times New Roman"/>
            </a:endParaRPr>
          </a:p>
          <a:p>
            <a:pPr marL="22606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uk-UA" sz="2400" dirty="0">
                <a:latin typeface="Times New Roman"/>
                <a:ea typeface="Calibri"/>
                <a:cs typeface="Times New Roman"/>
              </a:rPr>
              <a:t> </a:t>
            </a:r>
            <a:endParaRPr lang="uk-UA" sz="1800" dirty="0">
              <a:latin typeface="Calibri"/>
              <a:ea typeface="Calibri"/>
              <a:cs typeface="Times New Roman"/>
            </a:endParaRPr>
          </a:p>
          <a:p>
            <a:pPr marL="22606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uk-UA" sz="2400" dirty="0">
                <a:latin typeface="Times New Roman"/>
                <a:ea typeface="Calibri"/>
                <a:cs typeface="Times New Roman"/>
              </a:rPr>
              <a:t>           П) один;  Р) два;  С) безліч;  </a:t>
            </a:r>
            <a:r>
              <a:rPr lang="uk-UA" sz="24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Т)</a:t>
            </a:r>
            <a:r>
              <a:rPr lang="uk-UA" sz="2400" dirty="0">
                <a:latin typeface="Times New Roman"/>
                <a:ea typeface="Calibri"/>
                <a:cs typeface="Times New Roman"/>
              </a:rPr>
              <a:t> жодного.   </a:t>
            </a:r>
            <a:endParaRPr lang="uk-UA" sz="1800" dirty="0">
              <a:latin typeface="Calibri"/>
              <a:ea typeface="Calibri"/>
              <a:cs typeface="Times New Roman"/>
            </a:endParaRPr>
          </a:p>
          <a:p>
            <a:endParaRPr lang="uk-UA" dirty="0"/>
          </a:p>
        </p:txBody>
      </p:sp>
      <p:pic>
        <p:nvPicPr>
          <p:cNvPr id="7182" name="Picture 1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708920"/>
            <a:ext cx="81915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3" name="Picture 15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3441" y="2708920"/>
            <a:ext cx="80962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4" name="Picture 16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708920"/>
            <a:ext cx="88582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656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793289" y="260648"/>
            <a:ext cx="6512511" cy="720080"/>
          </a:xfrm>
        </p:spPr>
        <p:txBody>
          <a:bodyPr/>
          <a:lstStyle/>
          <a:p>
            <a:pPr marL="0" indent="0">
              <a:buNone/>
            </a:pPr>
            <a:r>
              <a:rPr lang="uk-UA" dirty="0" smtClean="0"/>
              <a:t>Франсуа </a:t>
            </a:r>
            <a:r>
              <a:rPr lang="uk-UA" dirty="0" err="1" smtClean="0"/>
              <a:t>Вієт</a:t>
            </a:r>
            <a:endParaRPr lang="uk-UA" dirty="0"/>
          </a:p>
        </p:txBody>
      </p:sp>
      <p:sp>
        <p:nvSpPr>
          <p:cNvPr id="8" name="Объект 7"/>
          <p:cNvSpPr>
            <a:spLocks noGrp="1"/>
          </p:cNvSpPr>
          <p:nvPr>
            <p:ph sz="quarter" idx="13"/>
          </p:nvPr>
        </p:nvSpPr>
        <p:spPr>
          <a:xfrm>
            <a:off x="3275856" y="1196752"/>
            <a:ext cx="5472608" cy="4752528"/>
          </a:xfrm>
        </p:spPr>
        <p:txBody>
          <a:bodyPr>
            <a:normAutofit fontScale="85000" lnSpcReduction="10000"/>
          </a:bodyPr>
          <a:lstStyle/>
          <a:p>
            <a:pPr marL="45720" indent="0">
              <a:buNone/>
            </a:pPr>
            <a:r>
              <a:rPr lang="uk-UA" dirty="0"/>
              <a:t>Народився </a:t>
            </a:r>
            <a:r>
              <a:rPr lang="uk-UA" dirty="0" err="1"/>
              <a:t>Вієт</a:t>
            </a:r>
            <a:r>
              <a:rPr lang="uk-UA" dirty="0"/>
              <a:t> у місті </a:t>
            </a:r>
            <a:r>
              <a:rPr lang="uk-UA" dirty="0" err="1"/>
              <a:t>Форнетеле-Конт</a:t>
            </a:r>
            <a:r>
              <a:rPr lang="uk-UA" dirty="0"/>
              <a:t>, Франція. Закінчив юридичний факультету </a:t>
            </a:r>
            <a:r>
              <a:rPr lang="uk-UA" dirty="0" err="1"/>
              <a:t>Пуатьє</a:t>
            </a:r>
            <a:r>
              <a:rPr lang="uk-UA" dirty="0"/>
              <a:t>. </a:t>
            </a:r>
            <a:r>
              <a:rPr lang="uk-UA" dirty="0" err="1"/>
              <a:t>Вмолоді</a:t>
            </a:r>
            <a:r>
              <a:rPr lang="uk-UA" dirty="0"/>
              <a:t> роки цікавився природничими науками, а саме астрономією. А для цього потрібно було знати математику.</a:t>
            </a:r>
          </a:p>
          <a:p>
            <a:endParaRPr lang="uk-UA" dirty="0"/>
          </a:p>
          <a:p>
            <a:pPr marL="45720" indent="0">
              <a:buNone/>
            </a:pPr>
            <a:r>
              <a:rPr lang="uk-UA" dirty="0"/>
              <a:t>    Народився </a:t>
            </a:r>
            <a:r>
              <a:rPr lang="uk-UA" dirty="0" err="1"/>
              <a:t>Вієт</a:t>
            </a:r>
            <a:r>
              <a:rPr lang="uk-UA" dirty="0"/>
              <a:t> у місті </a:t>
            </a:r>
            <a:r>
              <a:rPr lang="uk-UA" dirty="0" err="1"/>
              <a:t>Форнетеле-Конт</a:t>
            </a:r>
            <a:r>
              <a:rPr lang="uk-UA" dirty="0"/>
              <a:t>, Франція. Закінчив юридичний факультету </a:t>
            </a:r>
            <a:r>
              <a:rPr lang="uk-UA" dirty="0" err="1"/>
              <a:t>Пуатьє</a:t>
            </a:r>
            <a:r>
              <a:rPr lang="uk-UA" dirty="0"/>
              <a:t>. </a:t>
            </a:r>
            <a:r>
              <a:rPr lang="uk-UA" dirty="0" err="1"/>
              <a:t>Вмолоді</a:t>
            </a:r>
            <a:r>
              <a:rPr lang="uk-UA" dirty="0"/>
              <a:t> роки цікавився природничими науками, а саме астрономією. А для цього потрібно було знати математику.</a:t>
            </a:r>
          </a:p>
          <a:p>
            <a:pPr marL="45720" indent="0">
              <a:buNone/>
            </a:pPr>
            <a:r>
              <a:rPr lang="uk-UA" dirty="0"/>
              <a:t>    Досягнення </a:t>
            </a:r>
            <a:r>
              <a:rPr lang="uk-UA" dirty="0" err="1"/>
              <a:t>Вієта</a:t>
            </a:r>
            <a:r>
              <a:rPr lang="uk-UA" dirty="0"/>
              <a:t> належать до різних розділів математики. Математична спадщина </a:t>
            </a:r>
            <a:r>
              <a:rPr lang="uk-UA" dirty="0" err="1"/>
              <a:t>Вієта</a:t>
            </a:r>
            <a:r>
              <a:rPr lang="uk-UA" dirty="0"/>
              <a:t> – це своєрідний підсумок математики епохи Відродження.</a:t>
            </a:r>
          </a:p>
          <a:p>
            <a:pPr marL="45720" indent="0">
              <a:buNone/>
            </a:pPr>
            <a:r>
              <a:rPr lang="uk-UA" dirty="0"/>
              <a:t>    Помер Франсуа </a:t>
            </a:r>
            <a:r>
              <a:rPr lang="uk-UA" dirty="0" err="1"/>
              <a:t>Вієт</a:t>
            </a:r>
            <a:r>
              <a:rPr lang="uk-UA" dirty="0"/>
              <a:t> у 1603 році.</a:t>
            </a:r>
          </a:p>
          <a:p>
            <a:endParaRPr lang="uk-UA" dirty="0"/>
          </a:p>
        </p:txBody>
      </p:sp>
      <p:pic>
        <p:nvPicPr>
          <p:cNvPr id="21506" name="Picture 2" descr="http://4.bp.blogspot.com/-4prsjyhYK9c/UFg2jw8xVCI/AAAAAAAAABc/7XY3dbItFno/s1600/10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96752"/>
            <a:ext cx="2304993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2664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395537" y="116632"/>
            <a:ext cx="8352927" cy="1440160"/>
          </a:xfrm>
          <a:prstGeom prst="rect">
            <a:avLst/>
          </a:prstGeom>
        </p:spPr>
        <p:txBody>
          <a:bodyPr/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>
              <a:buFont typeface="Georgia" pitchFamily="18" charset="0"/>
              <a:buNone/>
            </a:pPr>
            <a:r>
              <a:rPr lang="uk-UA" smtClean="0"/>
              <a:t>Робота в парах</a:t>
            </a:r>
            <a:endParaRPr lang="uk-UA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32656"/>
            <a:ext cx="1872208" cy="1817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cmpd="sng">
                <a:solidFill>
                  <a:schemeClr val="tx1"/>
                </a:solidFill>
                <a:prstDash val="solid"/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" name="Группа 3"/>
          <p:cNvGrpSpPr/>
          <p:nvPr/>
        </p:nvGrpSpPr>
        <p:grpSpPr>
          <a:xfrm>
            <a:off x="251520" y="2924944"/>
            <a:ext cx="8640960" cy="3528392"/>
            <a:chOff x="1763688" y="3728539"/>
            <a:chExt cx="4320480" cy="1944216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1763688" y="5085184"/>
              <a:ext cx="864096" cy="576064"/>
            </a:xfrm>
            <a:prstGeom prst="rect">
              <a:avLst/>
            </a:prstGeom>
            <a:solidFill>
              <a:srgbClr val="C00000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2627784" y="4797152"/>
              <a:ext cx="864096" cy="875603"/>
            </a:xfrm>
            <a:prstGeom prst="rect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3491880" y="4437113"/>
              <a:ext cx="864096" cy="1235642"/>
            </a:xfrm>
            <a:prstGeom prst="rect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4355976" y="4149080"/>
              <a:ext cx="864096" cy="1512168"/>
            </a:xfrm>
            <a:prstGeom prst="rect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5220072" y="3728539"/>
              <a:ext cx="864096" cy="1944216"/>
            </a:xfrm>
            <a:prstGeom prst="rect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10" name="Прямая со стрелкой 9"/>
            <p:cNvCxnSpPr/>
            <p:nvPr/>
          </p:nvCxnSpPr>
          <p:spPr>
            <a:xfrm flipV="1">
              <a:off x="1763688" y="4509120"/>
              <a:ext cx="936104" cy="396045"/>
            </a:xfrm>
            <a:prstGeom prst="straightConnector1">
              <a:avLst/>
            </a:prstGeom>
            <a:noFill/>
            <a:ln w="3810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arrow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1024392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sz="quarter" idx="13"/>
          </p:nvPr>
        </p:nvSpPr>
        <p:spPr>
          <a:xfrm>
            <a:off x="323528" y="188640"/>
            <a:ext cx="8568952" cy="6192688"/>
          </a:xfrm>
        </p:spPr>
        <p:txBody>
          <a:bodyPr>
            <a:normAutofit fontScale="85000" lnSpcReduction="20000"/>
          </a:bodyPr>
          <a:lstStyle/>
          <a:p>
            <a:pPr marL="45720" indent="0">
              <a:buNone/>
            </a:pPr>
            <a:r>
              <a:rPr lang="ru-RU" dirty="0" smtClean="0"/>
              <a:t>1</a:t>
            </a:r>
            <a:r>
              <a:rPr lang="ru-RU" dirty="0"/>
              <a:t>. Не </a:t>
            </a:r>
            <a:r>
              <a:rPr lang="ru-RU" dirty="0" err="1"/>
              <a:t>розв’язуючи</a:t>
            </a:r>
            <a:r>
              <a:rPr lang="ru-RU" dirty="0"/>
              <a:t> </a:t>
            </a:r>
            <a:r>
              <a:rPr lang="ru-RU" dirty="0" err="1"/>
              <a:t>рівняння</a:t>
            </a:r>
            <a:r>
              <a:rPr lang="ru-RU" dirty="0"/>
              <a:t> </a:t>
            </a:r>
            <a:r>
              <a:rPr lang="ru-RU" dirty="0" err="1"/>
              <a:t>знайти</a:t>
            </a:r>
            <a:r>
              <a:rPr lang="ru-RU" dirty="0"/>
              <a:t> суму </a:t>
            </a:r>
            <a:r>
              <a:rPr lang="ru-RU" dirty="0" err="1"/>
              <a:t>коренів</a:t>
            </a:r>
            <a:r>
              <a:rPr lang="ru-RU" dirty="0"/>
              <a:t> </a:t>
            </a:r>
            <a:r>
              <a:rPr lang="ru-RU" dirty="0" err="1"/>
              <a:t>рівняння</a:t>
            </a:r>
            <a:r>
              <a:rPr lang="ru-RU" dirty="0"/>
              <a:t>  х²+8х-263=0</a:t>
            </a:r>
          </a:p>
          <a:p>
            <a:pPr marL="45720" indent="0">
              <a:buNone/>
            </a:pPr>
            <a:r>
              <a:rPr lang="ru-RU" dirty="0"/>
              <a:t>                а) 8          б)-8          в)-263         г)263 </a:t>
            </a:r>
          </a:p>
          <a:p>
            <a:pPr marL="45720" indent="0">
              <a:buNone/>
            </a:pPr>
            <a:r>
              <a:rPr lang="ru-RU" dirty="0" smtClean="0"/>
              <a:t>2</a:t>
            </a:r>
            <a:r>
              <a:rPr lang="ru-RU" dirty="0"/>
              <a:t>. </a:t>
            </a:r>
            <a:r>
              <a:rPr lang="ru-RU" dirty="0" err="1"/>
              <a:t>Знайти</a:t>
            </a:r>
            <a:r>
              <a:rPr lang="ru-RU" dirty="0"/>
              <a:t> </a:t>
            </a:r>
            <a:r>
              <a:rPr lang="ru-RU" dirty="0" err="1"/>
              <a:t>добуток</a:t>
            </a:r>
            <a:r>
              <a:rPr lang="ru-RU" dirty="0"/>
              <a:t> </a:t>
            </a:r>
            <a:r>
              <a:rPr lang="ru-RU" dirty="0" err="1"/>
              <a:t>коренів</a:t>
            </a:r>
            <a:r>
              <a:rPr lang="ru-RU" dirty="0"/>
              <a:t> </a:t>
            </a:r>
            <a:r>
              <a:rPr lang="ru-RU" dirty="0" err="1"/>
              <a:t>рівняння</a:t>
            </a:r>
            <a:r>
              <a:rPr lang="ru-RU" dirty="0"/>
              <a:t>   х²-14х+5=0</a:t>
            </a:r>
          </a:p>
          <a:p>
            <a:pPr marL="45720" indent="0">
              <a:buNone/>
            </a:pPr>
            <a:r>
              <a:rPr lang="ru-RU" dirty="0"/>
              <a:t>               а)-14          б)-5            в14)            г)5 </a:t>
            </a:r>
            <a:endParaRPr lang="ru-RU" dirty="0" smtClean="0"/>
          </a:p>
          <a:p>
            <a:pPr marL="45720" indent="0">
              <a:buNone/>
            </a:pPr>
            <a:r>
              <a:rPr lang="ru-RU" dirty="0" smtClean="0"/>
              <a:t>3</a:t>
            </a:r>
            <a:r>
              <a:rPr lang="ru-RU" dirty="0"/>
              <a:t>. </a:t>
            </a:r>
            <a:r>
              <a:rPr lang="ru-RU" dirty="0" err="1"/>
              <a:t>Розв’язати</a:t>
            </a:r>
            <a:r>
              <a:rPr lang="ru-RU" dirty="0"/>
              <a:t> </a:t>
            </a:r>
            <a:r>
              <a:rPr lang="ru-RU" dirty="0" err="1"/>
              <a:t>неповне</a:t>
            </a:r>
            <a:r>
              <a:rPr lang="ru-RU" dirty="0"/>
              <a:t> </a:t>
            </a:r>
            <a:r>
              <a:rPr lang="ru-RU" dirty="0" err="1"/>
              <a:t>квадратне</a:t>
            </a:r>
            <a:r>
              <a:rPr lang="ru-RU" dirty="0"/>
              <a:t> </a:t>
            </a:r>
            <a:r>
              <a:rPr lang="ru-RU" dirty="0" err="1"/>
              <a:t>рівняння</a:t>
            </a:r>
            <a:r>
              <a:rPr lang="ru-RU" dirty="0"/>
              <a:t>  2х²+8=0</a:t>
            </a:r>
          </a:p>
          <a:p>
            <a:pPr marL="45720" indent="0">
              <a:buNone/>
            </a:pPr>
            <a:r>
              <a:rPr lang="ru-RU" dirty="0"/>
              <a:t>               а)4          б)-4           </a:t>
            </a:r>
            <a:r>
              <a:rPr lang="ru-RU" dirty="0" smtClean="0"/>
              <a:t>в)8          </a:t>
            </a:r>
            <a:r>
              <a:rPr lang="ru-RU" dirty="0"/>
              <a:t>г) </a:t>
            </a:r>
            <a:r>
              <a:rPr lang="ru-RU" dirty="0" err="1"/>
              <a:t>розв’язку</a:t>
            </a:r>
            <a:r>
              <a:rPr lang="ru-RU" dirty="0"/>
              <a:t> </a:t>
            </a:r>
            <a:r>
              <a:rPr lang="ru-RU" dirty="0" err="1"/>
              <a:t>немає</a:t>
            </a:r>
            <a:endParaRPr lang="ru-RU" dirty="0"/>
          </a:p>
          <a:p>
            <a:pPr marL="45720" indent="0">
              <a:buNone/>
            </a:pPr>
            <a:r>
              <a:rPr lang="ru-RU" dirty="0" smtClean="0"/>
              <a:t>4</a:t>
            </a:r>
            <a:r>
              <a:rPr lang="ru-RU" dirty="0"/>
              <a:t>. </a:t>
            </a:r>
            <a:r>
              <a:rPr lang="ru-RU" dirty="0" err="1"/>
              <a:t>Скільки</a:t>
            </a:r>
            <a:r>
              <a:rPr lang="ru-RU" dirty="0"/>
              <a:t> </a:t>
            </a:r>
            <a:r>
              <a:rPr lang="ru-RU" dirty="0" err="1"/>
              <a:t>розв’язків</a:t>
            </a:r>
            <a:r>
              <a:rPr lang="ru-RU" dirty="0"/>
              <a:t> </a:t>
            </a:r>
            <a:r>
              <a:rPr lang="ru-RU" dirty="0" err="1"/>
              <a:t>має</a:t>
            </a:r>
            <a:r>
              <a:rPr lang="ru-RU" dirty="0"/>
              <a:t> </a:t>
            </a:r>
            <a:r>
              <a:rPr lang="ru-RU" dirty="0" err="1"/>
              <a:t>квадратне</a:t>
            </a:r>
            <a:r>
              <a:rPr lang="ru-RU" dirty="0"/>
              <a:t> </a:t>
            </a:r>
            <a:r>
              <a:rPr lang="ru-RU" dirty="0" err="1"/>
              <a:t>ріняння</a:t>
            </a:r>
            <a:r>
              <a:rPr lang="ru-RU" dirty="0"/>
              <a:t>  х²-10х+37=0</a:t>
            </a:r>
          </a:p>
          <a:p>
            <a:pPr marL="45720" indent="0">
              <a:buNone/>
            </a:pPr>
            <a:r>
              <a:rPr lang="ru-RU" dirty="0"/>
              <a:t>               а)</a:t>
            </a:r>
            <a:r>
              <a:rPr lang="ru-RU" dirty="0" err="1"/>
              <a:t>жодного</a:t>
            </a:r>
            <a:r>
              <a:rPr lang="ru-RU" dirty="0"/>
              <a:t>            б)один           в)два            г)три</a:t>
            </a:r>
          </a:p>
          <a:p>
            <a:pPr marL="45720" indent="0">
              <a:buNone/>
            </a:pPr>
            <a:r>
              <a:rPr lang="ru-RU" dirty="0" smtClean="0"/>
              <a:t>5</a:t>
            </a:r>
            <a:r>
              <a:rPr lang="ru-RU" dirty="0"/>
              <a:t>. </a:t>
            </a:r>
            <a:r>
              <a:rPr lang="ru-RU" dirty="0" err="1"/>
              <a:t>Знайти</a:t>
            </a:r>
            <a:r>
              <a:rPr lang="ru-RU" dirty="0"/>
              <a:t> </a:t>
            </a:r>
            <a:r>
              <a:rPr lang="ru-RU" dirty="0" err="1"/>
              <a:t>дискримінант</a:t>
            </a:r>
            <a:r>
              <a:rPr lang="ru-RU" dirty="0"/>
              <a:t> квадратного </a:t>
            </a:r>
            <a:r>
              <a:rPr lang="ru-RU" dirty="0" err="1"/>
              <a:t>рівняння</a:t>
            </a:r>
            <a:r>
              <a:rPr lang="ru-RU" dirty="0"/>
              <a:t>  х²-9х+20=0</a:t>
            </a:r>
          </a:p>
          <a:p>
            <a:pPr marL="45720" indent="0">
              <a:buNone/>
            </a:pPr>
            <a:r>
              <a:rPr lang="ru-RU" dirty="0"/>
              <a:t>               а)1             б)161          в)160            </a:t>
            </a:r>
            <a:r>
              <a:rPr lang="ru-RU" dirty="0" smtClean="0"/>
              <a:t>г)2</a:t>
            </a:r>
          </a:p>
          <a:p>
            <a:pPr marL="45720" indent="0">
              <a:buNone/>
            </a:pPr>
            <a:r>
              <a:rPr lang="ru-RU" dirty="0" smtClean="0"/>
              <a:t>6.Розв’язати </a:t>
            </a:r>
            <a:r>
              <a:rPr lang="ru-RU" dirty="0" err="1"/>
              <a:t>квадратне</a:t>
            </a:r>
            <a:r>
              <a:rPr lang="ru-RU" dirty="0"/>
              <a:t> </a:t>
            </a:r>
            <a:r>
              <a:rPr lang="ru-RU" dirty="0" err="1"/>
              <a:t>рівняння</a:t>
            </a:r>
            <a:r>
              <a:rPr lang="ru-RU" dirty="0"/>
              <a:t>  х²+6х+10=0</a:t>
            </a:r>
          </a:p>
          <a:p>
            <a:pPr marL="45720" indent="0">
              <a:buNone/>
            </a:pPr>
            <a:r>
              <a:rPr lang="ru-RU" dirty="0"/>
              <a:t>  </a:t>
            </a:r>
            <a:r>
              <a:rPr lang="ru-RU" dirty="0" smtClean="0"/>
              <a:t>а)х</a:t>
            </a:r>
            <a:r>
              <a:rPr lang="ru-RU" sz="1300" dirty="0" smtClean="0"/>
              <a:t>1</a:t>
            </a:r>
            <a:r>
              <a:rPr lang="ru-RU" dirty="0" smtClean="0"/>
              <a:t>=2</a:t>
            </a:r>
            <a:r>
              <a:rPr lang="ru-RU" dirty="0"/>
              <a:t>, х</a:t>
            </a:r>
            <a:r>
              <a:rPr lang="ru-RU" sz="1300" dirty="0"/>
              <a:t>2</a:t>
            </a:r>
            <a:r>
              <a:rPr lang="ru-RU" dirty="0"/>
              <a:t>=4;  б)</a:t>
            </a:r>
            <a:r>
              <a:rPr lang="ru-RU" dirty="0" err="1"/>
              <a:t>розв’язку</a:t>
            </a:r>
            <a:r>
              <a:rPr lang="ru-RU" dirty="0"/>
              <a:t> </a:t>
            </a:r>
            <a:r>
              <a:rPr lang="ru-RU" dirty="0" err="1"/>
              <a:t>немає</a:t>
            </a:r>
            <a:r>
              <a:rPr lang="ru-RU" dirty="0"/>
              <a:t>;      в)х</a:t>
            </a:r>
            <a:r>
              <a:rPr lang="ru-RU" sz="1300" dirty="0"/>
              <a:t>1</a:t>
            </a:r>
            <a:r>
              <a:rPr lang="ru-RU" dirty="0"/>
              <a:t>=3, х</a:t>
            </a:r>
            <a:r>
              <a:rPr lang="ru-RU" sz="1300" dirty="0"/>
              <a:t>2</a:t>
            </a:r>
            <a:r>
              <a:rPr lang="ru-RU" dirty="0"/>
              <a:t>=9;      г)х</a:t>
            </a:r>
            <a:r>
              <a:rPr lang="ru-RU" sz="1300" dirty="0"/>
              <a:t>1</a:t>
            </a:r>
            <a:r>
              <a:rPr lang="ru-RU" dirty="0"/>
              <a:t>=-</a:t>
            </a:r>
            <a:r>
              <a:rPr lang="ru-RU" dirty="0" smtClean="0"/>
              <a:t>1,5, </a:t>
            </a:r>
            <a:r>
              <a:rPr lang="ru-RU" sz="2400" dirty="0" smtClean="0"/>
              <a:t>х</a:t>
            </a:r>
            <a:r>
              <a:rPr lang="ru-RU" sz="1300" dirty="0" smtClean="0"/>
              <a:t>2</a:t>
            </a:r>
            <a:r>
              <a:rPr lang="ru-RU" dirty="0"/>
              <a:t>=-</a:t>
            </a:r>
            <a:r>
              <a:rPr lang="ru-RU" dirty="0" smtClean="0"/>
              <a:t>4,5</a:t>
            </a:r>
          </a:p>
          <a:p>
            <a:pPr marL="45720" indent="0">
              <a:buNone/>
            </a:pPr>
            <a:endParaRPr lang="ru-RU" dirty="0"/>
          </a:p>
          <a:p>
            <a:pPr marL="45720" indent="0">
              <a:buNone/>
            </a:pPr>
            <a:r>
              <a:rPr lang="ru-RU" dirty="0" smtClean="0"/>
              <a:t>7</a:t>
            </a:r>
            <a:r>
              <a:rPr lang="ru-RU" dirty="0"/>
              <a:t>. </a:t>
            </a:r>
            <a:r>
              <a:rPr lang="ru-RU" dirty="0" err="1"/>
              <a:t>Розв’язати</a:t>
            </a:r>
            <a:r>
              <a:rPr lang="ru-RU" dirty="0"/>
              <a:t> </a:t>
            </a:r>
            <a:r>
              <a:rPr lang="ru-RU" dirty="0" err="1"/>
              <a:t>квадратне</a:t>
            </a:r>
            <a:r>
              <a:rPr lang="ru-RU" dirty="0"/>
              <a:t> </a:t>
            </a:r>
            <a:r>
              <a:rPr lang="ru-RU" dirty="0" err="1"/>
              <a:t>рівняння</a:t>
            </a:r>
            <a:r>
              <a:rPr lang="ru-RU" dirty="0"/>
              <a:t>  </a:t>
            </a:r>
            <a:r>
              <a:rPr lang="ru-RU" sz="1800" dirty="0">
                <a:solidFill>
                  <a:prstClr val="black"/>
                </a:solidFill>
              </a:rPr>
              <a:t>х²</a:t>
            </a:r>
            <a:r>
              <a:rPr lang="ru-RU" dirty="0" smtClean="0"/>
              <a:t>-10х+25=0</a:t>
            </a:r>
            <a:endParaRPr lang="ru-RU" dirty="0"/>
          </a:p>
          <a:p>
            <a:pPr marL="45720" indent="0">
              <a:buNone/>
            </a:pPr>
            <a:r>
              <a:rPr lang="ru-RU" dirty="0" smtClean="0"/>
              <a:t>               а)х</a:t>
            </a:r>
            <a:r>
              <a:rPr lang="ru-RU" sz="1300" dirty="0" smtClean="0"/>
              <a:t>1</a:t>
            </a:r>
            <a:r>
              <a:rPr lang="ru-RU" dirty="0" smtClean="0"/>
              <a:t>=0, х</a:t>
            </a:r>
            <a:r>
              <a:rPr lang="ru-RU" sz="1300" dirty="0" smtClean="0"/>
              <a:t>2</a:t>
            </a:r>
            <a:r>
              <a:rPr lang="ru-RU" dirty="0" smtClean="0"/>
              <a:t>=-10 ;      б) х</a:t>
            </a:r>
            <a:r>
              <a:rPr lang="ru-RU" sz="1300" dirty="0" smtClean="0"/>
              <a:t>1</a:t>
            </a:r>
            <a:r>
              <a:rPr lang="ru-RU" dirty="0" smtClean="0"/>
              <a:t>=5, х</a:t>
            </a:r>
            <a:r>
              <a:rPr lang="ru-RU" sz="1300" dirty="0" smtClean="0"/>
              <a:t>2</a:t>
            </a:r>
            <a:r>
              <a:rPr lang="ru-RU" dirty="0" smtClean="0"/>
              <a:t>=-5;       в)5              г)-5</a:t>
            </a:r>
          </a:p>
          <a:p>
            <a:pPr marL="45720" indent="0">
              <a:buNone/>
            </a:pPr>
            <a:endParaRPr lang="ru-RU" dirty="0" smtClean="0"/>
          </a:p>
          <a:p>
            <a:pPr marL="45720" indent="0">
              <a:buNone/>
            </a:pPr>
            <a:r>
              <a:rPr lang="ru-RU" dirty="0" smtClean="0"/>
              <a:t> 8. </a:t>
            </a:r>
            <a:r>
              <a:rPr lang="ru-RU" dirty="0" err="1" smtClean="0"/>
              <a:t>Розв’язати</a:t>
            </a:r>
            <a:r>
              <a:rPr lang="ru-RU" dirty="0" smtClean="0"/>
              <a:t> </a:t>
            </a:r>
            <a:r>
              <a:rPr lang="ru-RU" dirty="0" err="1" smtClean="0"/>
              <a:t>квадратне</a:t>
            </a:r>
            <a:r>
              <a:rPr lang="ru-RU" dirty="0" smtClean="0"/>
              <a:t> </a:t>
            </a:r>
            <a:r>
              <a:rPr lang="ru-RU" dirty="0" err="1" smtClean="0"/>
              <a:t>рівняння</a:t>
            </a:r>
            <a:r>
              <a:rPr lang="ru-RU" dirty="0" smtClean="0"/>
              <a:t>  </a:t>
            </a:r>
            <a:r>
              <a:rPr lang="ru-RU" sz="1800" dirty="0">
                <a:solidFill>
                  <a:prstClr val="black"/>
                </a:solidFill>
              </a:rPr>
              <a:t>х²</a:t>
            </a:r>
            <a:r>
              <a:rPr lang="ru-RU" dirty="0" smtClean="0"/>
              <a:t>+3х-4=0</a:t>
            </a:r>
          </a:p>
          <a:p>
            <a:pPr marL="45720" indent="0">
              <a:buNone/>
            </a:pPr>
            <a:r>
              <a:rPr lang="ru-RU" dirty="0" smtClean="0"/>
              <a:t>     а)х</a:t>
            </a:r>
            <a:r>
              <a:rPr lang="ru-RU" sz="1300" dirty="0" smtClean="0"/>
              <a:t>1</a:t>
            </a:r>
            <a:r>
              <a:rPr lang="ru-RU" dirty="0" smtClean="0"/>
              <a:t>=1</a:t>
            </a:r>
            <a:r>
              <a:rPr lang="ru-RU" dirty="0"/>
              <a:t>, х</a:t>
            </a:r>
            <a:r>
              <a:rPr lang="ru-RU" sz="1300" dirty="0"/>
              <a:t>2</a:t>
            </a:r>
            <a:r>
              <a:rPr lang="ru-RU" dirty="0"/>
              <a:t>=-4;     б) х</a:t>
            </a:r>
            <a:r>
              <a:rPr lang="ru-RU" sz="1300" dirty="0"/>
              <a:t>1</a:t>
            </a:r>
            <a:r>
              <a:rPr lang="ru-RU" dirty="0"/>
              <a:t>=-1, х</a:t>
            </a:r>
            <a:r>
              <a:rPr lang="ru-RU" sz="1300" dirty="0"/>
              <a:t>2</a:t>
            </a:r>
            <a:r>
              <a:rPr lang="ru-RU" dirty="0"/>
              <a:t>=-4;     в)х</a:t>
            </a:r>
            <a:r>
              <a:rPr lang="ru-RU" sz="1300" dirty="0"/>
              <a:t>1</a:t>
            </a:r>
            <a:r>
              <a:rPr lang="ru-RU" dirty="0"/>
              <a:t>=-1, х</a:t>
            </a:r>
            <a:r>
              <a:rPr lang="ru-RU" sz="1300" dirty="0"/>
              <a:t>2</a:t>
            </a:r>
            <a:r>
              <a:rPr lang="ru-RU" dirty="0"/>
              <a:t>=4;     г)х</a:t>
            </a:r>
            <a:r>
              <a:rPr lang="ru-RU" sz="1300" dirty="0"/>
              <a:t>1</a:t>
            </a:r>
            <a:r>
              <a:rPr lang="ru-RU" dirty="0"/>
              <a:t>=1, х</a:t>
            </a:r>
            <a:r>
              <a:rPr lang="ru-RU" sz="1300" dirty="0"/>
              <a:t>2</a:t>
            </a:r>
            <a:r>
              <a:rPr lang="ru-RU" dirty="0"/>
              <a:t>=4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653236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5"/>
          <p:cNvSpPr txBox="1">
            <a:spLocks/>
          </p:cNvSpPr>
          <p:nvPr/>
        </p:nvSpPr>
        <p:spPr>
          <a:xfrm>
            <a:off x="323528" y="188640"/>
            <a:ext cx="8568952" cy="6192688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Font typeface="Georgia" pitchFamily="18" charset="0"/>
              <a:buNone/>
            </a:pPr>
            <a:r>
              <a:rPr lang="ru-RU" dirty="0" smtClean="0"/>
              <a:t>1. Не </a:t>
            </a:r>
            <a:r>
              <a:rPr lang="ru-RU" dirty="0" err="1" smtClean="0"/>
              <a:t>розв’язуючи</a:t>
            </a:r>
            <a:r>
              <a:rPr lang="ru-RU" dirty="0" smtClean="0"/>
              <a:t> </a:t>
            </a:r>
            <a:r>
              <a:rPr lang="ru-RU" dirty="0" err="1" smtClean="0"/>
              <a:t>рівняння</a:t>
            </a:r>
            <a:r>
              <a:rPr lang="ru-RU" dirty="0" smtClean="0"/>
              <a:t> </a:t>
            </a:r>
            <a:r>
              <a:rPr lang="ru-RU" dirty="0" err="1" smtClean="0"/>
              <a:t>знайти</a:t>
            </a:r>
            <a:r>
              <a:rPr lang="ru-RU" dirty="0" smtClean="0"/>
              <a:t> суму </a:t>
            </a:r>
            <a:r>
              <a:rPr lang="ru-RU" dirty="0" err="1" smtClean="0"/>
              <a:t>коренів</a:t>
            </a:r>
            <a:r>
              <a:rPr lang="ru-RU" dirty="0" smtClean="0"/>
              <a:t> </a:t>
            </a:r>
            <a:r>
              <a:rPr lang="ru-RU" dirty="0" err="1" smtClean="0"/>
              <a:t>рівняння</a:t>
            </a:r>
            <a:r>
              <a:rPr lang="ru-RU" dirty="0" smtClean="0"/>
              <a:t>  х²+8х-263=0</a:t>
            </a:r>
          </a:p>
          <a:p>
            <a:pPr marL="45720" indent="0">
              <a:buFont typeface="Georgia" pitchFamily="18" charset="0"/>
              <a:buNone/>
            </a:pPr>
            <a:r>
              <a:rPr lang="ru-RU" dirty="0" smtClean="0"/>
              <a:t>                а) 8         </a:t>
            </a:r>
            <a:r>
              <a:rPr lang="ru-RU" b="1" dirty="0" smtClean="0">
                <a:solidFill>
                  <a:schemeClr val="accent6"/>
                </a:solidFill>
              </a:rPr>
              <a:t> б)-8          </a:t>
            </a:r>
            <a:r>
              <a:rPr lang="ru-RU" dirty="0" smtClean="0"/>
              <a:t>в)-263         г)263 </a:t>
            </a:r>
          </a:p>
          <a:p>
            <a:pPr marL="45720" indent="0">
              <a:buFont typeface="Georgia" pitchFamily="18" charset="0"/>
              <a:buNone/>
            </a:pPr>
            <a:r>
              <a:rPr lang="ru-RU" dirty="0" smtClean="0"/>
              <a:t>2. </a:t>
            </a:r>
            <a:r>
              <a:rPr lang="ru-RU" dirty="0" err="1" smtClean="0"/>
              <a:t>Знайти</a:t>
            </a:r>
            <a:r>
              <a:rPr lang="ru-RU" dirty="0" smtClean="0"/>
              <a:t> </a:t>
            </a:r>
            <a:r>
              <a:rPr lang="ru-RU" dirty="0" err="1" smtClean="0"/>
              <a:t>добуток</a:t>
            </a:r>
            <a:r>
              <a:rPr lang="ru-RU" dirty="0" smtClean="0"/>
              <a:t> </a:t>
            </a:r>
            <a:r>
              <a:rPr lang="ru-RU" dirty="0" err="1" smtClean="0"/>
              <a:t>коренів</a:t>
            </a:r>
            <a:r>
              <a:rPr lang="ru-RU" dirty="0" smtClean="0"/>
              <a:t> </a:t>
            </a:r>
            <a:r>
              <a:rPr lang="ru-RU" dirty="0" err="1" smtClean="0"/>
              <a:t>рівняння</a:t>
            </a:r>
            <a:r>
              <a:rPr lang="ru-RU" dirty="0" smtClean="0"/>
              <a:t>   х²-14х+5=0</a:t>
            </a:r>
          </a:p>
          <a:p>
            <a:pPr marL="45720" indent="0">
              <a:buFont typeface="Georgia" pitchFamily="18" charset="0"/>
              <a:buNone/>
            </a:pPr>
            <a:r>
              <a:rPr lang="ru-RU" dirty="0" smtClean="0"/>
              <a:t>               а)-14          б)-5            в14)            </a:t>
            </a:r>
            <a:r>
              <a:rPr lang="ru-RU" b="1" dirty="0" smtClean="0">
                <a:solidFill>
                  <a:schemeClr val="accent6"/>
                </a:solidFill>
              </a:rPr>
              <a:t>г)5 </a:t>
            </a:r>
          </a:p>
          <a:p>
            <a:pPr marL="45720" indent="0">
              <a:buFont typeface="Georgia" pitchFamily="18" charset="0"/>
              <a:buNone/>
            </a:pPr>
            <a:r>
              <a:rPr lang="ru-RU" dirty="0" smtClean="0"/>
              <a:t>3. </a:t>
            </a:r>
            <a:r>
              <a:rPr lang="ru-RU" dirty="0" err="1" smtClean="0"/>
              <a:t>Розв’язати</a:t>
            </a:r>
            <a:r>
              <a:rPr lang="ru-RU" dirty="0" smtClean="0"/>
              <a:t> </a:t>
            </a:r>
            <a:r>
              <a:rPr lang="ru-RU" dirty="0" err="1" smtClean="0"/>
              <a:t>неповне</a:t>
            </a:r>
            <a:r>
              <a:rPr lang="ru-RU" dirty="0" smtClean="0"/>
              <a:t> </a:t>
            </a:r>
            <a:r>
              <a:rPr lang="ru-RU" dirty="0" err="1" smtClean="0"/>
              <a:t>квадратне</a:t>
            </a:r>
            <a:r>
              <a:rPr lang="ru-RU" dirty="0" smtClean="0"/>
              <a:t> </a:t>
            </a:r>
            <a:r>
              <a:rPr lang="ru-RU" dirty="0" err="1" smtClean="0"/>
              <a:t>рівняння</a:t>
            </a:r>
            <a:r>
              <a:rPr lang="ru-RU" dirty="0" smtClean="0"/>
              <a:t>  2х²+8=0</a:t>
            </a:r>
          </a:p>
          <a:p>
            <a:pPr marL="45720" indent="0">
              <a:buFont typeface="Georgia" pitchFamily="18" charset="0"/>
              <a:buNone/>
            </a:pPr>
            <a:r>
              <a:rPr lang="ru-RU" dirty="0" smtClean="0"/>
              <a:t>               а)4          б)-4           в) 8           </a:t>
            </a:r>
            <a:r>
              <a:rPr lang="ru-RU" b="1" dirty="0" smtClean="0">
                <a:solidFill>
                  <a:schemeClr val="accent6"/>
                </a:solidFill>
              </a:rPr>
              <a:t>г) </a:t>
            </a:r>
            <a:r>
              <a:rPr lang="ru-RU" b="1" dirty="0" err="1" smtClean="0">
                <a:solidFill>
                  <a:schemeClr val="accent6"/>
                </a:solidFill>
              </a:rPr>
              <a:t>розв’язку</a:t>
            </a:r>
            <a:r>
              <a:rPr lang="ru-RU" b="1" dirty="0" smtClean="0">
                <a:solidFill>
                  <a:schemeClr val="accent6"/>
                </a:solidFill>
              </a:rPr>
              <a:t> </a:t>
            </a:r>
            <a:r>
              <a:rPr lang="ru-RU" b="1" dirty="0" err="1" smtClean="0">
                <a:solidFill>
                  <a:schemeClr val="accent6"/>
                </a:solidFill>
              </a:rPr>
              <a:t>немає</a:t>
            </a:r>
            <a:endParaRPr lang="ru-RU" b="1" dirty="0" smtClean="0">
              <a:solidFill>
                <a:schemeClr val="accent6"/>
              </a:solidFill>
            </a:endParaRPr>
          </a:p>
          <a:p>
            <a:pPr marL="45720" indent="0">
              <a:buFont typeface="Georgia" pitchFamily="18" charset="0"/>
              <a:buNone/>
            </a:pPr>
            <a:r>
              <a:rPr lang="ru-RU" dirty="0" smtClean="0"/>
              <a:t>4. </a:t>
            </a:r>
            <a:r>
              <a:rPr lang="ru-RU" dirty="0" err="1" smtClean="0"/>
              <a:t>Скільки</a:t>
            </a:r>
            <a:r>
              <a:rPr lang="ru-RU" dirty="0" smtClean="0"/>
              <a:t> </a:t>
            </a:r>
            <a:r>
              <a:rPr lang="ru-RU" dirty="0" err="1" smtClean="0"/>
              <a:t>розв’язків</a:t>
            </a:r>
            <a:r>
              <a:rPr lang="ru-RU" dirty="0" smtClean="0"/>
              <a:t> </a:t>
            </a:r>
            <a:r>
              <a:rPr lang="ru-RU" dirty="0" err="1" smtClean="0"/>
              <a:t>має</a:t>
            </a:r>
            <a:r>
              <a:rPr lang="ru-RU" dirty="0" smtClean="0"/>
              <a:t> </a:t>
            </a:r>
            <a:r>
              <a:rPr lang="ru-RU" dirty="0" err="1" smtClean="0"/>
              <a:t>квадратне</a:t>
            </a:r>
            <a:r>
              <a:rPr lang="ru-RU" dirty="0" smtClean="0"/>
              <a:t> </a:t>
            </a:r>
            <a:r>
              <a:rPr lang="ru-RU" dirty="0" err="1" smtClean="0"/>
              <a:t>ріняння</a:t>
            </a:r>
            <a:r>
              <a:rPr lang="ru-RU" dirty="0" smtClean="0"/>
              <a:t>  х²-10х+37=0</a:t>
            </a:r>
          </a:p>
          <a:p>
            <a:pPr marL="45720" indent="0">
              <a:buFont typeface="Georgia" pitchFamily="18" charset="0"/>
              <a:buNone/>
            </a:pPr>
            <a:r>
              <a:rPr lang="ru-RU" dirty="0" smtClean="0"/>
              <a:t>              </a:t>
            </a:r>
            <a:r>
              <a:rPr lang="ru-RU" b="1" dirty="0" smtClean="0">
                <a:solidFill>
                  <a:schemeClr val="accent6"/>
                </a:solidFill>
              </a:rPr>
              <a:t> а)</a:t>
            </a:r>
            <a:r>
              <a:rPr lang="ru-RU" b="1" dirty="0" err="1" smtClean="0">
                <a:solidFill>
                  <a:schemeClr val="accent6"/>
                </a:solidFill>
              </a:rPr>
              <a:t>жодного</a:t>
            </a:r>
            <a:r>
              <a:rPr lang="ru-RU" b="1" dirty="0" smtClean="0">
                <a:solidFill>
                  <a:schemeClr val="accent6"/>
                </a:solidFill>
              </a:rPr>
              <a:t>            </a:t>
            </a:r>
            <a:r>
              <a:rPr lang="ru-RU" dirty="0" smtClean="0"/>
              <a:t>б)один           в)два            г)три</a:t>
            </a:r>
          </a:p>
          <a:p>
            <a:pPr marL="45720" indent="0">
              <a:buFont typeface="Georgia" pitchFamily="18" charset="0"/>
              <a:buNone/>
            </a:pPr>
            <a:r>
              <a:rPr lang="ru-RU" dirty="0" smtClean="0"/>
              <a:t>5. </a:t>
            </a:r>
            <a:r>
              <a:rPr lang="ru-RU" dirty="0" err="1" smtClean="0"/>
              <a:t>Знайти</a:t>
            </a:r>
            <a:r>
              <a:rPr lang="ru-RU" dirty="0" smtClean="0"/>
              <a:t> </a:t>
            </a:r>
            <a:r>
              <a:rPr lang="ru-RU" dirty="0" err="1" smtClean="0"/>
              <a:t>дискримінант</a:t>
            </a:r>
            <a:r>
              <a:rPr lang="ru-RU" dirty="0" smtClean="0"/>
              <a:t> квадратного </a:t>
            </a:r>
            <a:r>
              <a:rPr lang="ru-RU" dirty="0" err="1" smtClean="0"/>
              <a:t>рівняння</a:t>
            </a:r>
            <a:r>
              <a:rPr lang="ru-RU" dirty="0" smtClean="0"/>
              <a:t>  х²-9х+20=0</a:t>
            </a:r>
          </a:p>
          <a:p>
            <a:pPr marL="45720" indent="0">
              <a:buFont typeface="Georgia" pitchFamily="18" charset="0"/>
              <a:buNone/>
            </a:pPr>
            <a:r>
              <a:rPr lang="ru-RU" dirty="0" smtClean="0"/>
              <a:t>               </a:t>
            </a:r>
            <a:r>
              <a:rPr lang="ru-RU" b="1" dirty="0" smtClean="0">
                <a:solidFill>
                  <a:schemeClr val="accent6"/>
                </a:solidFill>
              </a:rPr>
              <a:t>а)1 </a:t>
            </a:r>
            <a:r>
              <a:rPr lang="ru-RU" dirty="0" smtClean="0"/>
              <a:t>            б)161          в)160            г)2</a:t>
            </a:r>
          </a:p>
          <a:p>
            <a:pPr marL="45720" indent="0">
              <a:buFont typeface="Georgia" pitchFamily="18" charset="0"/>
              <a:buNone/>
            </a:pPr>
            <a:r>
              <a:rPr lang="ru-RU" dirty="0" smtClean="0"/>
              <a:t>6.Розв’язати </a:t>
            </a:r>
            <a:r>
              <a:rPr lang="ru-RU" dirty="0" err="1" smtClean="0"/>
              <a:t>квадратне</a:t>
            </a:r>
            <a:r>
              <a:rPr lang="ru-RU" dirty="0" smtClean="0"/>
              <a:t> </a:t>
            </a:r>
            <a:r>
              <a:rPr lang="ru-RU" dirty="0" err="1" smtClean="0"/>
              <a:t>рівняння</a:t>
            </a:r>
            <a:r>
              <a:rPr lang="ru-RU" dirty="0" smtClean="0"/>
              <a:t>  х²+6х+10=0</a:t>
            </a:r>
          </a:p>
          <a:p>
            <a:pPr marL="45720" indent="0">
              <a:buFont typeface="Georgia" pitchFamily="18" charset="0"/>
              <a:buNone/>
            </a:pPr>
            <a:r>
              <a:rPr lang="ru-RU" dirty="0" smtClean="0"/>
              <a:t>  а)х</a:t>
            </a:r>
            <a:r>
              <a:rPr lang="ru-RU" sz="1300" dirty="0" smtClean="0"/>
              <a:t>1</a:t>
            </a:r>
            <a:r>
              <a:rPr lang="ru-RU" dirty="0" smtClean="0"/>
              <a:t>=2, х</a:t>
            </a:r>
            <a:r>
              <a:rPr lang="ru-RU" sz="1300" dirty="0" smtClean="0"/>
              <a:t>2</a:t>
            </a:r>
            <a:r>
              <a:rPr lang="ru-RU" dirty="0" smtClean="0"/>
              <a:t>=4;  </a:t>
            </a:r>
            <a:r>
              <a:rPr lang="ru-RU" b="1" dirty="0" smtClean="0">
                <a:solidFill>
                  <a:schemeClr val="accent6"/>
                </a:solidFill>
              </a:rPr>
              <a:t>б)</a:t>
            </a:r>
            <a:r>
              <a:rPr lang="ru-RU" b="1" dirty="0" err="1" smtClean="0">
                <a:solidFill>
                  <a:schemeClr val="accent6"/>
                </a:solidFill>
              </a:rPr>
              <a:t>розв’язку</a:t>
            </a:r>
            <a:r>
              <a:rPr lang="ru-RU" b="1" dirty="0" smtClean="0">
                <a:solidFill>
                  <a:schemeClr val="accent6"/>
                </a:solidFill>
              </a:rPr>
              <a:t> </a:t>
            </a:r>
            <a:r>
              <a:rPr lang="ru-RU" b="1" dirty="0" err="1" smtClean="0">
                <a:solidFill>
                  <a:schemeClr val="accent6"/>
                </a:solidFill>
              </a:rPr>
              <a:t>немає</a:t>
            </a:r>
            <a:r>
              <a:rPr lang="ru-RU" b="1" dirty="0" smtClean="0">
                <a:solidFill>
                  <a:schemeClr val="accent6"/>
                </a:solidFill>
              </a:rPr>
              <a:t>;      </a:t>
            </a:r>
            <a:r>
              <a:rPr lang="ru-RU" dirty="0" smtClean="0"/>
              <a:t>в)х</a:t>
            </a:r>
            <a:r>
              <a:rPr lang="ru-RU" sz="1300" dirty="0" smtClean="0"/>
              <a:t>1</a:t>
            </a:r>
            <a:r>
              <a:rPr lang="ru-RU" dirty="0" smtClean="0"/>
              <a:t>=3, х</a:t>
            </a:r>
            <a:r>
              <a:rPr lang="ru-RU" sz="1300" dirty="0" smtClean="0"/>
              <a:t>2</a:t>
            </a:r>
            <a:r>
              <a:rPr lang="ru-RU" dirty="0" smtClean="0"/>
              <a:t>=9;      г)х</a:t>
            </a:r>
            <a:r>
              <a:rPr lang="ru-RU" sz="1300" dirty="0" smtClean="0"/>
              <a:t>1</a:t>
            </a:r>
            <a:r>
              <a:rPr lang="ru-RU" dirty="0" smtClean="0"/>
              <a:t>=-1,5,х</a:t>
            </a:r>
            <a:r>
              <a:rPr lang="ru-RU" sz="1300" dirty="0" smtClean="0"/>
              <a:t>2</a:t>
            </a:r>
            <a:r>
              <a:rPr lang="ru-RU" dirty="0" smtClean="0"/>
              <a:t>=-4,5</a:t>
            </a:r>
          </a:p>
          <a:p>
            <a:pPr marL="45720" indent="0">
              <a:buFont typeface="Georgia" pitchFamily="18" charset="0"/>
              <a:buNone/>
            </a:pPr>
            <a:endParaRPr lang="ru-RU" dirty="0" smtClean="0"/>
          </a:p>
          <a:p>
            <a:pPr marL="45720" indent="0">
              <a:buNone/>
            </a:pPr>
            <a:r>
              <a:rPr lang="ru-RU" dirty="0" smtClean="0"/>
              <a:t>7. </a:t>
            </a:r>
            <a:r>
              <a:rPr lang="ru-RU" dirty="0" err="1" smtClean="0"/>
              <a:t>Розв’язати</a:t>
            </a:r>
            <a:r>
              <a:rPr lang="ru-RU" dirty="0" smtClean="0"/>
              <a:t> </a:t>
            </a:r>
            <a:r>
              <a:rPr lang="ru-RU" dirty="0" err="1" smtClean="0"/>
              <a:t>квадратне</a:t>
            </a:r>
            <a:r>
              <a:rPr lang="ru-RU" dirty="0" smtClean="0"/>
              <a:t> </a:t>
            </a:r>
            <a:r>
              <a:rPr lang="ru-RU" dirty="0" err="1" smtClean="0"/>
              <a:t>рівняння</a:t>
            </a:r>
            <a:r>
              <a:rPr lang="ru-RU" dirty="0" smtClean="0"/>
              <a:t> </a:t>
            </a:r>
            <a:r>
              <a:rPr lang="ru-RU" sz="1800" dirty="0">
                <a:solidFill>
                  <a:prstClr val="black"/>
                </a:solidFill>
              </a:rPr>
              <a:t>х²</a:t>
            </a:r>
            <a:r>
              <a:rPr lang="ru-RU" dirty="0" smtClean="0"/>
              <a:t> -10х+25=0</a:t>
            </a:r>
          </a:p>
          <a:p>
            <a:pPr marL="45720" indent="0">
              <a:buFont typeface="Georgia" pitchFamily="18" charset="0"/>
              <a:buNone/>
            </a:pPr>
            <a:r>
              <a:rPr lang="ru-RU" dirty="0" smtClean="0"/>
              <a:t>               а)х</a:t>
            </a:r>
            <a:r>
              <a:rPr lang="ru-RU" sz="1300" dirty="0" smtClean="0"/>
              <a:t>1</a:t>
            </a:r>
            <a:r>
              <a:rPr lang="ru-RU" dirty="0" smtClean="0"/>
              <a:t>=0, х</a:t>
            </a:r>
            <a:r>
              <a:rPr lang="ru-RU" sz="1300" dirty="0" smtClean="0"/>
              <a:t>2</a:t>
            </a:r>
            <a:r>
              <a:rPr lang="ru-RU" dirty="0" smtClean="0"/>
              <a:t>=-10 ;      б) х</a:t>
            </a:r>
            <a:r>
              <a:rPr lang="ru-RU" sz="1300" dirty="0" smtClean="0"/>
              <a:t>1</a:t>
            </a:r>
            <a:r>
              <a:rPr lang="ru-RU" dirty="0" smtClean="0"/>
              <a:t>=5, х</a:t>
            </a:r>
            <a:r>
              <a:rPr lang="ru-RU" sz="1300" dirty="0" smtClean="0"/>
              <a:t>2</a:t>
            </a:r>
            <a:r>
              <a:rPr lang="ru-RU" dirty="0" smtClean="0"/>
              <a:t>=-5;       </a:t>
            </a:r>
            <a:r>
              <a:rPr lang="ru-RU" b="1" dirty="0" smtClean="0">
                <a:solidFill>
                  <a:schemeClr val="accent6"/>
                </a:solidFill>
              </a:rPr>
              <a:t>в)5 </a:t>
            </a:r>
            <a:r>
              <a:rPr lang="ru-RU" dirty="0" smtClean="0"/>
              <a:t>             г)-5</a:t>
            </a:r>
          </a:p>
          <a:p>
            <a:pPr marL="45720" indent="0">
              <a:buFont typeface="Georgia" pitchFamily="18" charset="0"/>
              <a:buNone/>
            </a:pPr>
            <a:endParaRPr lang="ru-RU" dirty="0" smtClean="0"/>
          </a:p>
          <a:p>
            <a:pPr marL="45720" indent="0">
              <a:buNone/>
            </a:pPr>
            <a:r>
              <a:rPr lang="ru-RU" dirty="0" smtClean="0"/>
              <a:t> 8. </a:t>
            </a:r>
            <a:r>
              <a:rPr lang="ru-RU" dirty="0" err="1" smtClean="0"/>
              <a:t>Розв’язати</a:t>
            </a:r>
            <a:r>
              <a:rPr lang="ru-RU" dirty="0" smtClean="0"/>
              <a:t> </a:t>
            </a:r>
            <a:r>
              <a:rPr lang="ru-RU" dirty="0" err="1" smtClean="0"/>
              <a:t>квадратне</a:t>
            </a:r>
            <a:r>
              <a:rPr lang="ru-RU" dirty="0" smtClean="0"/>
              <a:t> </a:t>
            </a:r>
            <a:r>
              <a:rPr lang="ru-RU" dirty="0" err="1" smtClean="0"/>
              <a:t>рівняння</a:t>
            </a:r>
            <a:r>
              <a:rPr lang="ru-RU" dirty="0" smtClean="0"/>
              <a:t> </a:t>
            </a:r>
            <a:r>
              <a:rPr lang="ru-RU" sz="1800" dirty="0">
                <a:solidFill>
                  <a:prstClr val="black"/>
                </a:solidFill>
              </a:rPr>
              <a:t>х²</a:t>
            </a:r>
            <a:r>
              <a:rPr lang="ru-RU" dirty="0" smtClean="0"/>
              <a:t> +3х-4=0</a:t>
            </a:r>
          </a:p>
          <a:p>
            <a:pPr marL="45720" indent="0">
              <a:buFont typeface="Georgia" pitchFamily="18" charset="0"/>
              <a:buNone/>
            </a:pPr>
            <a:r>
              <a:rPr lang="ru-RU" dirty="0" smtClean="0"/>
              <a:t>     </a:t>
            </a:r>
            <a:r>
              <a:rPr lang="ru-RU" b="1" dirty="0" smtClean="0">
                <a:solidFill>
                  <a:schemeClr val="accent6"/>
                </a:solidFill>
              </a:rPr>
              <a:t>а)х</a:t>
            </a:r>
            <a:r>
              <a:rPr lang="ru-RU" sz="1300" b="1" dirty="0" smtClean="0">
                <a:solidFill>
                  <a:schemeClr val="accent6"/>
                </a:solidFill>
              </a:rPr>
              <a:t>1</a:t>
            </a:r>
            <a:r>
              <a:rPr lang="ru-RU" b="1" dirty="0" smtClean="0">
                <a:solidFill>
                  <a:schemeClr val="accent6"/>
                </a:solidFill>
              </a:rPr>
              <a:t>=1, х</a:t>
            </a:r>
            <a:r>
              <a:rPr lang="ru-RU" sz="1300" b="1" dirty="0" smtClean="0">
                <a:solidFill>
                  <a:schemeClr val="accent6"/>
                </a:solidFill>
              </a:rPr>
              <a:t>2</a:t>
            </a:r>
            <a:r>
              <a:rPr lang="ru-RU" b="1" dirty="0" smtClean="0">
                <a:solidFill>
                  <a:schemeClr val="accent6"/>
                </a:solidFill>
              </a:rPr>
              <a:t>=-4;     </a:t>
            </a:r>
            <a:r>
              <a:rPr lang="ru-RU" dirty="0" smtClean="0"/>
              <a:t>б) х</a:t>
            </a:r>
            <a:r>
              <a:rPr lang="ru-RU" sz="1300" dirty="0" smtClean="0"/>
              <a:t>1</a:t>
            </a:r>
            <a:r>
              <a:rPr lang="ru-RU" dirty="0" smtClean="0"/>
              <a:t>=-1, х</a:t>
            </a:r>
            <a:r>
              <a:rPr lang="ru-RU" sz="1300" dirty="0" smtClean="0"/>
              <a:t>2</a:t>
            </a:r>
            <a:r>
              <a:rPr lang="ru-RU" dirty="0" smtClean="0"/>
              <a:t>=-4;     в)х</a:t>
            </a:r>
            <a:r>
              <a:rPr lang="ru-RU" sz="1300" dirty="0" smtClean="0"/>
              <a:t>1</a:t>
            </a:r>
            <a:r>
              <a:rPr lang="ru-RU" dirty="0" smtClean="0"/>
              <a:t>=-1, х</a:t>
            </a:r>
            <a:r>
              <a:rPr lang="ru-RU" sz="1300" dirty="0" smtClean="0"/>
              <a:t>2</a:t>
            </a:r>
            <a:r>
              <a:rPr lang="ru-RU" dirty="0" smtClean="0"/>
              <a:t>=4;     г)х</a:t>
            </a:r>
            <a:r>
              <a:rPr lang="ru-RU" sz="1300" dirty="0" smtClean="0"/>
              <a:t>1</a:t>
            </a:r>
            <a:r>
              <a:rPr lang="ru-RU" dirty="0" smtClean="0"/>
              <a:t>=1, х</a:t>
            </a:r>
            <a:r>
              <a:rPr lang="ru-RU" sz="1300" dirty="0" smtClean="0"/>
              <a:t>2</a:t>
            </a:r>
            <a:r>
              <a:rPr lang="ru-RU" dirty="0" smtClean="0"/>
              <a:t>=4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266234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1793289" y="332656"/>
            <a:ext cx="7027183" cy="1152128"/>
          </a:xfrm>
          <a:prstGeom prst="rect">
            <a:avLst/>
          </a:prstGeom>
        </p:spPr>
        <p:txBody>
          <a:bodyPr/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>
              <a:buFont typeface="Georgia" pitchFamily="18" charset="0"/>
              <a:buNone/>
            </a:pPr>
            <a:r>
              <a:rPr lang="uk-UA" sz="5400" dirty="0" smtClean="0"/>
              <a:t>Робота в групах</a:t>
            </a:r>
          </a:p>
          <a:p>
            <a:pPr marL="0" indent="0">
              <a:buFont typeface="Georgia" pitchFamily="18" charset="0"/>
              <a:buNone/>
            </a:pPr>
            <a:r>
              <a:rPr lang="uk-UA" sz="5400" dirty="0" smtClean="0"/>
              <a:t>«Карусель»</a:t>
            </a:r>
            <a:endParaRPr lang="uk-UA" sz="5400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467544" y="2996952"/>
            <a:ext cx="8280920" cy="3240360"/>
            <a:chOff x="1763688" y="3717032"/>
            <a:chExt cx="4320480" cy="1944216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1763688" y="5073677"/>
              <a:ext cx="864096" cy="576064"/>
            </a:xfrm>
            <a:prstGeom prst="rect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2627784" y="4785645"/>
              <a:ext cx="864096" cy="875603"/>
            </a:xfrm>
            <a:prstGeom prst="rect">
              <a:avLst/>
            </a:prstGeom>
            <a:solidFill>
              <a:srgbClr val="C00000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3491880" y="4425606"/>
              <a:ext cx="864096" cy="1235642"/>
            </a:xfrm>
            <a:prstGeom prst="rect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4355976" y="4137573"/>
              <a:ext cx="864096" cy="1512168"/>
            </a:xfrm>
            <a:prstGeom prst="rect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5220072" y="3717032"/>
              <a:ext cx="864096" cy="1944216"/>
            </a:xfrm>
            <a:prstGeom prst="rect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10" name="Прямая со стрелкой 9"/>
            <p:cNvCxnSpPr/>
            <p:nvPr/>
          </p:nvCxnSpPr>
          <p:spPr>
            <a:xfrm flipV="1">
              <a:off x="1763688" y="4221088"/>
              <a:ext cx="1584176" cy="672571"/>
            </a:xfrm>
            <a:prstGeom prst="straightConnector1">
              <a:avLst/>
            </a:prstGeom>
            <a:noFill/>
            <a:ln w="3810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arrow"/>
            </a:ln>
            <a:effectLst/>
          </p:spPr>
        </p:cxnSp>
      </p:grpSp>
      <p:pic>
        <p:nvPicPr>
          <p:cNvPr id="22530" name="Picture 2" descr="http://www.sover.by/images-materials/karusel_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2987331" cy="202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3153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2843808" y="188640"/>
            <a:ext cx="6120680" cy="1152128"/>
          </a:xfrm>
          <a:prstGeom prst="rect">
            <a:avLst/>
          </a:prstGeom>
        </p:spPr>
        <p:txBody>
          <a:bodyPr/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>
              <a:buClr>
                <a:srgbClr val="F14124">
                  <a:lumMod val="75000"/>
                </a:srgbClr>
              </a:buClr>
              <a:buFont typeface="Georgia" pitchFamily="18" charset="0"/>
              <a:buNone/>
            </a:pPr>
            <a:r>
              <a:rPr lang="uk-UA" sz="4800" dirty="0" smtClean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</a:rPr>
              <a:t> </a:t>
            </a:r>
            <a:r>
              <a:rPr lang="uk-UA" sz="4800" dirty="0" smtClean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</a:rPr>
              <a:t>Творча робота</a:t>
            </a:r>
            <a:endParaRPr lang="uk-UA" sz="4800" dirty="0">
              <a:gradFill>
                <a:gsLst>
                  <a:gs pos="0">
                    <a:prstClr val="black"/>
                  </a:gs>
                  <a:gs pos="40000">
                    <a:prstClr val="black">
                      <a:lumMod val="75000"/>
                      <a:lumOff val="25000"/>
                    </a:prstClr>
                  </a:gs>
                  <a:gs pos="100000">
                    <a:srgbClr val="212745">
                      <a:alpha val="65000"/>
                    </a:srgbClr>
                  </a:gs>
                </a:gsLst>
                <a:lin ang="5400000" scaled="0"/>
              </a:gradFill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251520" y="3212976"/>
            <a:ext cx="8640960" cy="3096344"/>
            <a:chOff x="1763688" y="3717032"/>
            <a:chExt cx="4320480" cy="1944216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1763688" y="5073677"/>
              <a:ext cx="864096" cy="576064"/>
            </a:xfrm>
            <a:prstGeom prst="rect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uk-UA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2627784" y="4785645"/>
              <a:ext cx="864096" cy="875603"/>
            </a:xfrm>
            <a:prstGeom prst="rect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uk-UA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3491880" y="4425606"/>
              <a:ext cx="864096" cy="1235642"/>
            </a:xfrm>
            <a:prstGeom prst="rect">
              <a:avLst/>
            </a:prstGeom>
            <a:solidFill>
              <a:srgbClr val="C00000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uk-UA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4355976" y="4137573"/>
              <a:ext cx="864096" cy="1512168"/>
            </a:xfrm>
            <a:prstGeom prst="rect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uk-UA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5220072" y="3717032"/>
              <a:ext cx="864096" cy="1944216"/>
            </a:xfrm>
            <a:prstGeom prst="rect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uk-UA" kern="0">
                <a:solidFill>
                  <a:sysClr val="window" lastClr="FFFFFF"/>
                </a:solidFill>
                <a:latin typeface="Calibri"/>
              </a:endParaRPr>
            </a:p>
          </p:txBody>
        </p:sp>
        <p:cxnSp>
          <p:nvCxnSpPr>
            <p:cNvPr id="9" name="Прямая со стрелкой 8"/>
            <p:cNvCxnSpPr/>
            <p:nvPr/>
          </p:nvCxnSpPr>
          <p:spPr>
            <a:xfrm flipV="1">
              <a:off x="1763688" y="3861048"/>
              <a:ext cx="2448272" cy="1032612"/>
            </a:xfrm>
            <a:prstGeom prst="straightConnector1">
              <a:avLst/>
            </a:prstGeom>
            <a:noFill/>
            <a:ln w="3810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arrow"/>
            </a:ln>
            <a:effectLst/>
          </p:spPr>
        </p:cxnSp>
      </p:grpSp>
      <p:pic>
        <p:nvPicPr>
          <p:cNvPr id="10" name="Рисунок 9"/>
          <p:cNvPicPr/>
          <p:nvPr/>
        </p:nvPicPr>
        <p:blipFill>
          <a:blip r:embed="rId2"/>
          <a:stretch>
            <a:fillRect/>
          </a:stretch>
        </p:blipFill>
        <p:spPr>
          <a:xfrm>
            <a:off x="611560" y="346347"/>
            <a:ext cx="1492508" cy="1988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208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899592" y="260648"/>
            <a:ext cx="6264696" cy="864096"/>
          </a:xfrm>
          <a:prstGeom prst="rect">
            <a:avLst/>
          </a:prstGeom>
        </p:spPr>
        <p:txBody>
          <a:bodyPr/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>
              <a:buFont typeface="Georgia" pitchFamily="18" charset="0"/>
              <a:buNone/>
            </a:pPr>
            <a:r>
              <a:rPr lang="uk-UA" smtClean="0"/>
              <a:t>Міні - дослідження</a:t>
            </a:r>
            <a:endParaRPr lang="uk-UA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550" y="1513948"/>
            <a:ext cx="4356666" cy="4291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9309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1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ookman Old Style"/>
                <a:ea typeface="+mj-ea"/>
                <a:cs typeface="Arial"/>
              </a:rPr>
              <a:t>Спосіб 1</a:t>
            </a:r>
            <a:r>
              <a:rPr kumimoji="0" lang="uk-UA" sz="4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ookman Old Style"/>
                <a:ea typeface="+mj-ea"/>
                <a:cs typeface="Arial"/>
              </a:rPr>
              <a:t/>
            </a:r>
            <a:br>
              <a:rPr kumimoji="0" lang="uk-UA" sz="4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ookman Old Style"/>
                <a:ea typeface="+mj-ea"/>
                <a:cs typeface="Arial"/>
              </a:rPr>
            </a:br>
            <a:r>
              <a:rPr kumimoji="0" lang="uk-UA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aramond" pitchFamily="18" charset="0"/>
                <a:ea typeface="+mj-ea"/>
                <a:cs typeface="Arial"/>
              </a:rPr>
              <a:t>Властивість коефіцієнтів</a:t>
            </a:r>
            <a:endParaRPr kumimoji="0" lang="ru-RU" sz="4400" b="1" i="0" u="none" strike="noStrike" kern="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aramond" pitchFamily="18" charset="0"/>
              <a:ea typeface="+mj-ea"/>
              <a:cs typeface="Arial"/>
            </a:endParaRPr>
          </a:p>
        </p:txBody>
      </p:sp>
      <p:sp>
        <p:nvSpPr>
          <p:cNvPr id="3" name="Содержимое 2"/>
          <p:cNvSpPr txBox="1">
            <a:spLocks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     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kern="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uk-UA" kern="0" dirty="0" smtClean="0">
                <a:solidFill>
                  <a:srgbClr val="000000"/>
                </a:solidFill>
                <a:latin typeface="Arial"/>
                <a:cs typeface="Arial"/>
              </a:rPr>
              <a:t>        </a:t>
            </a:r>
            <a:r>
              <a:rPr kumimoji="0" lang="uk-UA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1) Якщо </a:t>
            </a: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a + b + c = 0</a:t>
            </a:r>
            <a:r>
              <a:rPr kumimoji="0" lang="uk-UA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,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                                    то </a:t>
            </a: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x1 = 1</a:t>
            </a:r>
            <a:r>
              <a:rPr kumimoji="0" lang="uk-UA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,</a:t>
            </a: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 x2 = c</a:t>
            </a:r>
            <a:r>
              <a:rPr kumimoji="0" lang="uk-UA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/а .</a:t>
            </a:r>
            <a:endParaRPr kumimoji="0" lang="ru-RU" sz="3200" b="0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/>
              <a:ea typeface="+mn-ea"/>
              <a:cs typeface="Arial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       </a:t>
            </a:r>
            <a:r>
              <a:rPr kumimoji="0" lang="uk-UA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2) Якщо </a:t>
            </a: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a </a:t>
            </a:r>
            <a:r>
              <a:rPr kumimoji="0" lang="uk-UA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-</a:t>
            </a: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 b + c = 0</a:t>
            </a:r>
            <a:r>
              <a:rPr kumimoji="0" lang="uk-UA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,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                                   то </a:t>
            </a: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x1 = -1</a:t>
            </a:r>
            <a:r>
              <a:rPr kumimoji="0" lang="uk-UA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,</a:t>
            </a: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 x2 = </a:t>
            </a:r>
            <a:r>
              <a:rPr kumimoji="0" lang="uk-UA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-</a:t>
            </a: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c</a:t>
            </a:r>
            <a:r>
              <a:rPr kumimoji="0" lang="uk-UA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/а .</a:t>
            </a:r>
            <a:endParaRPr kumimoji="0" lang="ru-RU" sz="32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43320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1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ookman Old Style"/>
                <a:ea typeface="+mj-ea"/>
                <a:cs typeface="Arial"/>
              </a:rPr>
              <a:t>Спосіб 2</a:t>
            </a:r>
            <a:r>
              <a:rPr kumimoji="0" lang="uk-UA" sz="4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ookman Old Style"/>
                <a:ea typeface="+mj-ea"/>
                <a:cs typeface="Arial"/>
              </a:rPr>
              <a:t/>
            </a:r>
            <a:br>
              <a:rPr kumimoji="0" lang="uk-UA" sz="4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ookman Old Style"/>
                <a:ea typeface="+mj-ea"/>
                <a:cs typeface="Arial"/>
              </a:rPr>
            </a:br>
            <a:r>
              <a:rPr kumimoji="0" lang="uk-UA" sz="44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aramond" pitchFamily="18" charset="0"/>
                <a:ea typeface="+mj-ea"/>
                <a:cs typeface="Arial"/>
              </a:rPr>
              <a:t>Спосіб</a:t>
            </a:r>
            <a:r>
              <a:rPr kumimoji="0" lang="uk-UA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aramond" pitchFamily="18" charset="0"/>
                <a:ea typeface="+mj-ea"/>
                <a:cs typeface="Arial"/>
              </a:rPr>
              <a:t> “перекидання”</a:t>
            </a:r>
            <a:endParaRPr kumimoji="0" lang="ru-RU" sz="4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man Old Style"/>
              <a:ea typeface="+mj-ea"/>
              <a:cs typeface="Arial"/>
            </a:endParaRPr>
          </a:p>
        </p:txBody>
      </p:sp>
      <p:sp>
        <p:nvSpPr>
          <p:cNvPr id="3" name="Содержимое 2"/>
          <p:cNvSpPr txBox="1">
            <a:spLocks/>
          </p:cNvSpPr>
          <p:nvPr/>
        </p:nvSpPr>
        <p:spPr bwMode="auto">
          <a:xfrm>
            <a:off x="457200" y="1600200"/>
            <a:ext cx="86868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     </a:t>
            </a:r>
            <a:r>
              <a:rPr kumimoji="0" lang="uk-UA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1) коефіцієнт а помножити на вільний член;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      </a:t>
            </a:r>
            <a:r>
              <a:rPr kumimoji="0" lang="uk-UA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2) знайти корені рівняння за теоремою </a:t>
            </a:r>
            <a:r>
              <a:rPr kumimoji="0" lang="uk-UA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Вієта</a:t>
            </a:r>
            <a:r>
              <a:rPr kumimoji="0" lang="uk-UA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;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      </a:t>
            </a:r>
            <a:r>
              <a:rPr kumimoji="0" lang="uk-UA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3) знайдені корені поділити на а.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0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Приклад:</a:t>
            </a:r>
            <a:r>
              <a:rPr kumimoji="0" lang="uk-UA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2х</a:t>
            </a:r>
            <a:r>
              <a:rPr kumimoji="0" lang="uk-UA" sz="3200" b="0" i="0" u="none" strike="noStrike" kern="0" cap="none" spc="0" normalizeH="0" baseline="3000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2</a:t>
            </a:r>
            <a:r>
              <a:rPr kumimoji="0" lang="uk-UA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– 11х + 5 = 0,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               х</a:t>
            </a:r>
            <a:r>
              <a:rPr kumimoji="0" lang="uk-UA" sz="3200" b="0" i="0" u="none" strike="noStrike" kern="0" cap="none" spc="0" normalizeH="0" baseline="3000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2</a:t>
            </a:r>
            <a:r>
              <a:rPr kumimoji="0" lang="uk-UA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– 11х + 10 = 0;</a:t>
            </a:r>
            <a:endParaRPr kumimoji="0" lang="ru-RU" sz="3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               х</a:t>
            </a:r>
            <a:r>
              <a:rPr kumimoji="0" lang="uk-UA" sz="3200" b="0" i="0" u="none" strike="noStrike" kern="0" cap="none" spc="0" normalizeH="0" baseline="-2500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uk-UA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=10, х</a:t>
            </a:r>
            <a:r>
              <a:rPr kumimoji="0" lang="uk-UA" sz="3200" b="0" i="0" u="none" strike="noStrike" kern="0" cap="none" spc="0" normalizeH="0" baseline="-2500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2</a:t>
            </a:r>
            <a:r>
              <a:rPr kumimoji="0" lang="uk-UA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=1.</a:t>
            </a:r>
            <a:endParaRPr kumimoji="0" lang="ru-RU" sz="3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Корені рівняння необхідно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поділити на 2.</a:t>
            </a:r>
            <a:endParaRPr kumimoji="0" lang="ru-RU" sz="2400" b="0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Відповідь: 5; 0,5.</a:t>
            </a:r>
            <a:endParaRPr kumimoji="0" lang="uk-UA" sz="3200" b="0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60633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395536" y="2708920"/>
            <a:ext cx="8496944" cy="3600400"/>
            <a:chOff x="1763688" y="3501008"/>
            <a:chExt cx="4320480" cy="2160240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763688" y="5073677"/>
              <a:ext cx="864096" cy="576064"/>
            </a:xfrm>
            <a:prstGeom prst="rect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" name="Прямоугольник 3"/>
            <p:cNvSpPr/>
            <p:nvPr/>
          </p:nvSpPr>
          <p:spPr>
            <a:xfrm>
              <a:off x="2627784" y="4785645"/>
              <a:ext cx="864096" cy="875603"/>
            </a:xfrm>
            <a:prstGeom prst="rect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3491880" y="4425606"/>
              <a:ext cx="864096" cy="1235642"/>
            </a:xfrm>
            <a:prstGeom prst="rect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4355976" y="4137573"/>
              <a:ext cx="864096" cy="1512168"/>
            </a:xfrm>
            <a:prstGeom prst="rect">
              <a:avLst/>
            </a:prstGeom>
            <a:solidFill>
              <a:srgbClr val="C00000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5220072" y="3717032"/>
              <a:ext cx="864096" cy="1944216"/>
            </a:xfrm>
            <a:prstGeom prst="rect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8" name="Прямая со стрелкой 7"/>
            <p:cNvCxnSpPr/>
            <p:nvPr/>
          </p:nvCxnSpPr>
          <p:spPr>
            <a:xfrm flipV="1">
              <a:off x="1763688" y="3501008"/>
              <a:ext cx="3240360" cy="1392652"/>
            </a:xfrm>
            <a:prstGeom prst="straightConnector1">
              <a:avLst/>
            </a:prstGeom>
            <a:noFill/>
            <a:ln w="3810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arrow"/>
            </a:ln>
            <a:effectLst/>
          </p:spPr>
        </p:cxnSp>
      </p:grpSp>
      <p:sp>
        <p:nvSpPr>
          <p:cNvPr id="9" name="Заголовок 8"/>
          <p:cNvSpPr txBox="1">
            <a:spLocks/>
          </p:cNvSpPr>
          <p:nvPr/>
        </p:nvSpPr>
        <p:spPr>
          <a:xfrm>
            <a:off x="1793289" y="260648"/>
            <a:ext cx="6512511" cy="1224136"/>
          </a:xfrm>
          <a:prstGeom prst="rect">
            <a:avLst/>
          </a:prstGeom>
        </p:spPr>
        <p:txBody>
          <a:bodyPr/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>
              <a:buFont typeface="Georgia" pitchFamily="18" charset="0"/>
              <a:buNone/>
            </a:pPr>
            <a:r>
              <a:rPr lang="uk-UA" dirty="0" smtClean="0"/>
              <a:t>Самостійна робота</a:t>
            </a:r>
            <a:endParaRPr lang="uk-UA" dirty="0"/>
          </a:p>
        </p:txBody>
      </p:sp>
      <p:sp>
        <p:nvSpPr>
          <p:cNvPr id="11" name="AutoShape 2" descr="data:image/jpeg;base64,/9j/4AAQSkZJRgABAQAAAQABAAD/2wCEAAkGBhISEBUUEhQUFRUUFRoZGBgYGRwYHhgYGhoXGBocGBwYHCceHBklHBwXHy8iIykpLCwsHB8xNTEqNSYrLCkBCQoKDgwOGg8PGiokHyQpLCwsLCwqLCwtKSwpLCksLCwsLCwsLCwpLCwsLCwpLCwsLCwpKSwsLCwsLCwsLCwsLP/AABEIAPcAzAMBIgACEQEDEQH/xAAcAAABBQEBAQAAAAAAAAAAAAAAAQQFBgcDAgj/xABMEAACAQMCAwUEBgcECAMJAAABAgMABBESIQUxQQYTIlFhBzJxgRQjM0KRoRVSYnKCscFDktHwCBYkU4Oy4fFzk7MlJjQ2Y2R0otL/xAAbAQEAAgMBAQAAAAAAAAAAAAAAAwQBAgUGB//EADIRAAICAQMCAwYGAQUAAAAAAAABAgMRBCExEkEFUWETIjKBkbEUcaHR4fAVBiMzUvH/2gAMAwEAAhEDEQA/ANxooooAooooAooooAooooAoopCaAWim9xfRxjMjqgzjLMF3OwG5510a4ULqyNOM56Y88+VAK0yggEgE8hnn8POvQavnDtOz8QiueK3EzxRo/d2UannhsDG+24ySMHZj0Gdz7GTXJsIGvMCcxgv/AELbYDadOQNs5rSM4ybx2M4J2ivOqo3jXaa1tF1XM0cQ6amwT+6vvN8ga3MEpRWc3PtutCStpBdXT9BHGQD65O+PlTa39ucSylLuzurbbIJXWSc4xgKNue/KtepZxkzg0+iqPw/2zcKlbSZjETy75GQHl1IwPnjkaukM4cAqQVIyCDkEeYI5is5MHSiiisgKKKKAKKKKAKKKKAKKKKAKKKKAKKKKAKQ0teCaApvan2VWXELjv7gzltIUBZMKAPIEHHris57d8FbgkYFjxCYCYlPojkSeFgQxwfugbe7nJHyn+1nay74jeScO4a4jjjGLm5GduYZVI5DOV23YgjIANPeA+yqwtmVyjTSp9+U58Qxg6fdGCNuePXnXO1niVOl2k9/JEkK3LgzniaTQWPCVuLeUpFPKXh91nkDhkA2J8QJxtyz5irr9N7RX24MXD4myQMZkA3xnOW/5efKtAdAcZAOOWd8V6rzj8dsjDprik8vfnlssexXczLivCuM2CCeHiM104dVELIXD6iF3BJGPXbHmDipXgfs81yfS+JkXN1JgkNgpF5Ko5HHLy8hvmrxRVa3xjUWV9DePVcmyqink8ogAwBgDoOX4UpX/AD8aWiuT1yznJJhDHifBLe4QrPFHIpG+pQfhg8xVFlspuAOLi2leTh5cCeBzqMQY41x7dCfLPnnOa0ioPtrwmW6sJoYSgeRcDXyO+4z0J6HffFdPw7X2U2pOXut754I7IJou1vMHUMpBVgCCORBGQR8q6Vl/sz7bmMLw2/HcXMChE1nAlTkmknbUBgD9YYI6itN1V79PKyiie6KqXart9FaXFvbIvf3E8qJ3SHxIjHdzsenIHGdznarWtZB6ooooAooooAooooAooooAooooAqk+1XtabHh7mNsTzHu4QOeT7zAc8quT8SvnV1JrGbCH9L8auLibxW9i/dQoTkawT4sfFS52/VHSoNRfGit2S4RtFdTwWTsB2WWxs0QriVwHmOckuRyz5AbD5+dWSlor5tddK6bnLll9LCwFFFQnGe0himEEcRklaPvBlgqBdRXLtuRvsBgk52xg0qqlbLphz+xnJN0VVjfXrDeWGM+SRF/TnI+/90daE4/dxH62JZ0/Wh8DjfrE5w38LZ9N8C6/DbcbYb8s/wBRs4tdi00Uy4XxmG4UmJw2DgjcMp8mUgMp9CB86e1z5RlB4ksM1CkpaK0MlR9ofYX9IwqIzGk6MCrsD7vVSV3A5HkeXSoi24d2iaJYZLyGCOMaTKPHI688liM5A65Q7da0N2AGTsANz0A9f8+dZ7xDjE3GZXseH5W3G1zdEbaeqR+efz9BvXpPCtTrLP8AZq+Hza4K9sYrdjT2U9i4n4nLdozyw22UjmkOe+nIw8i/sgEgc+Y51tgFMeD8JitoUhgUJHGulQOg9fMk5JPnmn9ewimluVAooorYBRRRQBRRRQBRRRQBRRRQHlqx32NNhL1CMMt22ofHP+BrY8Vjfs4ITivFosY+v1DJ3xrk89+o/GuX4vHq0kvl9yWp4kaPRRXC9vFiQu3IY/MhRz25kV8+Scnhcl071W+KKpvSwPiFuikehklbl64IzVkqp6td1cPzGpY1/wCGgzt6OzD/ALV0vDoP2jfkvubw3khjJwYTs7XI1DViJdWAijA1rpIxIxydXNRgDrT+0gKRhWYuQMam5kDONXmcYGevOmPHu0cNoq95qZ3OI40Gp3P7I+ON/wCZpLXiN2YRPNYXEcRGcqQ7ruQS8QxIBtzAO1ejVdtkcpbEjsrjLDe45vuFrIwkUmOZPclX3l9DkEOnmrZFObbtkIQFvwITsBMMmFz033MbHfwsPgTSW9wsiK6MGVgCpG4IPLFPezHAIp5ZLiZRI0UxSEMCVjARckA7FmLNlsZwFG2KjjpI6p9Fnb6oj1DjCPUiVhvI3UMjqykZDKQwIHqNqrfGvabYW50iTv5M4EcP1hJ8sjb8/wDCqz257AwxSXMFtCgNxD38Xh9x43CyRoTyVgVIHQsRyxi2+yduHS2kcltDBHcJGqTBVAkVx4Tq21ANjOeua1p8BpUn1Sbx24KkrZJJruQMfZ7i/FyBd/7DZMQTGPtXHPB6jP7WANvCa1Dg3BYbWFYYIxHGgwFH8yeZY9SdzT1RXuvQ1VQqj0wWEVm2+QoooqUwFFFFAFFFFAFFFFAFFFFAFFFFAeWNYfwPjMY4/wATmVGfJEapGhOoggEls6V3Q7kjJO3lWk+03i723CrqWMkOI9KkcwXYJkfDVmqV2Ntki4fARpGYg7NyySNRLHAzjJ3PKqWuadThJZT2LFEOuRM/64PGdVxbGOLbMiyLJoBxvIoAIXzZcgbnYb1I8T4hEzww95HmZwwGseJE8eV8xkKNvPFQthxiCYsIZUcqfEFO49SPI+fWoC0ht4+9hdPpEgkKImBI4hUK0QGT9WihsAkqMjnk153/AB9cpdSTTXl/JclX5M0Pi/EhBC8pBOkbDqzHAVR6liBVesbbu41U+9zY+bsSzn5sTUdwu+nmIhmVlFq2RqcM0moEwl9ORlVzk53bBqZrGn034eLi+c5+XYlqXcj+wnAQ/GLy4mOt4UiEAP3EkVskeR2Zfm3nVz7Qdrre0aNH1PLM2I4Yhrkc+YXOw9SQPWqk7ywzLc26qzquiSMnT30RIONR911IypPmw61Se3PCL2+4mtzarNCDGi6pCIjEQCrBWVjkYycrz1GvS0XwcFl4wULqZdbwuSy8Ev4nu71YVkjjWRWMci6TFK6nvVxkjGpdWBtljjaoXt32QnnBeCcxrq1vG76Iy+FXvARsGwqg58vxsHZvs+lnAI1OpidUjnm7kbnff5f1zSWVsLgmWXDrrYRxkeFVRimog7GQ4Jyc6eQx157uxa7I8FxVZrUJDPsmWZYzPcxXE8cIiAjcOVjDFtyGJZidOW/ZUepbcZ7Hus30vh0htrkZJwcLJnc5HIZPPbB8utTd9wGCVcFFUjdXQBHQ/rIy4II/A+RFHAb15YQZMd4rPG+AQC0bMmQDyB06setau+XV7WL/ADRt7JY6GtiX9nPtEN9qt7hO6vIR9YmCA4GBqXPLmMr6gjY1exWF9rZvoF7a8SiGNMgjnx9+M+frp1DPPZfKtX7M9s7O/VjazCTR7y4KsueWVYA49eVdiqxWQUkcu2Hs5NE9RSA0tSkYUUUUAUUU3vrtYo2kc4SNWdj5Ko1E/gDQDiisin/0gUZylpYzzHfSSdOoDmdKqxx/nblTaT2j9oZT9Vw+KMZPvg8vLxON/lWrklyzKi2bKDRmsV/1k7UNvptl9MR7fixNe4uOdp22LWi+pCf0zWvtIeZt7OXkbMXo1Viph7RSe/xCKPmDoUdevhi5/Pamsns8vJTm44pcuee2rbPve8/njkMVq7oLubKmb7Ghe1TiNsOE3SzOMNHpUAgkyEjRgfvAH4ZrOexq3v6ORZIYpItPhUuVkeI7gAY08s41EZB3wKiuPez3h9tG2qeZpRg6cgkgsMllVcqunUckjl+OlxxBQFXZVAAx5DAGPwFU9XeulJIs6evEnl8ENFLEkfe266pLndMjBYks3iB3CLlic8ht+qKdwW0dsjuxGT4pZTjLtyycb45AKPQDevPBuFmIEu2tiXxj3UVnZ9KjHruTuSMcgK6tw7VL3kjFwpzGhwFQ497A9585wze7nbHOue2m2s7fcupYXBDw3dzC0s80KCKSRScOe8SMaY0yuCpIHiI1Z8R8qshqtdo+KO9vJ3UbNBgGSYMq/VgguY1O75UEZ2G5IzirMTk5896WrZPAhy0JRRRUJKFc2kVdIJA1HAGwy2CcDzOxPrg10ry8YOMgHBBGRyIOQR6g9elEgzjf8QSFNb554VRuzseSoBuWPlXHglk0UCq+NbFnfH67sXbB6gZx/CK7Lw6MSd5pBfox8RAIwQuSdIOOS4B+NcDxbUzLCjTMpwSCFRW8mc7Z89IbFScx6YmnfLOHHbZJnghddSmQyOCARoiBJ1Z2xqKD5mq4LG4hvBc8GWNAY9EmpVETgMD4M7sMgZKgDIGCTmpYcDuZJ2knkhaNiAYQHI0DOBrOCRnxEFcE8xsKe8b7T2tmp76RQQNoxux8gFzt054HrVmucq2lDd/oQTippuexcewHapr62LSronhYxTp5SDG4/ZI35+dWis29jttO30y7mhMK3ciPGDzKqrDV54ORuQM7kVpNdqOcbnKeM7BRRRWTAU34hbCSJ0PJ0ZTtnZgRyOx504rywoD547FXnd2kDNkG1uzE/mElOhgdthqdSQTjw554rTsVlfB002/FEOMx3LnfkSrZHrjKitVJrkXfE16/sdSv4V+QlFFFQkgVAcc4+ysYoMax9o5GRH1wAechBzg7DYnPIue0HFzEoSMjvX93P3FGAZCPTkB1Y+QNVa206fDnGTz6nJySTzycnNSwj3Zx/Edd7FdEOfsv3Bwqg6jsT4ixyWJ2JJO5J/Hyq08ERxbRCQYYIAQeYA2XPrpA28zg1TXgWZmDjKIQAOXjG5bI32yAPn6YfwX1xEcxyFwP7OUlgR+y/vqfiWHTGK2trc1juUPDdXDTyftW8v6FxNBXOx3B6VHcH45HOCBlJExrjbmmeR22ZfJht8KZcZ7TIo7uJssxAaRAXWEHmx0A5fyABwcE4A3pKqTljB6l3V9HVnYdcWkWXNqvvOAHx/ZxEjUW6LqUFQOZJ5YBNSn5f0qEg4VCyB7KQRHAHeR4dXxkgSqThzz8Rw3TIpZuMTwKWuYQyKMmWBsgD9qNyHHy1Vs4OXux+ncypJe8/wCDvdWEszMDI8SKAE7tsEsQCXY/qg+EIdjgk5yK42XH9jHMD9JQ4aNASX6CRB/u2G+cgLuCR1LXtlYyLqFzCP3mCH8Hwae/pi3/AN9D/wCYn+NGpYxKIzHlM5GCeT337lTyWPSX/ikIKjboq/Bq8foQggpc3KkcyXEmoHzWRWAI6EDb8qG7U2g5XEbeiHvD+CZNM73taAuYYZJDn731Y+JDeI/ALk42rMVZnCWCKy6mHxSX1HF+ncwxW8LMrSuIlbOWUHU8j5OTq0hzn9Y0/Z4beIZKxRRgAZOFUDkNz/n4msw7Z9pJRLC8c7aoyCxClAhcFcJFINRwucs2TuACBtWicH9jQuCk/ELyS7Bw6opKRlSMjPUA7HC6fLerkdG5JZe3L/Mheqim2lkrzcUu+Kzi34WWjiX7a5IKqPRSd/kME7e6ATV17MexaxtiJJw13NnJeXdQ3mE5fNsmrzw/hkUEYjhRI415KgCgfIdfWnIroV1xrWIopTslN5kIoxXqiipDQKKKKAKRjS15agPnS3xHNxsZziV/zaT+p59K1IVWu2PskvpL2eeynjVLogyJJlSCNJx7pBUkZ6Hcjeq32q4bx2zEPf3kYE8yxL3Z5M2cZ+rB08+XpVKzTOcm0W4XqKSZpNc7m4WNGdzhUBZj5AAk/wAqhuBdk7h7ma1uOI3JMcMUgMQSMkuZEfcqx0goMcjvnFV3jvAIEue7iubydYT9cZpdSNLsQqqAAdJGW6A6R0NRPStbyZrbrYwi5CzXjMXnkyC2Wx+oiglU58wvPzYt51wt27qBS+fCmW6nONR/PIrzxd/qsfruinfGzOAd/gTXi6g1yqutsA62XOBgZwpAAyC2+/RT51suNzyzbsbnLu2/oObOIrGoO55k/tEkn8ya70UlalVvLyRfaCFO7EjAExspGxOoahlSBzGN8eaipKLTpGnGnG2MYxz2A2x1rhEdba+aAYT1JyGb4dB8z1rybZ0+yI0/7tth/AdyvwwR5AVt2wTt5ioN7r6Hb6MA2tC0b/rIdJPXxD3W/iBrzxCW4mAWVlbTju3UmPDhwS7xgFXbSNONQUZyOYx4F/jOtJFI/ZLD5GMEfyrw/F4wARqbUwVQFYZY8h4gAP6US3zgmr1GohHoT2E7PT/QLuaZI1kibSZYcKcoVJzGCNnUhiByIJHkavfbtrP6HF9Hit9V5gJIsSZEOnU7r4dvCVUHmC/mKpdpCVBZ8amOpschgBQAfJR1PqetNuFW+NTZOgk90uThIydXhHJQzFmwPMeVSq33WTx1cowafbgfRxBdlAAxjAGNhsK9UtM+L8REELyHoNvVj7o/H+RqHGTmrM5Y5yMJuHy8SvE4fAcL70z8wijGc/Db4kqNt6+huG2SwxRxJnTGioudzhQAMnzwKovsY7K/R7L6RKCZ7zEjk8whyUXf0Or+L0rQ8VfjHpWD0dVariooWiiitiUKKKKAKKKKAKKKKAKyz2yeO54TFnDPeZHwBiB+eWH41qEsoUEnYAEn4Dc189duO3X6VvLN7O2nZLOYtqxkvlo22C507IeZ6+lYMot/avtBJDfyR2+UkltI1Mgx9WneysSP2zkKvkTnpUBFEFUBRgD/ACSfMnnmvXF715L24kNvdYZ1VD3D7RogA5DY6i5+dcPpLf7i5/8AIk//AJqpbJyexyNXG6yeEng4caT6rVz0Okh+CMGOPXGaeqo5jHixuOuwwT8qRVmPK2usefdHHXzOfyqOgM0TBBBctHvj6iTMXkp28SjkOox1GKjSyiBaa5wx0vYlKZzP3jGNT4RtIw/5Af1jzJ6A+ZGOc1zMxKrBdIuMl+4ck5OMIMbH1P4UqXqJhe6nTHIGGXqfRTzO/rTpaNVprIrLix8q42GAPIdKWmqX4b3Y5267QS8up3TlSyXhXnDcD4wyD4YyOtY6ZeRH+Ht/6v6Dmq7/AK0RG5w2REmVWQjwmTYnfG2F2HP3j0NeOO9qoxE6RM3e+6BpIIzz58tvnmpTg97M/Cksl4JJcJu7SgthpDzkRkTZtwBgnYY3FT11vuXNLpMpuax2/keTwK66WGVOM+oBB6dD/LaugFV3s9wbi1uRE9hcuhyVGjdfgeWN9wcedTkN4rMU3WRdmjcFHHxVhn/O1RzrcStdp517co7VF2fC/wBJcVhs8/UxfWz+qrglfnkL/EfKpC4nCKWPJR03JPQDzJOBiojsvBxeyup0RYbae4O5uNmZQSx7nOUdQTvjUeVb0x36mWPD6XKfWz6NiUKoAAAAAAGwAHICvYasZaDj8Z71OIRyv1idAEO+cDw4/kfWpKy9r9zbELxWyaJf9/D4035ZGTj5Nn0qdWRfDO265LlGq5oqI4J2ptbxA1tPHLkZwp8Q+KnxKfQipYVIaC0UUUAUUUUAUUUUBG9objRaXDjcrDIRnrhGNYT7MeHK1lrDMshlbxRtoZRhcA4O464YEb19CSxBgQQCCMEHcEHYgjqMV8z9tOF2gvXi4Ot2ZVkxJ3Z+rQ5IKpga8A7ZJ088bCob63ZDpTwTUzUJZayaJHf3UXvKtwgxuuIpB55U+B/kV+FPbHtBBM2hXw/WNwUf+62CfiuRVV4N2iMUaw3qyRyxqod2AZSSMjUyk6SVx7wHLnU9PaxTKNapIp3UnDDyyp6fEVxpynW8WR+aOnBRsXuP5E5ilqtRWk8OO4mJUD7KbMi+mH+0HoMsPSnSdp1QgXSGAnYPnXET5CQe78HC1mMlP4XkxJOPKH/FbaWSJlhlMMn3X0hsfI8+vlUPayNDtxGS9CYH10EgaPV1LrHCssY69V8zVhjkDAMpDA8iDkH4Ec695qeuxw5RHOClwOuHdkOGXCiRP9pQnZmuJJl/OQj1x5+VS9t2Tsk06bWAac4PdqSM88EjP51S5OAR6+8hL28p5yQN3ZP74A0OPRgad2naPiFvtKkd6g+8mIZviVJ7t/4dPTartd8JehSnTNepeIOGwp7kUa9fCqjfz2HOoi+7GwM5lgL2sx/tIDoz++m8cg5e8ppOE9vLOdu7Ehilx9lMpif4APgMeXuk084pxC4R1WG2MoYbuZEjVDn72rLnb9VTVogZFHi17aA/SoRcRD+3tgdYXzktz4vPJjLfCnCx8O4pFq0wXIHXA1IeWDkB42/A1H8W4pexJquJre1DNpQQwy3chPPA2ALEA/cON6jJuHyTqpW0uzcLt9NLQ2UjkdSFySp8mjI9KAn7HsVw+zPehANG4aWRnCeq96xVT686ZcZ7RWt3G8UVv9OUbMdkgXmCTPINIxjnHqPLFeLj6fFGY7y3j4lAQAxjVRL5+OF8Rvg9UIOwOkVzkvOESqbmeZXjXSohmOFgK4UILYgaXyud1J8tqwYSS4GVrwQvluF3sc6IQHhlczIuRnEc65YfPWPhyptecbEHgvonttR0gyYeF8//AFVBX5MAad3PtKZgY+HWc0gXAErxFIv4FJVm5cvAPXrUHxWwuboBpVmeVSdDSywxxpkHGLdElUggndsvnrtmq1kKnu9mWq5WduDlxH2a2Up1xBrd+euFiOeOm4/DFebaXj9iPqbiO9jXkk3vY6bsQeX7RqwcGhuVjxcvHI/nGpUY8iM4J+Qp9iqkb5weM5LLpjLfBFcI9uVvr7viEMtnIOZYFkz15AMB8j8a0PhfF4bmISwSJJG3JlOR/wBD6GqHxT6M40XHcEHOFlKfkGP8qotxwaC3mMvCrx4Jhk6EDyodsEEKrczjZtQ8vS3XqFLZrBVnR07p5PoLNLWY+zT2iXl3dPZ3kKJJDFrZ1yCd0Ayu4BIbOxHwFadVorhRRSGgENfP/Y7iI4fd3Nne5jmlnyHI8L5yBuPunOQeW+NjW/u4AJJwBuSegrCvbV2qsbp7WOGWOV4ZvrNI1LpOARr907jkDitJwU44ZtCTjLKJbtJwyVZDdQr3gaPTLGNyyrkq6ZOCy7grtkeZqNt+Fdzw7h88L91JKUSQgeBg6yMuYz4deQBqGCevOk43xO1iljHDGmRA798IPsyNPg0LP9USG56RuM75prB2kVeFx2siTrJDKjAhAVKLNr5ox3Ckk7DfYVivDxXY00mb20WJStri02uV6ImF420YHfpgZ+0jBZcc8so8afmB51JwTpIgZGV1Yc1wQfgaibbiMUn2ciN8GGfmM5BrnLwwBi8TGCQ82THix+upGlvnuOhrfVeBQn72nlj0fBzNL/qCyv3NVH58P6D2TgiDLQs1u5+9EdIJ/aj+zb5inEHFLqPIljWZR9+LwsfjExxn91t/KmC8Xlj+2QOoG8kWSf4ozk465Un4CpKzvo5V1Rurr5g/z6g+hxXBuq1Om2tjt9f1PS0X6fUrqqkh9w3jMNxnunyV95CCrpz95WGocj06U9qBveGRy47xASNg26sv7rLhh05GucZu4fckFwv6kx0v8pVG5/fB+NaxuhLbj8yR1yRN3thFMmiWNJF8nUMPlnkfhypnb8PuLf8A+Du5I1H9lKO/i+C6jrQbDZWxzwN6aQdsoCzIyTJKnvR92zMOuxQMpB6HPlXZ+OSH7K3bfrKwiH4DU/5CrUZThw8IglGMuVkkBxvikgYM9tbkHAMcbTagObfWOoUHouCfM0giuXGJb25bPRNEXy+rTUB/F/WouSa7Y/aRRDroQu3P9ZyBy/Z+Fc/0Zqz3ss8ueas5C/3Iwq1tK+T3z9DRUxXYeXFnbx572aTxbHvLqXf0OZRnr/hTCzv+Go2uFUZ8bNHE8j77e+EJJ2556em3a24XDGfBEinnkKM/M8z+NOZZQBliAPUgD86idufN/MlVaXkjz+n2f3LaY+RfRH06gsWHzFcRxS8Y7Q28Y396V3OM7bIgGcVwTjsLHTEzTN+rCjTEfHuwQPmRT63trqQfV2dx/wATRD8ftGz+W9ZjGb+GJhuC5Y3ke7bH18ac/dgzny+0kP41zPCyx+tmuJfTWUXHlpiC5Hxp3xLht9Bay3EkVuiwxtIVaZ3bCgsR4ItOdsc/+sHx3hty1xY2slyEF8x1GBChRVRWwGZyTkk9B/SpY0XP0I3dWiTg4TBGSViiU9ToAPTmef50t3xeGIZlmjQftMP5Zz+VOY/YFZ7d7cXko8i4Ax/dqWsfYtwiIg/Ru8IxvI7tnHmMhfyx6VMtJvvL9CN6ryRA+xKLvpuIXxH2swiQ/sqNR59MFPwrWaYcH4HBax93bxJEmotpUYGTgE/HYU/q6lhYKbeXkKRqWvLVkwfO3b/iVxd8WuraVrlooG8EUQJVVAXxsqgk8wdWD73SmFhbQL9kE2545j453rReDEP2vuzjHd2igkHmcQb/AIHHyq9cW7HWVyD31vE5JB1Y0tt+2uGH41FZBy7nQ0msWn5gn9zDaK0PiXsdQb2tzInkkoEqfDOzj45OKqPFexvELYEyW5lUfftz3nzKECQfgaqOia4PQU+K0T2ez9eCFmtkf3lB+I/keYr3G0iDEcsijoMhh8tYOB6V5iuFbZTkjmORB8iDgg+hrpWsLba/hk0WbdLptTH34xf0+44t+M3C+/3co+BjP5ZBP4V7seK2TXDPfRyxYiASRCxIbWcnVCcgYxzB22pi0m+ACzHkqjLH4D+vKifhEjXFursAv0iEPGOR1OvhZhsWxlsDYDAySaux1V1keme69Tzuq8K0Onl10pqfkn/cFiS7uIpZUBFxHHLoBfEcuMK25wEbZvJemae8P7QQTOY1bTIDgxv4Xzzxg89t8jIo4iMX94OX1qsB+9DHv5bkHP8ASoriHBldi6ojMcBlYbOBy3wdLjo2+3PoRPZ4NTdWrIbPueah43Zp7pVWbrt/6SnBpgLfvXYDvXeQsfCDqZtPP9kKPlST9pbZdIEmsucKI1aXJ8h3YIJ9M5qK4Za2xGlIlVk2KOuWXr97Jx6jI+NduJXIP1SqrMRnDDKoOjMPPngdcdMZrH+Iioucp7Ei8clOarrr3OnGe0724GbSfLHZXKRuw23EZJk078yoA8+lR0vaPiDD6u1iTy1y6iPLIGMV6trRIeQd5JDzwWkkIGPjgDAxyUHpzqTi4LdPjPdQjyOZW67YUqg/vNVVaWpdjo/iLH3O3BBDcwyia6uUukjkcQaUtw2lWOU0au9QEcw+dtwKkuCdm7df0Y7RI8khBkkfxl2NpLJuXJ+9vjzA8hVT7R8GlEembSyscJNGGUxSHAUspJKgk6dQYg7A4zTvh0cMlramYS3k/dKVjY6tAVe79zIjRBuMtucZOSKnjCMeEROcnyzbIo1UAKAAOQAwPyrtisZtOLfQmkuIYjAbbT9It8ju5Ynwda6Tp1ABiGAzlSCDWyRShgCDkEZB8wdx+VbGpWfaXKV4XcaebqsY5H7WRI98/vVT+0IL9o+FRqR4FkcrnkBr6cuS49cVcu38Ie3iRjgPd2wI8x3ysR68uVUyCQt2siB302RI9CQ5OPLcmgNZpaKKAKKKKAKRqWvLigMt7AfX9oOLXIOVTTCCORwQv4/V1qQNYRxSbiXZuSZ07ia3u5mZS2dWsgkZAIIIB9Rt61c+D8duRb94l9BdhIgWVwnNVBb62Ehl5HmjVBdfCrHV39DZRcuDRcUYqH4B2kiuLZJ9cY1xK7KHVu78OSGO3LfJIHI8qd2HG7ecAwzRyAjI0OrZHyNTZNcDLjHZKzut57eN2/Wxpf8AvrhvzrGOO9m9F7cQ2cjCKEon1pMnj063EbcwACq76jmt+kkABJ5AZ/DzrDuDTGSLvW96dnmb4yMW/DBAHpio7dkdDQKUp7Nrnh4G9tfpABEsJSdx4QcuJD1Yy43VeZDYPQDllybYd9ZqSTm9hJOcFjlySSDzJ3/KvF05+lQL0Kyn8AgH/Maf2Sar2zXb7cvg9dEUjfiNvwqPqy0XJURrhY+fzHPG8jidwDjxxQSDz2DRnPzX051zz/Tr/n/rT3tUg+noerWu/rplOP5moa7ZnkSFSRrBZ2BwVQYG3kzEhQRuNyK9DVfGnTdcux891OnldrPZw5eCM49dq7LHECZtRVZVOBER4m1MNzgblMEbjOMinES9zGBvI5IHQNLI2FHXGonA57ADyrnYhWkkdRhEPcxL+qqHDkDpqcE+uATUlwO2E10X+7bbDlvK6jl5aUP/AO9cueoldiT29P73O/RpY6ddKeX5/wB7ExwXgogBZjrmfGt/huFTyjB5DrzO9SVFBFRk404tZJNBJHISqMviIIBAHiyD05VG9ibJY7GEhQGkQSOeZZm31E/P866dp8yRrbL71yShP6sajXK393b4uKl1jCgBRgAYHoBsPyxQER2jtVW2vZDkmS3YNyGyRsAAcftE79TtWn8I+wi/8JP+UVmfaG3M6x2ie/dyCP4Rg65W88BAfmwrVUwNh02oCs9txqksUwCDeBjk4x3cUzjG+5yBtVNtv/m2P/8AB/o1XLtgwNxw8f8A3Ejf3bebPP4jfpVMtW/97k9LLH5MaA1yiiigCiiigCkNLSGgMf8AblcA3PDojjGqR/mNAGR5etUyezRx4lByMeuPiN6s/tpYfpayGdxA5I9CzY/kfwqv1S1D95Hp/B64ypl1LO43exQ8lAOCNQ2O4IO4369aneG8et0gSK7tBMIk0iVcM+2ANiFYbfqsSB8BUTRVSa61iXnnlo6N+hqu5WH6Fu4X7VFTh5imguda27KHJEodtBxr8Wtck43Bx1OxqM4Mym2h0+73SY+SgH+VQUsYZSDyYEH5/wDep3gzk28JPWJP+UDb02q37TrW5z46KOmns85Rzun/ANqtx0Kyn5hUH9TUhw4/+0LL9+b/ANB6j7gf7XD6RzH/ANL8KfWj6b6yOf7dl6ffhkH+FbR5RBqf+KZ77bcbSHiiJK+kPaqFJ5BjLJnUemcDeox+JxwXjGQEBoE8eMqoDPnURuoyV35Z8qne0/Are743aQ3Calms5165ypZlKnoy7kVQrq9ueGXSxXcMj9wzoHxtLA24wTgMQQpHzBxjI6MpRtpdE+DynsnXqFqIbvyJrs+2baIn7wLHruzFm+PiJqydkIcWcbdZNUrHqTIzMM53zpK8+lUTs1xuFlNu2YipYKr4UlHJIG+2rDctuWRVp4DBFcWkKM7Rz2q90SrFHjZRgYzsysoRhkFT5VCljYtclrFNOK8Ujt4mllOFH4s3RV82J/zscVbi3aUW57scRWSTJAQwRyMSSMAujKgPqcDbNeeH3eq4LcR7p9aL3RK5ijYHxoNWQGPhIcnfBA8qAmeBTRvI0rzQvO6gd2kiuIUG+hcHJ33Zup9AKlr29jhjaSVgiJuzNyG+PjzwMczmq52o4rw6JdEsUU0jeFIo1Uyb9FK7p8dvgakOzXs5uL1o5+KDRCgBhsskgYGFM5zknHMcz1xupArNvx20vJjPLKgwSkKM+gxoObkgjDvuTg7DAzzqwW/fgAxX15pHu/WrIPTd1OR8SdtquvFfZdwu43ktI1PnGO6Pl/Z4H/aqneewKFTqsru5t232JDr8NtLY+JNAcZuMXZurATXAkjFzpJMaocvFKo1Mp0750+6MkjcVE9sO0DcO4+l53ZljS2VZQuxUPrUZJGFOwIzzx6114l7NuORr9rb3yEYaNwBny98DJ9dQqDj4vNZKY7nhc0KH3yqkq2cKc6hhh097HSgN57PdoYb2BJ4G1RuNuhBHNWHRh1FSdZb7ALSWOyuNaOiNcExhwQdOhQSM8/ujPoa1KgCiiigCkNLRQGO+2bs5dm8gvoYmmjji7uRU3ZfExzgbkYbpnGN6o1hxmKX3ThhzVsA/9a+mitUvtb7KrC/Jd0MU2/1kWFJPm4xhj+frUVlSmdDR6+em2W68jJ6KkONeyfidl4rRxeRD7hGmQc/u53/hPyqrxdowHKTo8Djo4I/HIyPwqpKiS9T0NHilNuz2fr+5LkVL9njm1h/8NR8xtUNFKrjKkEHqNxXe347FFaRkuqgRjU2zaWK6tIUe9Ic508gPeIyAVae6GsthBqTe2GPOI3aR3UBc4BSUZ6Lnu8E+QOMajtmuXHOJx9z3sckTNC6SrlwQWjcHB0nPnsN9668DsOKXi/7FbC3ifxG4uDkyZxvgr4iemARjAGKnj7DZpgTdcQdmceIJENORyxk+6PgKtKvg4E9dlSWNmQ3H+zrX8qz3ExVwgVe4yEUbnI15JJzknIrhZcT4hw25t1+lm4t550iMc2XI1NgldWSMA5ypG+Mip1/YjeRjFtxSRVAwFZCAMcgMOcD4Cn/Zv2SXAuo7jiN0J+4cNFGgwpI5M+QN8hTsOgyamOaWvtd7OrPiK/XpiQcpU8Lj0J+8PQ5HlVJH+jnblsteXBGR0XOkdM/1/KteFFAUVfYvwkQdz9G/4mtu8zjGdWfyxpz0qCb/AEfoMFVvbtYztoypGPLlgj5Vq9FAVbsn7N7Hh28EQMmMGV/E5+Z2X+ECrQBS0UAUUUUAV5K16ooBAKWiigCiiigCiiigCkxRRQBpFR3Gez9tdJouIY5V8nUHHwPNT6jHKkooDN+K/wCj3asSbW4ngPkcSAfDdW/M1KdmPYhYWjrJJquZF3HeAaAfMRjb4aiaWihnJoaoMV60iiihgMUYoooBaKKKAKKKKAKKKKAKKKKAKKKKAKKKKAKKKKA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2" name="AutoShape 4" descr="data:image/jpeg;base64,/9j/4AAQSkZJRgABAQAAAQABAAD/2wCEAAkGBhISEBUUEhQUFRUUFRoZGBgYGRwYHhgYGhoXGBocGBwYHCceHBklHBwXHy8iIykpLCwsHB8xNTEqNSYrLCkBCQoKDgwOGg8PGiokHyQpLCwsLCwqLCwtKSwpLCksLCwsLCwsLCwpLCwsLCwpLCwsLCwpKSwsLCwsLCwsLCwsLP/AABEIAPcAzAMBIgACEQEDEQH/xAAcAAABBQEBAQAAAAAAAAAAAAAAAQQFBgcDAgj/xABMEAACAQMCAwUEBgcECAMJAAABAgMABBESIQUxQQYTIlFhBzJxgRQjM0KRoRVSYnKCscFDktHwCBYkU4Oy4fFzk7MlJjQ2Y2R0otL/xAAbAQEAAgMBAQAAAAAAAAAAAAAAAwQBAgUGB//EADIRAAICAQMCAwYGAQUAAAAAAAABAgMRBCExEkEFUWETIjKBkbEUcaHR4fAVBiMzUvH/2gAMAwEAAhEDEQA/ANxooooAooooAooooAooooAoopCaAWim9xfRxjMjqgzjLMF3OwG5510a4ULqyNOM56Y88+VAK0yggEgE8hnn8POvQavnDtOz8QiueK3EzxRo/d2UannhsDG+24ySMHZj0Gdz7GTXJsIGvMCcxgv/AELbYDadOQNs5rSM4ybx2M4J2ivOqo3jXaa1tF1XM0cQ6amwT+6vvN8ga3MEpRWc3PtutCStpBdXT9BHGQD65O+PlTa39ucSylLuzurbbIJXWSc4xgKNue/KtepZxkzg0+iqPw/2zcKlbSZjETy75GQHl1IwPnjkaukM4cAqQVIyCDkEeYI5is5MHSiiisgKKKKAKKKKAKKKKAKKKKAKKKKAKKKKAKQ0teCaApvan2VWXELjv7gzltIUBZMKAPIEHHris57d8FbgkYFjxCYCYlPojkSeFgQxwfugbe7nJHyn+1nay74jeScO4a4jjjGLm5GduYZVI5DOV23YgjIANPeA+yqwtmVyjTSp9+U58Qxg6fdGCNuePXnXO1niVOl2k9/JEkK3LgzniaTQWPCVuLeUpFPKXh91nkDhkA2J8QJxtyz5irr9N7RX24MXD4myQMZkA3xnOW/5efKtAdAcZAOOWd8V6rzj8dsjDprik8vfnlssexXczLivCuM2CCeHiM104dVELIXD6iF3BJGPXbHmDipXgfs81yfS+JkXN1JgkNgpF5Ko5HHLy8hvmrxRVa3xjUWV9DePVcmyqink8ogAwBgDoOX4UpX/AD8aWiuT1yznJJhDHifBLe4QrPFHIpG+pQfhg8xVFlspuAOLi2leTh5cCeBzqMQY41x7dCfLPnnOa0ioPtrwmW6sJoYSgeRcDXyO+4z0J6HffFdPw7X2U2pOXut754I7IJou1vMHUMpBVgCCORBGQR8q6Vl/sz7bmMLw2/HcXMChE1nAlTkmknbUBgD9YYI6itN1V79PKyiie6KqXart9FaXFvbIvf3E8qJ3SHxIjHdzsenIHGdznarWtZB6ooooAooooAooooAooooAooooAqk+1XtabHh7mNsTzHu4QOeT7zAc8quT8SvnV1JrGbCH9L8auLibxW9i/dQoTkawT4sfFS52/VHSoNRfGit2S4RtFdTwWTsB2WWxs0QriVwHmOckuRyz5AbD5+dWSlor5tddK6bnLll9LCwFFFQnGe0himEEcRklaPvBlgqBdRXLtuRvsBgk52xg0qqlbLphz+xnJN0VVjfXrDeWGM+SRF/TnI+/90daE4/dxH62JZ0/Wh8DjfrE5w38LZ9N8C6/DbcbYb8s/wBRs4tdi00Uy4XxmG4UmJw2DgjcMp8mUgMp9CB86e1z5RlB4ksM1CkpaK0MlR9ofYX9IwqIzGk6MCrsD7vVSV3A5HkeXSoi24d2iaJYZLyGCOMaTKPHI688liM5A65Q7da0N2AGTsANz0A9f8+dZ7xDjE3GZXseH5W3G1zdEbaeqR+efz9BvXpPCtTrLP8AZq+Hza4K9sYrdjT2U9i4n4nLdozyw22UjmkOe+nIw8i/sgEgc+Y51tgFMeD8JitoUhgUJHGulQOg9fMk5JPnmn9ewimluVAooorYBRRRQBRRRQBRRRQBRRRQHlqx32NNhL1CMMt22ofHP+BrY8Vjfs4ITivFosY+v1DJ3xrk89+o/GuX4vHq0kvl9yWp4kaPRRXC9vFiQu3IY/MhRz25kV8+Scnhcl071W+KKpvSwPiFuikehklbl64IzVkqp6td1cPzGpY1/wCGgzt6OzD/ALV0vDoP2jfkvubw3khjJwYTs7XI1DViJdWAijA1rpIxIxydXNRgDrT+0gKRhWYuQMam5kDONXmcYGevOmPHu0cNoq95qZ3OI40Gp3P7I+ON/wCZpLXiN2YRPNYXEcRGcqQ7ruQS8QxIBtzAO1ejVdtkcpbEjsrjLDe45vuFrIwkUmOZPclX3l9DkEOnmrZFObbtkIQFvwITsBMMmFz033MbHfwsPgTSW9wsiK6MGVgCpG4IPLFPezHAIp5ZLiZRI0UxSEMCVjARckA7FmLNlsZwFG2KjjpI6p9Fnb6oj1DjCPUiVhvI3UMjqykZDKQwIHqNqrfGvabYW50iTv5M4EcP1hJ8sjb8/wDCqz257AwxSXMFtCgNxD38Xh9x43CyRoTyVgVIHQsRyxi2+yduHS2kcltDBHcJGqTBVAkVx4Tq21ANjOeua1p8BpUn1Sbx24KkrZJJruQMfZ7i/FyBd/7DZMQTGPtXHPB6jP7WANvCa1Dg3BYbWFYYIxHGgwFH8yeZY9SdzT1RXuvQ1VQqj0wWEVm2+QoooqUwFFFFAFFFFAFFFFAFFFFAFFFFAeWNYfwPjMY4/wATmVGfJEapGhOoggEls6V3Q7kjJO3lWk+03i723CrqWMkOI9KkcwXYJkfDVmqV2Ntki4fARpGYg7NyySNRLHAzjJ3PKqWuadThJZT2LFEOuRM/64PGdVxbGOLbMiyLJoBxvIoAIXzZcgbnYb1I8T4hEzww95HmZwwGseJE8eV8xkKNvPFQthxiCYsIZUcqfEFO49SPI+fWoC0ht4+9hdPpEgkKImBI4hUK0QGT9WihsAkqMjnk153/AB9cpdSTTXl/JclX5M0Pi/EhBC8pBOkbDqzHAVR6liBVesbbu41U+9zY+bsSzn5sTUdwu+nmIhmVlFq2RqcM0moEwl9ORlVzk53bBqZrGn034eLi+c5+XYlqXcj+wnAQ/GLy4mOt4UiEAP3EkVskeR2Zfm3nVz7Qdrre0aNH1PLM2I4Yhrkc+YXOw9SQPWqk7ywzLc26qzquiSMnT30RIONR911IypPmw61Se3PCL2+4mtzarNCDGi6pCIjEQCrBWVjkYycrz1GvS0XwcFl4wULqZdbwuSy8Ev4nu71YVkjjWRWMci6TFK6nvVxkjGpdWBtljjaoXt32QnnBeCcxrq1vG76Iy+FXvARsGwqg58vxsHZvs+lnAI1OpidUjnm7kbnff5f1zSWVsLgmWXDrrYRxkeFVRimog7GQ4Jyc6eQx157uxa7I8FxVZrUJDPsmWZYzPcxXE8cIiAjcOVjDFtyGJZidOW/ZUepbcZ7Hus30vh0htrkZJwcLJnc5HIZPPbB8utTd9wGCVcFFUjdXQBHQ/rIy4II/A+RFHAb15YQZMd4rPG+AQC0bMmQDyB06setau+XV7WL/ADRt7JY6GtiX9nPtEN9qt7hO6vIR9YmCA4GBqXPLmMr6gjY1exWF9rZvoF7a8SiGNMgjnx9+M+frp1DPPZfKtX7M9s7O/VjazCTR7y4KsueWVYA49eVdiqxWQUkcu2Hs5NE9RSA0tSkYUUUUAUUU3vrtYo2kc4SNWdj5Ko1E/gDQDiisin/0gUZylpYzzHfSSdOoDmdKqxx/nblTaT2j9oZT9Vw+KMZPvg8vLxON/lWrklyzKi2bKDRmsV/1k7UNvptl9MR7fixNe4uOdp22LWi+pCf0zWvtIeZt7OXkbMXo1Viph7RSe/xCKPmDoUdevhi5/Pamsns8vJTm44pcuee2rbPve8/njkMVq7oLubKmb7Ghe1TiNsOE3SzOMNHpUAgkyEjRgfvAH4ZrOexq3v6ORZIYpItPhUuVkeI7gAY08s41EZB3wKiuPez3h9tG2qeZpRg6cgkgsMllVcqunUckjl+OlxxBQFXZVAAx5DAGPwFU9XeulJIs6evEnl8ENFLEkfe266pLndMjBYks3iB3CLlic8ht+qKdwW0dsjuxGT4pZTjLtyycb45AKPQDevPBuFmIEu2tiXxj3UVnZ9KjHruTuSMcgK6tw7VL3kjFwpzGhwFQ497A9585wze7nbHOue2m2s7fcupYXBDw3dzC0s80KCKSRScOe8SMaY0yuCpIHiI1Z8R8qshqtdo+KO9vJ3UbNBgGSYMq/VgguY1O75UEZ2G5IzirMTk5896WrZPAhy0JRRRUJKFc2kVdIJA1HAGwy2CcDzOxPrg10ry8YOMgHBBGRyIOQR6g9elEgzjf8QSFNb554VRuzseSoBuWPlXHglk0UCq+NbFnfH67sXbB6gZx/CK7Lw6MSd5pBfox8RAIwQuSdIOOS4B+NcDxbUzLCjTMpwSCFRW8mc7Z89IbFScx6YmnfLOHHbZJnghddSmQyOCARoiBJ1Z2xqKD5mq4LG4hvBc8GWNAY9EmpVETgMD4M7sMgZKgDIGCTmpYcDuZJ2knkhaNiAYQHI0DOBrOCRnxEFcE8xsKe8b7T2tmp76RQQNoxux8gFzt054HrVmucq2lDd/oQTippuexcewHapr62LSronhYxTp5SDG4/ZI35+dWis29jttO30y7mhMK3ciPGDzKqrDV54ORuQM7kVpNdqOcbnKeM7BRRRWTAU34hbCSJ0PJ0ZTtnZgRyOx504rywoD547FXnd2kDNkG1uzE/mElOhgdthqdSQTjw554rTsVlfB002/FEOMx3LnfkSrZHrjKitVJrkXfE16/sdSv4V+QlFFFQkgVAcc4+ysYoMax9o5GRH1wAechBzg7DYnPIue0HFzEoSMjvX93P3FGAZCPTkB1Y+QNVa206fDnGTz6nJySTzycnNSwj3Zx/Edd7FdEOfsv3Bwqg6jsT4ixyWJ2JJO5J/Hyq08ERxbRCQYYIAQeYA2XPrpA28zg1TXgWZmDjKIQAOXjG5bI32yAPn6YfwX1xEcxyFwP7OUlgR+y/vqfiWHTGK2trc1juUPDdXDTyftW8v6FxNBXOx3B6VHcH45HOCBlJExrjbmmeR22ZfJht8KZcZ7TIo7uJssxAaRAXWEHmx0A5fyABwcE4A3pKqTljB6l3V9HVnYdcWkWXNqvvOAHx/ZxEjUW6LqUFQOZJ5YBNSn5f0qEg4VCyB7KQRHAHeR4dXxkgSqThzz8Rw3TIpZuMTwKWuYQyKMmWBsgD9qNyHHy1Vs4OXux+ncypJe8/wCDvdWEszMDI8SKAE7tsEsQCXY/qg+EIdjgk5yK42XH9jHMD9JQ4aNASX6CRB/u2G+cgLuCR1LXtlYyLqFzCP3mCH8Hwae/pi3/AN9D/wCYn+NGpYxKIzHlM5GCeT337lTyWPSX/ikIKjboq/Bq8foQggpc3KkcyXEmoHzWRWAI6EDb8qG7U2g5XEbeiHvD+CZNM73taAuYYZJDn731Y+JDeI/ALk42rMVZnCWCKy6mHxSX1HF+ncwxW8LMrSuIlbOWUHU8j5OTq0hzn9Y0/Z4beIZKxRRgAZOFUDkNz/n4msw7Z9pJRLC8c7aoyCxClAhcFcJFINRwucs2TuACBtWicH9jQuCk/ELyS7Bw6opKRlSMjPUA7HC6fLerkdG5JZe3L/Mheqim2lkrzcUu+Kzi34WWjiX7a5IKqPRSd/kME7e6ATV17MexaxtiJJw13NnJeXdQ3mE5fNsmrzw/hkUEYjhRI415KgCgfIdfWnIroV1xrWIopTslN5kIoxXqiipDQKKKKAKRjS15agPnS3xHNxsZziV/zaT+p59K1IVWu2PskvpL2eeynjVLogyJJlSCNJx7pBUkZ6Hcjeq32q4bx2zEPf3kYE8yxL3Z5M2cZ+rB08+XpVKzTOcm0W4XqKSZpNc7m4WNGdzhUBZj5AAk/wAqhuBdk7h7ma1uOI3JMcMUgMQSMkuZEfcqx0goMcjvnFV3jvAIEue7iubydYT9cZpdSNLsQqqAAdJGW6A6R0NRPStbyZrbrYwi5CzXjMXnkyC2Wx+oiglU58wvPzYt51wt27qBS+fCmW6nONR/PIrzxd/qsfruinfGzOAd/gTXi6g1yqutsA62XOBgZwpAAyC2+/RT51suNzyzbsbnLu2/oObOIrGoO55k/tEkn8ya70UlalVvLyRfaCFO7EjAExspGxOoahlSBzGN8eaipKLTpGnGnG2MYxz2A2x1rhEdba+aAYT1JyGb4dB8z1rybZ0+yI0/7tth/AdyvwwR5AVt2wTt5ioN7r6Hb6MA2tC0b/rIdJPXxD3W/iBrzxCW4mAWVlbTju3UmPDhwS7xgFXbSNONQUZyOYx4F/jOtJFI/ZLD5GMEfyrw/F4wARqbUwVQFYZY8h4gAP6US3zgmr1GohHoT2E7PT/QLuaZI1kibSZYcKcoVJzGCNnUhiByIJHkavfbtrP6HF9Hit9V5gJIsSZEOnU7r4dvCVUHmC/mKpdpCVBZ8amOpschgBQAfJR1PqetNuFW+NTZOgk90uThIydXhHJQzFmwPMeVSq33WTx1cowafbgfRxBdlAAxjAGNhsK9UtM+L8REELyHoNvVj7o/H+RqHGTmrM5Y5yMJuHy8SvE4fAcL70z8wijGc/Db4kqNt6+huG2SwxRxJnTGioudzhQAMnzwKovsY7K/R7L6RKCZ7zEjk8whyUXf0Or+L0rQ8VfjHpWD0dVariooWiiitiUKKKKAKKKKAKKKKAKyz2yeO54TFnDPeZHwBiB+eWH41qEsoUEnYAEn4Dc189duO3X6VvLN7O2nZLOYtqxkvlo22C507IeZ6+lYMot/avtBJDfyR2+UkltI1Mgx9WneysSP2zkKvkTnpUBFEFUBRgD/ACSfMnnmvXF715L24kNvdYZ1VD3D7RogA5DY6i5+dcPpLf7i5/8AIk//AJqpbJyexyNXG6yeEng4caT6rVz0Okh+CMGOPXGaeqo5jHixuOuwwT8qRVmPK2usefdHHXzOfyqOgM0TBBBctHvj6iTMXkp28SjkOox1GKjSyiBaa5wx0vYlKZzP3jGNT4RtIw/5Af1jzJ6A+ZGOc1zMxKrBdIuMl+4ck5OMIMbH1P4UqXqJhe6nTHIGGXqfRTzO/rTpaNVprIrLix8q42GAPIdKWmqX4b3Y5267QS8up3TlSyXhXnDcD4wyD4YyOtY6ZeRH+Ht/6v6Dmq7/AK0RG5w2REmVWQjwmTYnfG2F2HP3j0NeOO9qoxE6RM3e+6BpIIzz58tvnmpTg97M/Cksl4JJcJu7SgthpDzkRkTZtwBgnYY3FT11vuXNLpMpuax2/keTwK66WGVOM+oBB6dD/LaugFV3s9wbi1uRE9hcuhyVGjdfgeWN9wcedTkN4rMU3WRdmjcFHHxVhn/O1RzrcStdp517co7VF2fC/wBJcVhs8/UxfWz+qrglfnkL/EfKpC4nCKWPJR03JPQDzJOBiojsvBxeyup0RYbae4O5uNmZQSx7nOUdQTvjUeVb0x36mWPD6XKfWz6NiUKoAAAAAAGwAHICvYasZaDj8Z71OIRyv1idAEO+cDw4/kfWpKy9r9zbELxWyaJf9/D4035ZGTj5Nn0qdWRfDO265LlGq5oqI4J2ptbxA1tPHLkZwp8Q+KnxKfQipYVIaC0UUUAUUUUAUUUUBG9objRaXDjcrDIRnrhGNYT7MeHK1lrDMshlbxRtoZRhcA4O464YEb19CSxBgQQCCMEHcEHYgjqMV8z9tOF2gvXi4Ot2ZVkxJ3Z+rQ5IKpga8A7ZJ088bCob63ZDpTwTUzUJZayaJHf3UXvKtwgxuuIpB55U+B/kV+FPbHtBBM2hXw/WNwUf+62CfiuRVV4N2iMUaw3qyRyxqod2AZSSMjUyk6SVx7wHLnU9PaxTKNapIp3UnDDyyp6fEVxpynW8WR+aOnBRsXuP5E5ilqtRWk8OO4mJUD7KbMi+mH+0HoMsPSnSdp1QgXSGAnYPnXET5CQe78HC1mMlP4XkxJOPKH/FbaWSJlhlMMn3X0hsfI8+vlUPayNDtxGS9CYH10EgaPV1LrHCssY69V8zVhjkDAMpDA8iDkH4Ec695qeuxw5RHOClwOuHdkOGXCiRP9pQnZmuJJl/OQj1x5+VS9t2Tsk06bWAac4PdqSM88EjP51S5OAR6+8hL28p5yQN3ZP74A0OPRgad2naPiFvtKkd6g+8mIZviVJ7t/4dPTartd8JehSnTNepeIOGwp7kUa9fCqjfz2HOoi+7GwM5lgL2sx/tIDoz++m8cg5e8ppOE9vLOdu7Ehilx9lMpif4APgMeXuk084pxC4R1WG2MoYbuZEjVDn72rLnb9VTVogZFHi17aA/SoRcRD+3tgdYXzktz4vPJjLfCnCx8O4pFq0wXIHXA1IeWDkB42/A1H8W4pexJquJre1DNpQQwy3chPPA2ALEA/cON6jJuHyTqpW0uzcLt9NLQ2UjkdSFySp8mjI9KAn7HsVw+zPehANG4aWRnCeq96xVT686ZcZ7RWt3G8UVv9OUbMdkgXmCTPINIxjnHqPLFeLj6fFGY7y3j4lAQAxjVRL5+OF8Rvg9UIOwOkVzkvOESqbmeZXjXSohmOFgK4UILYgaXyud1J8tqwYSS4GVrwQvluF3sc6IQHhlczIuRnEc65YfPWPhyptecbEHgvonttR0gyYeF8//AFVBX5MAad3PtKZgY+HWc0gXAErxFIv4FJVm5cvAPXrUHxWwuboBpVmeVSdDSywxxpkHGLdElUggndsvnrtmq1kKnu9mWq5WduDlxH2a2Up1xBrd+euFiOeOm4/DFebaXj9iPqbiO9jXkk3vY6bsQeX7RqwcGhuVjxcvHI/nGpUY8iM4J+Qp9iqkb5weM5LLpjLfBFcI9uVvr7viEMtnIOZYFkz15AMB8j8a0PhfF4bmISwSJJG3JlOR/wBD6GqHxT6M40XHcEHOFlKfkGP8qotxwaC3mMvCrx4Jhk6EDyodsEEKrczjZtQ8vS3XqFLZrBVnR07p5PoLNLWY+zT2iXl3dPZ3kKJJDFrZ1yCd0Ayu4BIbOxHwFadVorhRRSGgENfP/Y7iI4fd3Nne5jmlnyHI8L5yBuPunOQeW+NjW/u4AJJwBuSegrCvbV2qsbp7WOGWOV4ZvrNI1LpOARr907jkDitJwU44ZtCTjLKJbtJwyVZDdQr3gaPTLGNyyrkq6ZOCy7grtkeZqNt+Fdzw7h88L91JKUSQgeBg6yMuYz4deQBqGCevOk43xO1iljHDGmRA798IPsyNPg0LP9USG56RuM75prB2kVeFx2siTrJDKjAhAVKLNr5ox3Ckk7DfYVivDxXY00mb20WJStri02uV6ImF420YHfpgZ+0jBZcc8so8afmB51JwTpIgZGV1Yc1wQfgaibbiMUn2ciN8GGfmM5BrnLwwBi8TGCQ82THix+upGlvnuOhrfVeBQn72nlj0fBzNL/qCyv3NVH58P6D2TgiDLQs1u5+9EdIJ/aj+zb5inEHFLqPIljWZR9+LwsfjExxn91t/KmC8Xlj+2QOoG8kWSf4ozk465Un4CpKzvo5V1Rurr5g/z6g+hxXBuq1Om2tjt9f1PS0X6fUrqqkh9w3jMNxnunyV95CCrpz95WGocj06U9qBveGRy47xASNg26sv7rLhh05GucZu4fckFwv6kx0v8pVG5/fB+NaxuhLbj8yR1yRN3thFMmiWNJF8nUMPlnkfhypnb8PuLf8A+Du5I1H9lKO/i+C6jrQbDZWxzwN6aQdsoCzIyTJKnvR92zMOuxQMpB6HPlXZ+OSH7K3bfrKwiH4DU/5CrUZThw8IglGMuVkkBxvikgYM9tbkHAMcbTagObfWOoUHouCfM0giuXGJb25bPRNEXy+rTUB/F/WouSa7Y/aRRDroQu3P9ZyBy/Z+Fc/0Zqz3ss8ueas5C/3Iwq1tK+T3z9DRUxXYeXFnbx572aTxbHvLqXf0OZRnr/hTCzv+Go2uFUZ8bNHE8j77e+EJJ2556em3a24XDGfBEinnkKM/M8z+NOZZQBliAPUgD86idufN/MlVaXkjz+n2f3LaY+RfRH06gsWHzFcRxS8Y7Q28Y396V3OM7bIgGcVwTjsLHTEzTN+rCjTEfHuwQPmRT63trqQfV2dx/wATRD8ftGz+W9ZjGb+GJhuC5Y3ke7bH18ac/dgzny+0kP41zPCyx+tmuJfTWUXHlpiC5Hxp3xLht9Bay3EkVuiwxtIVaZ3bCgsR4ItOdsc/+sHx3hty1xY2slyEF8x1GBChRVRWwGZyTkk9B/SpY0XP0I3dWiTg4TBGSViiU9ToAPTmef50t3xeGIZlmjQftMP5Zz+VOY/YFZ7d7cXko8i4Ax/dqWsfYtwiIg/Ru8IxvI7tnHmMhfyx6VMtJvvL9CN6ryRA+xKLvpuIXxH2swiQ/sqNR59MFPwrWaYcH4HBax93bxJEmotpUYGTgE/HYU/q6lhYKbeXkKRqWvLVkwfO3b/iVxd8WuraVrlooG8EUQJVVAXxsqgk8wdWD73SmFhbQL9kE2545j453rReDEP2vuzjHd2igkHmcQb/AIHHyq9cW7HWVyD31vE5JB1Y0tt+2uGH41FZBy7nQ0msWn5gn9zDaK0PiXsdQb2tzInkkoEqfDOzj45OKqPFexvELYEyW5lUfftz3nzKECQfgaqOia4PQU+K0T2ez9eCFmtkf3lB+I/keYr3G0iDEcsijoMhh8tYOB6V5iuFbZTkjmORB8iDgg+hrpWsLba/hk0WbdLptTH34xf0+44t+M3C+/3co+BjP5ZBP4V7seK2TXDPfRyxYiASRCxIbWcnVCcgYxzB22pi0m+ACzHkqjLH4D+vKifhEjXFursAv0iEPGOR1OvhZhsWxlsDYDAySaux1V1keme69Tzuq8K0Onl10pqfkn/cFiS7uIpZUBFxHHLoBfEcuMK25wEbZvJemae8P7QQTOY1bTIDgxv4Xzzxg89t8jIo4iMX94OX1qsB+9DHv5bkHP8ASoriHBldi6ojMcBlYbOBy3wdLjo2+3PoRPZ4NTdWrIbPueah43Zp7pVWbrt/6SnBpgLfvXYDvXeQsfCDqZtPP9kKPlST9pbZdIEmsucKI1aXJ8h3YIJ9M5qK4Za2xGlIlVk2KOuWXr97Jx6jI+NduJXIP1SqrMRnDDKoOjMPPngdcdMZrH+Iioucp7Ei8clOarrr3OnGe0724GbSfLHZXKRuw23EZJk078yoA8+lR0vaPiDD6u1iTy1y6iPLIGMV6trRIeQd5JDzwWkkIGPjgDAxyUHpzqTi4LdPjPdQjyOZW67YUqg/vNVVaWpdjo/iLH3O3BBDcwyia6uUukjkcQaUtw2lWOU0au9QEcw+dtwKkuCdm7df0Y7RI8khBkkfxl2NpLJuXJ+9vjzA8hVT7R8GlEembSyscJNGGUxSHAUspJKgk6dQYg7A4zTvh0cMlramYS3k/dKVjY6tAVe79zIjRBuMtucZOSKnjCMeEROcnyzbIo1UAKAAOQAwPyrtisZtOLfQmkuIYjAbbT9It8ju5Ynwda6Tp1ABiGAzlSCDWyRShgCDkEZB8wdx+VbGpWfaXKV4XcaebqsY5H7WRI98/vVT+0IL9o+FRqR4FkcrnkBr6cuS49cVcu38Ie3iRjgPd2wI8x3ysR68uVUyCQt2siB302RI9CQ5OPLcmgNZpaKKAKKKKAKRqWvLigMt7AfX9oOLXIOVTTCCORwQv4/V1qQNYRxSbiXZuSZ07ia3u5mZS2dWsgkZAIIIB9Rt61c+D8duRb94l9BdhIgWVwnNVBb62Ehl5HmjVBdfCrHV39DZRcuDRcUYqH4B2kiuLZJ9cY1xK7KHVu78OSGO3LfJIHI8qd2HG7ecAwzRyAjI0OrZHyNTZNcDLjHZKzut57eN2/Wxpf8AvrhvzrGOO9m9F7cQ2cjCKEon1pMnj063EbcwACq76jmt+kkABJ5AZ/DzrDuDTGSLvW96dnmb4yMW/DBAHpio7dkdDQKUp7Nrnh4G9tfpABEsJSdx4QcuJD1Yy43VeZDYPQDllybYd9ZqSTm9hJOcFjlySSDzJ3/KvF05+lQL0Kyn8AgH/Maf2Sar2zXb7cvg9dEUjfiNvwqPqy0XJURrhY+fzHPG8jidwDjxxQSDz2DRnPzX051zz/Tr/n/rT3tUg+noerWu/rplOP5moa7ZnkSFSRrBZ2BwVQYG3kzEhQRuNyK9DVfGnTdcux891OnldrPZw5eCM49dq7LHECZtRVZVOBER4m1MNzgblMEbjOMinES9zGBvI5IHQNLI2FHXGonA57ADyrnYhWkkdRhEPcxL+qqHDkDpqcE+uATUlwO2E10X+7bbDlvK6jl5aUP/AO9cueoldiT29P73O/RpY6ddKeX5/wB7ExwXgogBZjrmfGt/huFTyjB5DrzO9SVFBFRk404tZJNBJHISqMviIIBAHiyD05VG9ibJY7GEhQGkQSOeZZm31E/P866dp8yRrbL71yShP6sajXK393b4uKl1jCgBRgAYHoBsPyxQER2jtVW2vZDkmS3YNyGyRsAAcftE79TtWn8I+wi/8JP+UVmfaG3M6x2ie/dyCP4Rg65W88BAfmwrVUwNh02oCs9txqksUwCDeBjk4x3cUzjG+5yBtVNtv/m2P/8AB/o1XLtgwNxw8f8A3Ejf3bebPP4jfpVMtW/97k9LLH5MaA1yiiigCiiigCkNLSGgMf8AblcA3PDojjGqR/mNAGR5etUyezRx4lByMeuPiN6s/tpYfpayGdxA5I9CzY/kfwqv1S1D95Hp/B64ypl1LO43exQ8lAOCNQ2O4IO4369aneG8et0gSK7tBMIk0iVcM+2ANiFYbfqsSB8BUTRVSa61iXnnlo6N+hqu5WH6Fu4X7VFTh5imguda27KHJEodtBxr8Wtck43Bx1OxqM4Mym2h0+73SY+SgH+VQUsYZSDyYEH5/wDep3gzk28JPWJP+UDb02q37TrW5z46KOmns85Rzun/ANqtx0Kyn5hUH9TUhw4/+0LL9+b/ANB6j7gf7XD6RzH/ANL8KfWj6b6yOf7dl6ffhkH+FbR5RBqf+KZ77bcbSHiiJK+kPaqFJ5BjLJnUemcDeox+JxwXjGQEBoE8eMqoDPnURuoyV35Z8qne0/Are743aQ3Calms5165ypZlKnoy7kVQrq9ueGXSxXcMj9wzoHxtLA24wTgMQQpHzBxjI6MpRtpdE+DynsnXqFqIbvyJrs+2baIn7wLHruzFm+PiJqydkIcWcbdZNUrHqTIzMM53zpK8+lUTs1xuFlNu2YipYKr4UlHJIG+2rDctuWRVp4DBFcWkKM7Rz2q90SrFHjZRgYzsysoRhkFT5VCljYtclrFNOK8Ujt4mllOFH4s3RV82J/zscVbi3aUW57scRWSTJAQwRyMSSMAujKgPqcDbNeeH3eq4LcR7p9aL3RK5ijYHxoNWQGPhIcnfBA8qAmeBTRvI0rzQvO6gd2kiuIUG+hcHJ33Zup9AKlr29jhjaSVgiJuzNyG+PjzwMczmq52o4rw6JdEsUU0jeFIo1Uyb9FK7p8dvgakOzXs5uL1o5+KDRCgBhsskgYGFM5zknHMcz1xupArNvx20vJjPLKgwSkKM+gxoObkgjDvuTg7DAzzqwW/fgAxX15pHu/WrIPTd1OR8SdtquvFfZdwu43ktI1PnGO6Pl/Z4H/aqneewKFTqsru5t232JDr8NtLY+JNAcZuMXZurATXAkjFzpJMaocvFKo1Mp0750+6MkjcVE9sO0DcO4+l53ZljS2VZQuxUPrUZJGFOwIzzx6114l7NuORr9rb3yEYaNwBny98DJ9dQqDj4vNZKY7nhc0KH3yqkq2cKc6hhh097HSgN57PdoYb2BJ4G1RuNuhBHNWHRh1FSdZb7ALSWOyuNaOiNcExhwQdOhQSM8/ujPoa1KgCiiigCkNLRQGO+2bs5dm8gvoYmmjji7uRU3ZfExzgbkYbpnGN6o1hxmKX3ThhzVsA/9a+mitUvtb7KrC/Jd0MU2/1kWFJPm4xhj+frUVlSmdDR6+em2W68jJ6KkONeyfidl4rRxeRD7hGmQc/u53/hPyqrxdowHKTo8Djo4I/HIyPwqpKiS9T0NHilNuz2fr+5LkVL9njm1h/8NR8xtUNFKrjKkEHqNxXe347FFaRkuqgRjU2zaWK6tIUe9Ic508gPeIyAVae6GsthBqTe2GPOI3aR3UBc4BSUZ6Lnu8E+QOMajtmuXHOJx9z3sckTNC6SrlwQWjcHB0nPnsN9668DsOKXi/7FbC3ifxG4uDkyZxvgr4iemARjAGKnj7DZpgTdcQdmceIJENORyxk+6PgKtKvg4E9dlSWNmQ3H+zrX8qz3ExVwgVe4yEUbnI15JJzknIrhZcT4hw25t1+lm4t550iMc2XI1NgldWSMA5ypG+Mip1/YjeRjFtxSRVAwFZCAMcgMOcD4Cn/Zv2SXAuo7jiN0J+4cNFGgwpI5M+QN8hTsOgyamOaWvtd7OrPiK/XpiQcpU8Lj0J+8PQ5HlVJH+jnblsteXBGR0XOkdM/1/KteFFAUVfYvwkQdz9G/4mtu8zjGdWfyxpz0qCb/AEfoMFVvbtYztoypGPLlgj5Vq9FAVbsn7N7Hh28EQMmMGV/E5+Z2X+ECrQBS0UAUUUUAV5K16ooBAKWiigCiiigCiiigCkxRRQBpFR3Gez9tdJouIY5V8nUHHwPNT6jHKkooDN+K/wCj3asSbW4ngPkcSAfDdW/M1KdmPYhYWjrJJquZF3HeAaAfMRjb4aiaWihnJoaoMV60iiihgMUYoooBaKKKAKKKKAKKKKAKKKKAKKKKAKKKKAKKKKA/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355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445" y="152596"/>
            <a:ext cx="1407498" cy="17041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4430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2411760" y="188640"/>
            <a:ext cx="6552728" cy="1872208"/>
          </a:xfrm>
          <a:prstGeom prst="rect">
            <a:avLst/>
          </a:prstGeom>
        </p:spPr>
        <p:txBody>
          <a:bodyPr/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>
              <a:buFont typeface="Georgia" pitchFamily="18" charset="0"/>
              <a:buNone/>
            </a:pPr>
            <a:r>
              <a:rPr lang="uk-UA" dirty="0" smtClean="0"/>
              <a:t>ТЕСТУВАННЯ</a:t>
            </a:r>
          </a:p>
          <a:p>
            <a:pPr marL="0" indent="0">
              <a:buFont typeface="Georgia" pitchFamily="18" charset="0"/>
              <a:buNone/>
            </a:pPr>
            <a:r>
              <a:rPr lang="uk-UA" dirty="0" smtClean="0"/>
              <a:t>за комп’ютером</a:t>
            </a:r>
            <a:endParaRPr lang="uk-UA" dirty="0"/>
          </a:p>
        </p:txBody>
      </p:sp>
      <p:grpSp>
        <p:nvGrpSpPr>
          <p:cNvPr id="3" name="Группа 2"/>
          <p:cNvGrpSpPr/>
          <p:nvPr/>
        </p:nvGrpSpPr>
        <p:grpSpPr>
          <a:xfrm>
            <a:off x="251520" y="2060848"/>
            <a:ext cx="8640960" cy="4176464"/>
            <a:chOff x="1763688" y="3068960"/>
            <a:chExt cx="4320480" cy="2592288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1763688" y="5073677"/>
              <a:ext cx="864096" cy="576064"/>
            </a:xfrm>
            <a:prstGeom prst="rect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2627784" y="4785645"/>
              <a:ext cx="864096" cy="875603"/>
            </a:xfrm>
            <a:prstGeom prst="rect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3491880" y="4425606"/>
              <a:ext cx="864096" cy="1235642"/>
            </a:xfrm>
            <a:prstGeom prst="rect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4355976" y="4137573"/>
              <a:ext cx="864096" cy="1512168"/>
            </a:xfrm>
            <a:prstGeom prst="rect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5220072" y="3717032"/>
              <a:ext cx="864096" cy="1944216"/>
            </a:xfrm>
            <a:prstGeom prst="rect">
              <a:avLst/>
            </a:prstGeom>
            <a:solidFill>
              <a:srgbClr val="C00000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9" name="Прямая со стрелкой 8"/>
            <p:cNvCxnSpPr/>
            <p:nvPr/>
          </p:nvCxnSpPr>
          <p:spPr>
            <a:xfrm flipV="1">
              <a:off x="1763688" y="3068960"/>
              <a:ext cx="4248472" cy="1824700"/>
            </a:xfrm>
            <a:prstGeom prst="straightConnector1">
              <a:avLst/>
            </a:prstGeom>
            <a:noFill/>
            <a:ln w="3810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arrow"/>
            </a:ln>
            <a:effectLst/>
          </p:spPr>
        </p:cxnSp>
      </p:grp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6" y="212998"/>
            <a:ext cx="2468563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8557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Группа 13"/>
          <p:cNvGrpSpPr/>
          <p:nvPr/>
        </p:nvGrpSpPr>
        <p:grpSpPr>
          <a:xfrm>
            <a:off x="251520" y="2132856"/>
            <a:ext cx="8640960" cy="4104456"/>
            <a:chOff x="1763688" y="3068960"/>
            <a:chExt cx="4320480" cy="2592288"/>
          </a:xfrm>
        </p:grpSpPr>
        <p:sp>
          <p:nvSpPr>
            <p:cNvPr id="15" name="Прямоугольник 14"/>
            <p:cNvSpPr/>
            <p:nvPr/>
          </p:nvSpPr>
          <p:spPr>
            <a:xfrm>
              <a:off x="1763688" y="5073677"/>
              <a:ext cx="864096" cy="576064"/>
            </a:xfrm>
            <a:prstGeom prst="rect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2627784" y="4785645"/>
              <a:ext cx="864096" cy="875603"/>
            </a:xfrm>
            <a:prstGeom prst="rect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" name="Прямоугольник 16"/>
            <p:cNvSpPr/>
            <p:nvPr/>
          </p:nvSpPr>
          <p:spPr>
            <a:xfrm>
              <a:off x="3491880" y="4425606"/>
              <a:ext cx="864096" cy="1235642"/>
            </a:xfrm>
            <a:prstGeom prst="rect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" name="Прямоугольник 17"/>
            <p:cNvSpPr/>
            <p:nvPr/>
          </p:nvSpPr>
          <p:spPr>
            <a:xfrm>
              <a:off x="4355976" y="4137573"/>
              <a:ext cx="864096" cy="1512168"/>
            </a:xfrm>
            <a:prstGeom prst="rect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" name="Прямоугольник 18"/>
            <p:cNvSpPr/>
            <p:nvPr/>
          </p:nvSpPr>
          <p:spPr>
            <a:xfrm>
              <a:off x="5220072" y="3717032"/>
              <a:ext cx="864096" cy="1944216"/>
            </a:xfrm>
            <a:prstGeom prst="rect">
              <a:avLst/>
            </a:prstGeom>
            <a:solidFill>
              <a:srgbClr val="C00000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20" name="Прямая со стрелкой 19"/>
            <p:cNvCxnSpPr/>
            <p:nvPr/>
          </p:nvCxnSpPr>
          <p:spPr>
            <a:xfrm flipV="1">
              <a:off x="1763688" y="3068960"/>
              <a:ext cx="4248472" cy="1824700"/>
            </a:xfrm>
            <a:prstGeom prst="straightConnector1">
              <a:avLst/>
            </a:prstGeom>
            <a:noFill/>
            <a:ln w="3810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arrow"/>
            </a:ln>
            <a:effectLst/>
          </p:spPr>
        </p:cxnSp>
      </p:grpSp>
      <p:sp>
        <p:nvSpPr>
          <p:cNvPr id="21" name="Заголовок 1"/>
          <p:cNvSpPr txBox="1">
            <a:spLocks/>
          </p:cNvSpPr>
          <p:nvPr/>
        </p:nvSpPr>
        <p:spPr>
          <a:xfrm>
            <a:off x="6228184" y="1363560"/>
            <a:ext cx="2808312" cy="1129336"/>
          </a:xfrm>
          <a:prstGeom prst="rect">
            <a:avLst/>
          </a:prstGeom>
        </p:spPr>
        <p:txBody>
          <a:bodyPr/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>
              <a:buFont typeface="Georgia" pitchFamily="18" charset="0"/>
              <a:buNone/>
            </a:pPr>
            <a:r>
              <a:rPr lang="uk-UA" dirty="0" smtClean="0">
                <a:solidFill>
                  <a:schemeClr val="accent5">
                    <a:lumMod val="75000"/>
                  </a:schemeClr>
                </a:solidFill>
              </a:rPr>
              <a:t>ЗНАННЯ</a:t>
            </a:r>
            <a:endParaRPr lang="uk-UA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22" name="Picture 6" descr="0_72b9_30e50d0c_X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0991152">
            <a:off x="3548136" y="1047004"/>
            <a:ext cx="3094556" cy="4290025"/>
          </a:xfrm>
          <a:prstGeom prst="rect">
            <a:avLst/>
          </a:prstGeom>
          <a:noFill/>
        </p:spPr>
      </p:pic>
      <p:pic>
        <p:nvPicPr>
          <p:cNvPr id="23" name="Picture 8" descr="салют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9970" y="2840591"/>
            <a:ext cx="5564030" cy="4017410"/>
          </a:xfrm>
          <a:prstGeom prst="rect">
            <a:avLst/>
          </a:prstGeom>
          <a:noFill/>
        </p:spPr>
      </p:pic>
      <p:pic>
        <p:nvPicPr>
          <p:cNvPr id="24" name="Picture 6" descr="салют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576" y="1290004"/>
            <a:ext cx="4841007" cy="5265037"/>
          </a:xfrm>
          <a:prstGeom prst="rect">
            <a:avLst/>
          </a:prstGeom>
          <a:noFill/>
        </p:spPr>
      </p:pic>
      <p:pic>
        <p:nvPicPr>
          <p:cNvPr id="25" name="Picture 8" descr="салют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836" y="1527078"/>
            <a:ext cx="4684797" cy="3772381"/>
          </a:xfrm>
          <a:prstGeom prst="rect">
            <a:avLst/>
          </a:prstGeom>
          <a:noFill/>
        </p:spPr>
      </p:pic>
      <p:pic>
        <p:nvPicPr>
          <p:cNvPr id="26" name="Picture 7" descr="0_72b9_30e50d0c_X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131470">
            <a:off x="-678361" y="-91429"/>
            <a:ext cx="5139528" cy="71963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95246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2693788"/>
              </p:ext>
            </p:extLst>
          </p:nvPr>
        </p:nvGraphicFramePr>
        <p:xfrm>
          <a:off x="2843808" y="1556792"/>
          <a:ext cx="3005137" cy="3578646"/>
        </p:xfrm>
        <a:graphic>
          <a:graphicData uri="http://schemas.openxmlformats.org/drawingml/2006/table">
            <a:tbl>
              <a:tblPr firstRow="1" firstCol="1" bandRow="1">
                <a:tableStyleId>{BC89EF96-8CEA-46FF-86C4-4CE0E7609802}</a:tableStyleId>
              </a:tblPr>
              <a:tblGrid>
                <a:gridCol w="1933215"/>
                <a:gridCol w="1071922"/>
              </a:tblGrid>
              <a:tr h="445518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effectLst/>
                        </a:rPr>
                        <a:t>23-24</a:t>
                      </a:r>
                      <a:endParaRPr lang="uk-U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905" marR="24905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effectLst/>
                        </a:rPr>
                        <a:t>12</a:t>
                      </a:r>
                      <a:endParaRPr lang="uk-U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905" marR="24905" marT="0" marB="0"/>
                </a:tc>
              </a:tr>
              <a:tr h="445518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effectLst/>
                        </a:rPr>
                        <a:t>21-22</a:t>
                      </a:r>
                      <a:endParaRPr lang="uk-U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905" marR="24905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effectLst/>
                        </a:rPr>
                        <a:t>11</a:t>
                      </a:r>
                      <a:endParaRPr lang="uk-U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905" marR="24905" marT="0" marB="0"/>
                </a:tc>
              </a:tr>
              <a:tr h="549124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effectLst/>
                        </a:rPr>
                        <a:t>19-20</a:t>
                      </a:r>
                      <a:endParaRPr lang="uk-U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905" marR="24905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</a:rPr>
                        <a:t>10</a:t>
                      </a:r>
                      <a:endParaRPr lang="uk-U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905" marR="24905" marT="0" marB="0"/>
                </a:tc>
              </a:tr>
              <a:tr h="445518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</a:rPr>
                        <a:t>17-18</a:t>
                      </a:r>
                      <a:endParaRPr lang="uk-U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905" marR="24905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</a:rPr>
                        <a:t>9</a:t>
                      </a:r>
                      <a:endParaRPr lang="uk-U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905" marR="24905" marT="0" marB="0"/>
                </a:tc>
              </a:tr>
              <a:tr h="445518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</a:rPr>
                        <a:t>15-16</a:t>
                      </a:r>
                      <a:endParaRPr lang="uk-U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905" marR="24905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</a:rPr>
                        <a:t>8</a:t>
                      </a:r>
                      <a:endParaRPr lang="uk-U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905" marR="24905" marT="0" marB="0"/>
                </a:tc>
              </a:tr>
              <a:tr h="445518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</a:rPr>
                        <a:t>13-14</a:t>
                      </a:r>
                      <a:endParaRPr lang="uk-U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905" marR="24905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</a:rPr>
                        <a:t>7</a:t>
                      </a:r>
                      <a:endParaRPr lang="uk-U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905" marR="24905" marT="0" marB="0"/>
                </a:tc>
              </a:tr>
              <a:tr h="445518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</a:rPr>
                        <a:t>11-12</a:t>
                      </a:r>
                      <a:endParaRPr lang="uk-U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905" marR="24905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</a:rPr>
                        <a:t>6</a:t>
                      </a:r>
                      <a:endParaRPr lang="uk-U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905" marR="24905" marT="0" marB="0"/>
                </a:tc>
              </a:tr>
              <a:tr h="356414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effectLst/>
                        </a:rPr>
                        <a:t>9-10</a:t>
                      </a:r>
                      <a:endParaRPr lang="uk-U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905" marR="24905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effectLst/>
                        </a:rPr>
                        <a:t>5</a:t>
                      </a:r>
                      <a:endParaRPr lang="uk-U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905" marR="24905" marT="0" marB="0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979712" y="174112"/>
            <a:ext cx="4940327" cy="615553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Оцінювання.</a:t>
            </a:r>
            <a:endParaRPr kumimoji="0" lang="uk-UA" sz="105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6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Кожен учень оцінює свою роботу на уроці за шкалою:</a:t>
            </a:r>
            <a:endParaRPr kumimoji="0" lang="uk-UA" sz="2000" b="0" i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7953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182</TotalTime>
  <Words>1050</Words>
  <Application>Microsoft Office PowerPoint</Application>
  <PresentationFormat>Экран (4:3)</PresentationFormat>
  <Paragraphs>400</Paragraphs>
  <Slides>32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Воздушный поток</vt:lpstr>
      <vt:lpstr>Квадратні рівняння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Перевір правильність розв’язання</vt:lpstr>
      <vt:lpstr>Перевір правильність розв’язання</vt:lpstr>
      <vt:lpstr>Продовж речення:</vt:lpstr>
      <vt:lpstr>Заповни таблицю</vt:lpstr>
      <vt:lpstr>Заповни таблицю</vt:lpstr>
      <vt:lpstr>Презентация PowerPoint</vt:lpstr>
      <vt:lpstr>Презентация PowerPoint</vt:lpstr>
      <vt:lpstr>Франсуа Вієт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*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Квадратні рівняння</dc:title>
  <dc:creator>Phenom</dc:creator>
  <cp:lastModifiedBy>Phenom</cp:lastModifiedBy>
  <cp:revision>15</cp:revision>
  <dcterms:created xsi:type="dcterms:W3CDTF">2013-03-10T14:22:03Z</dcterms:created>
  <dcterms:modified xsi:type="dcterms:W3CDTF">2013-03-10T17:24:59Z</dcterms:modified>
</cp:coreProperties>
</file>