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62" r:id="rId2"/>
    <p:sldId id="256" r:id="rId3"/>
    <p:sldId id="257" r:id="rId4"/>
    <p:sldId id="258" r:id="rId5"/>
    <p:sldId id="259" r:id="rId6"/>
    <p:sldId id="260" r:id="rId7"/>
    <p:sldId id="261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7156" autoAdjust="0"/>
    <p:restoredTop sz="94660"/>
  </p:normalViewPr>
  <p:slideViewPr>
    <p:cSldViewPr>
      <p:cViewPr>
        <p:scale>
          <a:sx n="77" d="100"/>
          <a:sy n="77" d="100"/>
        </p:scale>
        <p:origin x="162" y="-6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89952" y="1016990"/>
            <a:ext cx="7179733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90600" y="1009650"/>
            <a:ext cx="7179733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769521" y="702069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7855433" y="749720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76" y="5357592"/>
            <a:ext cx="1213821" cy="365125"/>
          </a:xfrm>
        </p:spPr>
        <p:txBody>
          <a:bodyPr/>
          <a:lstStyle/>
          <a:p>
            <a:fld id="{B4C71EC6-210F-42DE-9C53-41977AD35B3D}" type="datetimeFigureOut">
              <a:rPr lang="ru-RU" smtClean="0"/>
              <a:t>05.01.2023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044" y="5357592"/>
            <a:ext cx="5034845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930" y="5357592"/>
            <a:ext cx="554023" cy="365125"/>
          </a:xfrm>
        </p:spPr>
        <p:txBody>
          <a:bodyPr/>
          <a:lstStyle>
            <a:lvl1pPr algn="ctr">
              <a:defRPr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05.01.2023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05.01.2023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05.01.2023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60000">
            <a:off x="4471416" y="603504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540000">
            <a:off x="749808" y="576072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1698" y="5885672"/>
            <a:ext cx="1213821" cy="365125"/>
          </a:xfrm>
        </p:spPr>
        <p:txBody>
          <a:bodyPr/>
          <a:lstStyle/>
          <a:p>
            <a:fld id="{B4C71EC6-210F-42DE-9C53-41977AD35B3D}" type="datetimeFigureOut">
              <a:rPr lang="ru-RU" smtClean="0"/>
              <a:t>05.01.2023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54" y="5829261"/>
            <a:ext cx="3522607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7313" y="5896961"/>
            <a:ext cx="554023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5058" y="575769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60000">
            <a:off x="4464768" y="603920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936" y="5888737"/>
            <a:ext cx="1213821" cy="365125"/>
          </a:xfrm>
        </p:spPr>
        <p:txBody>
          <a:bodyPr/>
          <a:lstStyle/>
          <a:p>
            <a:fld id="{B4C71EC6-210F-42DE-9C53-41977AD35B3D}" type="datetimeFigureOut">
              <a:rPr lang="ru-RU" smtClean="0"/>
              <a:t>05.01.2023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69" y="5831037"/>
            <a:ext cx="3319043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089" y="5900026"/>
            <a:ext cx="554023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1520" y="575310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31520" y="576072"/>
            <a:ext cx="7696200" cy="5715000"/>
          </a:xfrm>
          <a:prstGeom prst="rect">
            <a:avLst/>
          </a:prstGeom>
          <a:blipFill dpi="0" rotWithShape="1">
            <a:blip r:embed="rId1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1435684">
            <a:off x="543741" y="273091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4096196">
            <a:off x="8115079" y="298163"/>
            <a:ext cx="566928" cy="566928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40" y="2119257"/>
            <a:ext cx="6196405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588" y="5809152"/>
            <a:ext cx="12138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B4C71EC6-210F-42DE-9C53-41977AD35B3D}" type="datetimeFigureOut">
              <a:rPr lang="ru-RU" smtClean="0"/>
              <a:t>05.01.2023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1" y="5809152"/>
            <a:ext cx="5540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202" y="5809152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63041" y="2708919"/>
            <a:ext cx="6061288" cy="3014149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uk-UA" sz="3600" b="1" i="1" dirty="0" smtClean="0"/>
              <a:t>Які професії </a:t>
            </a:r>
            <a:r>
              <a:rPr lang="uk-UA" sz="3600" b="1" i="1" dirty="0" err="1" smtClean="0"/>
              <a:t>пов</a:t>
            </a:r>
            <a:r>
              <a:rPr lang="en-US" sz="3600" b="1" i="1" dirty="0" smtClean="0"/>
              <a:t>’</a:t>
            </a:r>
            <a:r>
              <a:rPr lang="uk-UA" sz="3600" b="1" i="1" dirty="0" err="1" smtClean="0"/>
              <a:t>язані</a:t>
            </a:r>
            <a:r>
              <a:rPr lang="uk-UA" sz="3600" b="1" i="1" dirty="0" smtClean="0"/>
              <a:t> </a:t>
            </a:r>
          </a:p>
          <a:p>
            <a:pPr marL="0" indent="0" algn="ctr">
              <a:buNone/>
            </a:pPr>
            <a:r>
              <a:rPr lang="uk-UA" sz="3600" b="1" i="1" dirty="0"/>
              <a:t>з</a:t>
            </a:r>
            <a:r>
              <a:rPr lang="uk-UA" sz="3600" b="1" i="1" dirty="0" smtClean="0"/>
              <a:t>  математикою?</a:t>
            </a:r>
            <a:endParaRPr lang="ru-RU" sz="3600" b="1" i="1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764704"/>
            <a:ext cx="1755775" cy="1401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364626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63040" y="2780927"/>
            <a:ext cx="6196405" cy="2942141"/>
          </a:xfrm>
        </p:spPr>
        <p:txBody>
          <a:bodyPr>
            <a:normAutofit fontScale="92500"/>
          </a:bodyPr>
          <a:lstStyle/>
          <a:p>
            <a:r>
              <a:rPr lang="ru-RU" b="1" i="1" dirty="0" err="1">
                <a:solidFill>
                  <a:srgbClr val="00B050"/>
                </a:solidFill>
              </a:rPr>
              <a:t>Архітектор</a:t>
            </a:r>
            <a:r>
              <a:rPr lang="ru-RU" b="1" i="1" dirty="0">
                <a:solidFill>
                  <a:srgbClr val="00B050"/>
                </a:solidFill>
              </a:rPr>
              <a:t> </a:t>
            </a:r>
            <a:endParaRPr lang="ru-RU" b="1" i="1" dirty="0" smtClean="0">
              <a:solidFill>
                <a:srgbClr val="00B050"/>
              </a:solidFill>
            </a:endParaRPr>
          </a:p>
          <a:p>
            <a:pPr algn="just"/>
            <a:r>
              <a:rPr lang="ru-RU" dirty="0" err="1" smtClean="0"/>
              <a:t>Архітектор</a:t>
            </a:r>
            <a:r>
              <a:rPr lang="ru-RU" dirty="0" smtClean="0"/>
              <a:t> </a:t>
            </a:r>
            <a:r>
              <a:rPr lang="ru-RU" dirty="0"/>
              <a:t>повинен </a:t>
            </a:r>
            <a:r>
              <a:rPr lang="ru-RU" dirty="0" err="1"/>
              <a:t>вміти</a:t>
            </a:r>
            <a:r>
              <a:rPr lang="ru-RU" dirty="0"/>
              <a:t> добре </a:t>
            </a:r>
            <a:r>
              <a:rPr lang="ru-RU" dirty="0" err="1"/>
              <a:t>креслити</a:t>
            </a:r>
            <a:r>
              <a:rPr lang="ru-RU" dirty="0"/>
              <a:t> та </a:t>
            </a:r>
            <a:r>
              <a:rPr lang="ru-RU" dirty="0" err="1"/>
              <a:t>володіти</a:t>
            </a:r>
            <a:r>
              <a:rPr lang="ru-RU" dirty="0"/>
              <a:t> </a:t>
            </a:r>
            <a:r>
              <a:rPr lang="ru-RU" dirty="0" err="1"/>
              <a:t>навичками</a:t>
            </a:r>
            <a:r>
              <a:rPr lang="ru-RU" dirty="0"/>
              <a:t> </a:t>
            </a:r>
            <a:r>
              <a:rPr lang="ru-RU" dirty="0" err="1"/>
              <a:t>математичних</a:t>
            </a:r>
            <a:r>
              <a:rPr lang="ru-RU" dirty="0"/>
              <a:t> </a:t>
            </a:r>
            <a:r>
              <a:rPr lang="ru-RU" dirty="0" err="1"/>
              <a:t>розрахунків</a:t>
            </a:r>
            <a:r>
              <a:rPr lang="ru-RU" dirty="0"/>
              <a:t> та </a:t>
            </a:r>
            <a:r>
              <a:rPr lang="ru-RU" dirty="0" err="1"/>
              <a:t>моделювання</a:t>
            </a:r>
            <a:r>
              <a:rPr lang="ru-RU" dirty="0"/>
              <a:t>. </a:t>
            </a:r>
            <a:r>
              <a:rPr lang="ru-RU" dirty="0" err="1"/>
              <a:t>Також</a:t>
            </a:r>
            <a:r>
              <a:rPr lang="ru-RU" dirty="0"/>
              <a:t> </a:t>
            </a:r>
            <a:r>
              <a:rPr lang="ru-RU" dirty="0" err="1"/>
              <a:t>він</a:t>
            </a:r>
            <a:r>
              <a:rPr lang="ru-RU" dirty="0"/>
              <a:t> повинен правильно </a:t>
            </a:r>
            <a:r>
              <a:rPr lang="ru-RU" dirty="0" err="1"/>
              <a:t>розрахувати</a:t>
            </a:r>
            <a:r>
              <a:rPr lang="ru-RU" dirty="0"/>
              <a:t> </a:t>
            </a:r>
            <a:r>
              <a:rPr lang="ru-RU" dirty="0" err="1"/>
              <a:t>матеріали</a:t>
            </a:r>
            <a:r>
              <a:rPr lang="ru-RU" dirty="0"/>
              <a:t>. </a:t>
            </a:r>
            <a:r>
              <a:rPr lang="ru-RU" dirty="0" err="1"/>
              <a:t>Адже</a:t>
            </a:r>
            <a:r>
              <a:rPr lang="ru-RU" dirty="0"/>
              <a:t> </a:t>
            </a:r>
            <a:r>
              <a:rPr lang="ru-RU" dirty="0" err="1"/>
              <a:t>його</a:t>
            </a:r>
            <a:r>
              <a:rPr lang="ru-RU" dirty="0"/>
              <a:t> </a:t>
            </a:r>
            <a:r>
              <a:rPr lang="ru-RU" dirty="0" err="1"/>
              <a:t>завдання</a:t>
            </a:r>
            <a:r>
              <a:rPr lang="ru-RU" dirty="0"/>
              <a:t> </a:t>
            </a:r>
            <a:r>
              <a:rPr lang="ru-RU" dirty="0" err="1"/>
              <a:t>полягає</a:t>
            </a:r>
            <a:r>
              <a:rPr lang="ru-RU" dirty="0"/>
              <a:t> у правильному та </a:t>
            </a:r>
            <a:r>
              <a:rPr lang="ru-RU" dirty="0" err="1"/>
              <a:t>безпечному</a:t>
            </a:r>
            <a:r>
              <a:rPr lang="ru-RU" dirty="0"/>
              <a:t> </a:t>
            </a:r>
            <a:r>
              <a:rPr lang="ru-RU" dirty="0" err="1"/>
              <a:t>проектуванні</a:t>
            </a:r>
            <a:r>
              <a:rPr lang="ru-RU" dirty="0"/>
              <a:t> </a:t>
            </a:r>
            <a:r>
              <a:rPr lang="ru-RU" dirty="0" err="1"/>
              <a:t>будівель</a:t>
            </a:r>
            <a:r>
              <a:rPr lang="ru-RU" dirty="0"/>
              <a:t>. </a:t>
            </a:r>
            <a:r>
              <a:rPr lang="ru-RU" dirty="0" err="1"/>
              <a:t>Від</a:t>
            </a:r>
            <a:r>
              <a:rPr lang="ru-RU" dirty="0"/>
              <a:t> </a:t>
            </a:r>
            <a:r>
              <a:rPr lang="ru-RU" dirty="0" err="1"/>
              <a:t>його</a:t>
            </a:r>
            <a:r>
              <a:rPr lang="ru-RU" dirty="0"/>
              <a:t> </a:t>
            </a:r>
            <a:r>
              <a:rPr lang="ru-RU" dirty="0" err="1"/>
              <a:t>роботи</a:t>
            </a:r>
            <a:r>
              <a:rPr lang="ru-RU" dirty="0"/>
              <a:t> </a:t>
            </a:r>
            <a:r>
              <a:rPr lang="ru-RU" dirty="0" err="1"/>
              <a:t>залежить</a:t>
            </a:r>
            <a:r>
              <a:rPr lang="ru-RU" dirty="0"/>
              <a:t> </a:t>
            </a:r>
            <a:r>
              <a:rPr lang="ru-RU" dirty="0" err="1"/>
              <a:t>життя</a:t>
            </a:r>
            <a:r>
              <a:rPr lang="ru-RU" dirty="0"/>
              <a:t> </a:t>
            </a:r>
            <a:r>
              <a:rPr lang="ru-RU" dirty="0" err="1"/>
              <a:t>інших</a:t>
            </a:r>
            <a:r>
              <a:rPr lang="ru-RU" dirty="0"/>
              <a:t> </a:t>
            </a:r>
            <a:r>
              <a:rPr lang="ru-RU" dirty="0" smtClean="0"/>
              <a:t>людей.</a:t>
            </a:r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764704"/>
            <a:ext cx="2016224" cy="16096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 descr="C:\Users\admin\Desktop\1660739388_1-flomaster-club-p-arkhitektor-kartinki-dlya-detei-krasivo-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620688"/>
            <a:ext cx="2613364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83856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63040" y="2636911"/>
            <a:ext cx="6196405" cy="3086157"/>
          </a:xfrm>
        </p:spPr>
        <p:txBody>
          <a:bodyPr/>
          <a:lstStyle/>
          <a:p>
            <a:r>
              <a:rPr lang="ru-RU" b="1" i="1" dirty="0" err="1" smtClean="0">
                <a:solidFill>
                  <a:srgbClr val="00B050"/>
                </a:solidFill>
              </a:rPr>
              <a:t>Будівельник</a:t>
            </a:r>
            <a:r>
              <a:rPr lang="ru-RU" b="1" i="1" dirty="0" smtClean="0">
                <a:solidFill>
                  <a:srgbClr val="00B050"/>
                </a:solidFill>
              </a:rPr>
              <a:t>.</a:t>
            </a:r>
          </a:p>
          <a:p>
            <a:r>
              <a:rPr lang="ru-RU" dirty="0" err="1" smtClean="0"/>
              <a:t>Будівельнику</a:t>
            </a:r>
            <a:r>
              <a:rPr lang="ru-RU" dirty="0" smtClean="0"/>
              <a:t> </a:t>
            </a:r>
            <a:r>
              <a:rPr lang="ru-RU" dirty="0" err="1"/>
              <a:t>потрібна</a:t>
            </a:r>
            <a:r>
              <a:rPr lang="ru-RU" dirty="0"/>
              <a:t> математика, </a:t>
            </a:r>
            <a:r>
              <a:rPr lang="ru-RU" dirty="0" err="1"/>
              <a:t>щоб</a:t>
            </a:r>
            <a:r>
              <a:rPr lang="ru-RU" dirty="0"/>
              <a:t> правильно </a:t>
            </a:r>
            <a:r>
              <a:rPr lang="ru-RU" dirty="0" err="1"/>
              <a:t>читати</a:t>
            </a:r>
            <a:r>
              <a:rPr lang="ru-RU" dirty="0"/>
              <a:t> </a:t>
            </a:r>
            <a:r>
              <a:rPr lang="ru-RU" dirty="0" err="1"/>
              <a:t>креслення</a:t>
            </a:r>
            <a:r>
              <a:rPr lang="ru-RU" dirty="0"/>
              <a:t>, знати та </a:t>
            </a:r>
            <a:r>
              <a:rPr lang="ru-RU" dirty="0" err="1"/>
              <a:t>вміти</a:t>
            </a:r>
            <a:r>
              <a:rPr lang="ru-RU" dirty="0"/>
              <a:t> </a:t>
            </a:r>
            <a:r>
              <a:rPr lang="ru-RU" dirty="0" err="1"/>
              <a:t>розрахувати</a:t>
            </a:r>
            <a:r>
              <a:rPr lang="ru-RU" dirty="0"/>
              <a:t> </a:t>
            </a:r>
            <a:r>
              <a:rPr lang="ru-RU" dirty="0" err="1"/>
              <a:t>частку</a:t>
            </a:r>
            <a:r>
              <a:rPr lang="ru-RU" dirty="0"/>
              <a:t> води та цементу, </a:t>
            </a:r>
            <a:r>
              <a:rPr lang="ru-RU" dirty="0" err="1"/>
              <a:t>інших</a:t>
            </a:r>
            <a:r>
              <a:rPr lang="ru-RU" dirty="0"/>
              <a:t> </a:t>
            </a:r>
            <a:r>
              <a:rPr lang="ru-RU" dirty="0" err="1"/>
              <a:t>будівельних</a:t>
            </a:r>
            <a:r>
              <a:rPr lang="ru-RU" dirty="0"/>
              <a:t> </a:t>
            </a:r>
            <a:r>
              <a:rPr lang="ru-RU" dirty="0" err="1"/>
              <a:t>сумішей</a:t>
            </a:r>
            <a:r>
              <a:rPr lang="ru-RU" dirty="0"/>
              <a:t>, </a:t>
            </a:r>
            <a:r>
              <a:rPr lang="ru-RU" dirty="0" err="1"/>
              <a:t>тобто</a:t>
            </a:r>
            <a:r>
              <a:rPr lang="ru-RU" dirty="0"/>
              <a:t> </a:t>
            </a:r>
            <a:r>
              <a:rPr lang="ru-RU" dirty="0" err="1"/>
              <a:t>потрібно</a:t>
            </a:r>
            <a:r>
              <a:rPr lang="ru-RU" dirty="0"/>
              <a:t> знати, як </a:t>
            </a:r>
            <a:r>
              <a:rPr lang="ru-RU" dirty="0" err="1"/>
              <a:t>вирішити</a:t>
            </a:r>
            <a:r>
              <a:rPr lang="ru-RU" dirty="0"/>
              <a:t> задачу на </a:t>
            </a:r>
            <a:r>
              <a:rPr lang="ru-RU" dirty="0" err="1"/>
              <a:t>частини</a:t>
            </a:r>
            <a:r>
              <a:rPr lang="ru-RU" dirty="0"/>
              <a:t> та </a:t>
            </a:r>
            <a:r>
              <a:rPr lang="ru-RU" dirty="0" err="1" smtClean="0"/>
              <a:t>відсотки</a:t>
            </a:r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1" y="692696"/>
            <a:ext cx="2164643" cy="17281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700171"/>
            <a:ext cx="2267297" cy="18647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188919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63040" y="2780927"/>
            <a:ext cx="6196405" cy="2942141"/>
          </a:xfrm>
        </p:spPr>
        <p:txBody>
          <a:bodyPr>
            <a:normAutofit fontScale="70000" lnSpcReduction="20000"/>
          </a:bodyPr>
          <a:lstStyle/>
          <a:p>
            <a:r>
              <a:rPr lang="ru-RU" b="1" i="1" dirty="0" err="1" smtClean="0">
                <a:solidFill>
                  <a:srgbClr val="00B050"/>
                </a:solidFill>
              </a:rPr>
              <a:t>Інженер</a:t>
            </a:r>
            <a:r>
              <a:rPr lang="ru-RU" b="1" i="1" dirty="0" smtClean="0">
                <a:solidFill>
                  <a:srgbClr val="00B050"/>
                </a:solidFill>
              </a:rPr>
              <a:t>.</a:t>
            </a:r>
          </a:p>
          <a:p>
            <a:pPr marL="0" indent="0">
              <a:buNone/>
            </a:pPr>
            <a:endParaRPr lang="ru-RU" b="1" i="1" dirty="0" smtClean="0">
              <a:solidFill>
                <a:srgbClr val="00B050"/>
              </a:solidFill>
            </a:endParaRPr>
          </a:p>
          <a:p>
            <a:pPr algn="just"/>
            <a:r>
              <a:rPr lang="ru-RU" dirty="0" err="1" smtClean="0"/>
              <a:t>Інженер</a:t>
            </a:r>
            <a:r>
              <a:rPr lang="ru-RU" dirty="0" smtClean="0"/>
              <a:t> </a:t>
            </a:r>
            <a:r>
              <a:rPr lang="ru-RU" dirty="0"/>
              <a:t>- </a:t>
            </a:r>
            <a:r>
              <a:rPr lang="ru-RU" dirty="0" err="1"/>
              <a:t>це</a:t>
            </a:r>
            <a:r>
              <a:rPr lang="ru-RU" dirty="0"/>
              <a:t> </a:t>
            </a:r>
            <a:r>
              <a:rPr lang="ru-RU" dirty="0" err="1"/>
              <a:t>занадто</a:t>
            </a:r>
            <a:r>
              <a:rPr lang="ru-RU" dirty="0"/>
              <a:t> </a:t>
            </a:r>
            <a:r>
              <a:rPr lang="ru-RU" dirty="0" err="1"/>
              <a:t>загальна</a:t>
            </a:r>
            <a:r>
              <a:rPr lang="ru-RU" dirty="0"/>
              <a:t> </a:t>
            </a:r>
            <a:r>
              <a:rPr lang="ru-RU" dirty="0" err="1"/>
              <a:t>назва</a:t>
            </a:r>
            <a:r>
              <a:rPr lang="ru-RU" dirty="0"/>
              <a:t> </a:t>
            </a:r>
            <a:r>
              <a:rPr lang="ru-RU" dirty="0" err="1"/>
              <a:t>професії</a:t>
            </a:r>
            <a:r>
              <a:rPr lang="ru-RU" dirty="0"/>
              <a:t>. </a:t>
            </a:r>
            <a:r>
              <a:rPr lang="ru-RU" dirty="0" err="1"/>
              <a:t>Пов'язані</a:t>
            </a:r>
            <a:r>
              <a:rPr lang="ru-RU" dirty="0"/>
              <a:t> з математикою </a:t>
            </a:r>
            <a:r>
              <a:rPr lang="ru-RU" dirty="0" err="1"/>
              <a:t>напряму</a:t>
            </a:r>
            <a:r>
              <a:rPr lang="ru-RU" dirty="0"/>
              <a:t>, </a:t>
            </a:r>
            <a:r>
              <a:rPr lang="ru-RU" dirty="0" err="1"/>
              <a:t>інженери</a:t>
            </a:r>
            <a:r>
              <a:rPr lang="ru-RU" dirty="0"/>
              <a:t> </a:t>
            </a:r>
            <a:r>
              <a:rPr lang="ru-RU" dirty="0" err="1"/>
              <a:t>розділилися</a:t>
            </a:r>
            <a:r>
              <a:rPr lang="ru-RU" dirty="0"/>
              <a:t> на </a:t>
            </a:r>
            <a:r>
              <a:rPr lang="ru-RU" dirty="0" err="1"/>
              <a:t>безліч</a:t>
            </a:r>
            <a:r>
              <a:rPr lang="ru-RU" dirty="0"/>
              <a:t> </a:t>
            </a:r>
            <a:r>
              <a:rPr lang="ru-RU" dirty="0" err="1"/>
              <a:t>спеціальностей</a:t>
            </a:r>
            <a:r>
              <a:rPr lang="ru-RU" dirty="0"/>
              <a:t> </a:t>
            </a:r>
            <a:r>
              <a:rPr lang="ru-RU" dirty="0" err="1"/>
              <a:t>вузьких</a:t>
            </a:r>
            <a:r>
              <a:rPr lang="ru-RU" dirty="0"/>
              <a:t> </a:t>
            </a:r>
            <a:r>
              <a:rPr lang="ru-RU" dirty="0" err="1"/>
              <a:t>напрямків</a:t>
            </a:r>
            <a:r>
              <a:rPr lang="ru-RU" dirty="0"/>
              <a:t>, </a:t>
            </a:r>
            <a:r>
              <a:rPr lang="ru-RU" dirty="0" err="1"/>
              <a:t>щоб</a:t>
            </a:r>
            <a:r>
              <a:rPr lang="ru-RU" dirty="0"/>
              <a:t> максимально </a:t>
            </a:r>
            <a:r>
              <a:rPr lang="ru-RU" dirty="0" err="1"/>
              <a:t>повно</a:t>
            </a:r>
            <a:r>
              <a:rPr lang="ru-RU" dirty="0"/>
              <a:t> та </a:t>
            </a:r>
            <a:r>
              <a:rPr lang="ru-RU" dirty="0" err="1"/>
              <a:t>якісно</a:t>
            </a:r>
            <a:r>
              <a:rPr lang="ru-RU" dirty="0"/>
              <a:t> </a:t>
            </a:r>
            <a:r>
              <a:rPr lang="ru-RU" dirty="0" err="1"/>
              <a:t>охопити</a:t>
            </a:r>
            <a:r>
              <a:rPr lang="ru-RU" dirty="0"/>
              <a:t> наше </a:t>
            </a:r>
            <a:r>
              <a:rPr lang="ru-RU" dirty="0" err="1"/>
              <a:t>сьогодні</a:t>
            </a:r>
            <a:r>
              <a:rPr lang="ru-RU" dirty="0"/>
              <a:t> та завтра. </a:t>
            </a:r>
            <a:r>
              <a:rPr lang="ru-RU" dirty="0" err="1"/>
              <a:t>Усі</a:t>
            </a:r>
            <a:r>
              <a:rPr lang="ru-RU" dirty="0"/>
              <a:t> </a:t>
            </a:r>
            <a:r>
              <a:rPr lang="ru-RU" dirty="0" err="1"/>
              <a:t>проекти</a:t>
            </a:r>
            <a:r>
              <a:rPr lang="ru-RU" dirty="0"/>
              <a:t> до </a:t>
            </a:r>
            <a:r>
              <a:rPr lang="ru-RU" dirty="0" err="1"/>
              <a:t>практичної</a:t>
            </a:r>
            <a:r>
              <a:rPr lang="ru-RU" dirty="0"/>
              <a:t> </a:t>
            </a:r>
            <a:r>
              <a:rPr lang="ru-RU" dirty="0" err="1"/>
              <a:t>реалізації</a:t>
            </a:r>
            <a:r>
              <a:rPr lang="ru-RU" dirty="0"/>
              <a:t> </a:t>
            </a:r>
            <a:r>
              <a:rPr lang="ru-RU" dirty="0" err="1"/>
              <a:t>являють</a:t>
            </a:r>
            <a:r>
              <a:rPr lang="ru-RU" dirty="0"/>
              <a:t> собою </a:t>
            </a:r>
            <a:r>
              <a:rPr lang="ru-RU" dirty="0" err="1"/>
              <a:t>нескінченні</a:t>
            </a:r>
            <a:r>
              <a:rPr lang="ru-RU" dirty="0"/>
              <a:t> </a:t>
            </a:r>
            <a:r>
              <a:rPr lang="ru-RU" dirty="0" err="1"/>
              <a:t>викладки</a:t>
            </a:r>
            <a:r>
              <a:rPr lang="ru-RU" dirty="0"/>
              <a:t> та </a:t>
            </a:r>
            <a:r>
              <a:rPr lang="ru-RU" dirty="0" err="1"/>
              <a:t>розрахунки</a:t>
            </a:r>
            <a:r>
              <a:rPr lang="ru-RU" dirty="0"/>
              <a:t>, </a:t>
            </a:r>
            <a:r>
              <a:rPr lang="ru-RU" dirty="0" err="1"/>
              <a:t>виконані</a:t>
            </a:r>
            <a:r>
              <a:rPr lang="ru-RU" dirty="0"/>
              <a:t> </a:t>
            </a:r>
            <a:r>
              <a:rPr lang="ru-RU" dirty="0" err="1"/>
              <a:t>із</a:t>
            </a:r>
            <a:r>
              <a:rPr lang="ru-RU" dirty="0"/>
              <a:t> </a:t>
            </a:r>
            <a:r>
              <a:rPr lang="ru-RU" dirty="0" err="1"/>
              <a:t>застосуванням</a:t>
            </a:r>
            <a:r>
              <a:rPr lang="ru-RU" dirty="0"/>
              <a:t> </a:t>
            </a:r>
            <a:r>
              <a:rPr lang="ru-RU" dirty="0" err="1"/>
              <a:t>спеціальних</a:t>
            </a:r>
            <a:r>
              <a:rPr lang="ru-RU" dirty="0"/>
              <a:t> формул, </a:t>
            </a:r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описують</a:t>
            </a:r>
            <a:r>
              <a:rPr lang="ru-RU" dirty="0"/>
              <a:t> </a:t>
            </a:r>
            <a:r>
              <a:rPr lang="ru-RU" dirty="0" err="1"/>
              <a:t>ті</a:t>
            </a:r>
            <a:r>
              <a:rPr lang="ru-RU" dirty="0"/>
              <a:t> </a:t>
            </a:r>
            <a:r>
              <a:rPr lang="ru-RU" dirty="0" err="1"/>
              <a:t>чи</a:t>
            </a:r>
            <a:r>
              <a:rPr lang="ru-RU" dirty="0"/>
              <a:t> </a:t>
            </a:r>
            <a:r>
              <a:rPr lang="ru-RU" dirty="0" err="1"/>
              <a:t>інші</a:t>
            </a:r>
            <a:r>
              <a:rPr lang="ru-RU" dirty="0"/>
              <a:t> характеристики </a:t>
            </a:r>
            <a:r>
              <a:rPr lang="ru-RU" dirty="0" err="1"/>
              <a:t>матеріалів</a:t>
            </a:r>
            <a:r>
              <a:rPr lang="ru-RU" dirty="0"/>
              <a:t> в </a:t>
            </a:r>
            <a:r>
              <a:rPr lang="ru-RU" dirty="0" err="1"/>
              <a:t>окремо</a:t>
            </a:r>
            <a:r>
              <a:rPr lang="ru-RU" dirty="0"/>
              <a:t> </a:t>
            </a:r>
            <a:r>
              <a:rPr lang="ru-RU" dirty="0" err="1"/>
              <a:t>взятих</a:t>
            </a:r>
            <a:r>
              <a:rPr lang="ru-RU" dirty="0"/>
              <a:t> </a:t>
            </a:r>
            <a:r>
              <a:rPr lang="ru-RU" dirty="0" err="1"/>
              <a:t>умовах</a:t>
            </a:r>
            <a:r>
              <a:rPr lang="ru-RU" dirty="0"/>
              <a:t> (</a:t>
            </a:r>
            <a:r>
              <a:rPr lang="ru-RU" dirty="0" err="1"/>
              <a:t>також</a:t>
            </a:r>
            <a:r>
              <a:rPr lang="ru-RU" dirty="0"/>
              <a:t> </a:t>
            </a:r>
            <a:r>
              <a:rPr lang="ru-RU" dirty="0" err="1"/>
              <a:t>застосовуються</a:t>
            </a:r>
            <a:r>
              <a:rPr lang="ru-RU" dirty="0"/>
              <a:t> і </a:t>
            </a:r>
            <a:r>
              <a:rPr lang="ru-RU" dirty="0" err="1"/>
              <a:t>закони</a:t>
            </a:r>
            <a:r>
              <a:rPr lang="ru-RU" dirty="0"/>
              <a:t> </a:t>
            </a:r>
            <a:r>
              <a:rPr lang="ru-RU" dirty="0" err="1"/>
              <a:t>фізики</a:t>
            </a:r>
            <a:r>
              <a:rPr lang="ru-RU" dirty="0"/>
              <a:t>, без </a:t>
            </a:r>
            <a:r>
              <a:rPr lang="ru-RU" dirty="0" err="1"/>
              <a:t>яких</a:t>
            </a:r>
            <a:r>
              <a:rPr lang="ru-RU" dirty="0"/>
              <a:t> </a:t>
            </a:r>
            <a:r>
              <a:rPr lang="ru-RU" dirty="0" err="1"/>
              <a:t>нікуди</a:t>
            </a:r>
            <a:r>
              <a:rPr lang="ru-RU" dirty="0"/>
              <a:t>. </a:t>
            </a:r>
            <a:r>
              <a:rPr lang="ru-RU" dirty="0" err="1"/>
              <a:t>Усі</a:t>
            </a:r>
            <a:r>
              <a:rPr lang="ru-RU" dirty="0"/>
              <a:t> вони </a:t>
            </a:r>
            <a:r>
              <a:rPr lang="ru-RU" dirty="0" err="1"/>
              <a:t>знову</a:t>
            </a:r>
            <a:r>
              <a:rPr lang="ru-RU" dirty="0"/>
              <a:t> ж таки </a:t>
            </a:r>
            <a:r>
              <a:rPr lang="ru-RU" dirty="0" err="1"/>
              <a:t>розписані</a:t>
            </a:r>
            <a:r>
              <a:rPr lang="ru-RU" dirty="0"/>
              <a:t> у </a:t>
            </a:r>
            <a:r>
              <a:rPr lang="ru-RU" dirty="0" err="1"/>
              <a:t>вигляді</a:t>
            </a:r>
            <a:r>
              <a:rPr lang="ru-RU" dirty="0"/>
              <a:t> </a:t>
            </a:r>
            <a:r>
              <a:rPr lang="ru-RU" dirty="0" err="1"/>
              <a:t>математичних</a:t>
            </a:r>
            <a:r>
              <a:rPr lang="ru-RU" dirty="0"/>
              <a:t> </a:t>
            </a:r>
            <a:r>
              <a:rPr lang="ru-RU" dirty="0" err="1"/>
              <a:t>виразів</a:t>
            </a:r>
            <a:r>
              <a:rPr lang="ru-RU" dirty="0"/>
              <a:t>).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764704"/>
            <a:ext cx="2074449" cy="16561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 descr="C:\Users\admin\Desktop\92e375fdb104896d154c8761940fbd3b-image(1000x700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5702" y="710976"/>
            <a:ext cx="2396618" cy="1925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704846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63040" y="2996952"/>
            <a:ext cx="6196405" cy="2726116"/>
          </a:xfrm>
        </p:spPr>
        <p:txBody>
          <a:bodyPr/>
          <a:lstStyle/>
          <a:p>
            <a:r>
              <a:rPr lang="ru-RU" dirty="0"/>
              <a:t>Столяр, </a:t>
            </a:r>
            <a:r>
              <a:rPr lang="ru-RU" dirty="0" err="1"/>
              <a:t>тесляр</a:t>
            </a:r>
            <a:r>
              <a:rPr lang="ru-RU" dirty="0"/>
              <a:t>, дизайнер </a:t>
            </a:r>
            <a:r>
              <a:rPr lang="ru-RU" dirty="0" err="1"/>
              <a:t>меблів</a:t>
            </a:r>
            <a:endParaRPr lang="ru-RU" dirty="0"/>
          </a:p>
          <a:p>
            <a:r>
              <a:rPr lang="ru-RU" dirty="0" smtClean="0"/>
              <a:t>У </a:t>
            </a:r>
            <a:r>
              <a:rPr lang="ru-RU" dirty="0" err="1"/>
              <a:t>цих</a:t>
            </a:r>
            <a:r>
              <a:rPr lang="ru-RU" dirty="0"/>
              <a:t> </a:t>
            </a:r>
            <a:r>
              <a:rPr lang="ru-RU" dirty="0" err="1"/>
              <a:t>професіях</a:t>
            </a:r>
            <a:r>
              <a:rPr lang="ru-RU" dirty="0"/>
              <a:t> </a:t>
            </a:r>
            <a:r>
              <a:rPr lang="ru-RU" dirty="0" err="1"/>
              <a:t>необхідно</a:t>
            </a:r>
            <a:r>
              <a:rPr lang="ru-RU" dirty="0"/>
              <a:t> </a:t>
            </a:r>
            <a:r>
              <a:rPr lang="ru-RU" dirty="0" err="1"/>
              <a:t>вміти</a:t>
            </a:r>
            <a:r>
              <a:rPr lang="ru-RU" dirty="0"/>
              <a:t> добре </a:t>
            </a:r>
            <a:r>
              <a:rPr lang="ru-RU" dirty="0" err="1"/>
              <a:t>креслити</a:t>
            </a:r>
            <a:r>
              <a:rPr lang="ru-RU" dirty="0"/>
              <a:t>, </a:t>
            </a:r>
            <a:r>
              <a:rPr lang="ru-RU" dirty="0" err="1"/>
              <a:t>розуміти</a:t>
            </a:r>
            <a:r>
              <a:rPr lang="ru-RU" dirty="0"/>
              <a:t> та </a:t>
            </a:r>
            <a:r>
              <a:rPr lang="ru-RU" dirty="0" err="1"/>
              <a:t>читати</a:t>
            </a:r>
            <a:r>
              <a:rPr lang="ru-RU" dirty="0"/>
              <a:t> </a:t>
            </a:r>
            <a:r>
              <a:rPr lang="ru-RU" dirty="0" err="1"/>
              <a:t>схеми</a:t>
            </a:r>
            <a:r>
              <a:rPr lang="ru-RU" dirty="0"/>
              <a:t>, </a:t>
            </a:r>
            <a:r>
              <a:rPr lang="ru-RU" dirty="0" err="1"/>
              <a:t>вважати</a:t>
            </a:r>
            <a:r>
              <a:rPr lang="ru-RU" dirty="0"/>
              <a:t>, знати </a:t>
            </a:r>
            <a:r>
              <a:rPr lang="ru-RU" dirty="0" err="1"/>
              <a:t>властивості</a:t>
            </a:r>
            <a:r>
              <a:rPr lang="ru-RU" dirty="0"/>
              <a:t> </a:t>
            </a:r>
            <a:r>
              <a:rPr lang="ru-RU" dirty="0" err="1"/>
              <a:t>матеріалів</a:t>
            </a:r>
            <a:r>
              <a:rPr lang="ru-RU" dirty="0"/>
              <a:t> та </a:t>
            </a:r>
            <a:r>
              <a:rPr lang="ru-RU" dirty="0" err="1"/>
              <a:t>їх</a:t>
            </a:r>
            <a:r>
              <a:rPr lang="ru-RU" dirty="0"/>
              <a:t> </a:t>
            </a:r>
            <a:r>
              <a:rPr lang="ru-RU" dirty="0" err="1"/>
              <a:t>сумісність</a:t>
            </a:r>
            <a:r>
              <a:rPr lang="ru-RU" dirty="0"/>
              <a:t> та </a:t>
            </a:r>
            <a:r>
              <a:rPr lang="ru-RU" dirty="0" err="1"/>
              <a:t>багато</a:t>
            </a:r>
            <a:r>
              <a:rPr lang="ru-RU" dirty="0"/>
              <a:t> </a:t>
            </a:r>
            <a:r>
              <a:rPr lang="ru-RU" dirty="0" err="1" smtClean="0"/>
              <a:t>іншого</a:t>
            </a:r>
            <a:r>
              <a:rPr lang="ru-RU" dirty="0" smtClean="0"/>
              <a:t>.</a:t>
            </a:r>
            <a:endParaRPr lang="ru-RU" dirty="0"/>
          </a:p>
          <a:p>
            <a:endParaRPr lang="ru-RU" dirty="0"/>
          </a:p>
          <a:p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764704"/>
            <a:ext cx="2074449" cy="16561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 descr="C:\Users\admin\Desktop\stola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736564"/>
            <a:ext cx="2256284" cy="2013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69931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63040" y="2780927"/>
            <a:ext cx="6196405" cy="294214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200" b="1" i="1" dirty="0">
                <a:solidFill>
                  <a:srgbClr val="00B050"/>
                </a:solidFill>
              </a:rPr>
              <a:t> </a:t>
            </a:r>
            <a:r>
              <a:rPr lang="ru-RU" sz="2200" b="1" i="1" dirty="0" smtClean="0">
                <a:solidFill>
                  <a:srgbClr val="00B050"/>
                </a:solidFill>
              </a:rPr>
              <a:t> </a:t>
            </a:r>
          </a:p>
          <a:p>
            <a:pPr marL="0" indent="0">
              <a:buNone/>
            </a:pPr>
            <a:r>
              <a:rPr lang="ru-RU" sz="2200" b="1" i="1" dirty="0">
                <a:solidFill>
                  <a:srgbClr val="00B050"/>
                </a:solidFill>
              </a:rPr>
              <a:t> </a:t>
            </a:r>
            <a:r>
              <a:rPr lang="ru-RU" sz="2200" b="1" i="1" dirty="0" smtClean="0">
                <a:solidFill>
                  <a:srgbClr val="00B050"/>
                </a:solidFill>
              </a:rPr>
              <a:t>  </a:t>
            </a:r>
            <a:r>
              <a:rPr lang="ru-RU" sz="2200" b="1" i="1" dirty="0" err="1" smtClean="0">
                <a:solidFill>
                  <a:srgbClr val="00B050"/>
                </a:solidFill>
              </a:rPr>
              <a:t>Кравець</a:t>
            </a:r>
            <a:r>
              <a:rPr lang="ru-RU" sz="2200" b="1" i="1" dirty="0">
                <a:solidFill>
                  <a:srgbClr val="00B050"/>
                </a:solidFill>
              </a:rPr>
              <a:t>, </a:t>
            </a:r>
            <a:r>
              <a:rPr lang="ru-RU" sz="2200" b="1" i="1" dirty="0" err="1">
                <a:solidFill>
                  <a:srgbClr val="00B050"/>
                </a:solidFill>
              </a:rPr>
              <a:t>закрійник</a:t>
            </a:r>
            <a:r>
              <a:rPr lang="ru-RU" sz="2200" b="1" i="1" dirty="0">
                <a:solidFill>
                  <a:srgbClr val="00B050"/>
                </a:solidFill>
              </a:rPr>
              <a:t>, </a:t>
            </a:r>
            <a:r>
              <a:rPr lang="ru-RU" sz="2200" b="1" i="1" dirty="0" err="1">
                <a:solidFill>
                  <a:srgbClr val="00B050"/>
                </a:solidFill>
              </a:rPr>
              <a:t>модельєр</a:t>
            </a:r>
            <a:r>
              <a:rPr lang="ru-RU" sz="2200" b="1" i="1" dirty="0">
                <a:solidFill>
                  <a:srgbClr val="00B050"/>
                </a:solidFill>
              </a:rPr>
              <a:t> </a:t>
            </a:r>
            <a:endParaRPr lang="ru-RU" sz="2200" b="1" i="1" dirty="0" smtClean="0">
              <a:solidFill>
                <a:srgbClr val="00B050"/>
              </a:solidFill>
            </a:endParaRPr>
          </a:p>
          <a:p>
            <a:r>
              <a:rPr lang="ru-RU" sz="2200" dirty="0" err="1" smtClean="0"/>
              <a:t>Професія</a:t>
            </a:r>
            <a:r>
              <a:rPr lang="ru-RU" sz="2200" dirty="0" smtClean="0"/>
              <a:t> </a:t>
            </a:r>
            <a:r>
              <a:rPr lang="ru-RU" sz="2200" dirty="0" err="1"/>
              <a:t>ця</a:t>
            </a:r>
            <a:r>
              <a:rPr lang="ru-RU" sz="2200" dirty="0"/>
              <a:t> не проста. Тут без математики </a:t>
            </a:r>
            <a:r>
              <a:rPr lang="ru-RU" sz="2200" dirty="0" err="1"/>
              <a:t>теж</a:t>
            </a:r>
            <a:r>
              <a:rPr lang="ru-RU" sz="2200" dirty="0"/>
              <a:t> не </a:t>
            </a:r>
            <a:r>
              <a:rPr lang="ru-RU" sz="2200" dirty="0" err="1"/>
              <a:t>обійтися</a:t>
            </a:r>
            <a:r>
              <a:rPr lang="ru-RU" sz="2200" dirty="0"/>
              <a:t>: </a:t>
            </a:r>
            <a:r>
              <a:rPr lang="ru-RU" sz="2200" dirty="0" err="1"/>
              <a:t>потрібно</a:t>
            </a:r>
            <a:r>
              <a:rPr lang="ru-RU" sz="2200" dirty="0"/>
              <a:t> правильно </a:t>
            </a:r>
            <a:r>
              <a:rPr lang="ru-RU" sz="2200" dirty="0" err="1"/>
              <a:t>знімати</a:t>
            </a:r>
            <a:r>
              <a:rPr lang="ru-RU" sz="2200" dirty="0"/>
              <a:t> </a:t>
            </a:r>
            <a:r>
              <a:rPr lang="ru-RU" sz="2200" dirty="0" err="1"/>
              <a:t>мірки</a:t>
            </a:r>
            <a:r>
              <a:rPr lang="ru-RU" sz="2200" dirty="0"/>
              <a:t>, </a:t>
            </a:r>
            <a:r>
              <a:rPr lang="ru-RU" sz="2200" dirty="0" err="1"/>
              <a:t>розраховувати</a:t>
            </a:r>
            <a:r>
              <a:rPr lang="ru-RU" sz="2200" dirty="0"/>
              <a:t>, </a:t>
            </a:r>
            <a:r>
              <a:rPr lang="ru-RU" sz="2200" dirty="0" err="1"/>
              <a:t>використовувати</a:t>
            </a:r>
            <a:r>
              <a:rPr lang="ru-RU" sz="2200" dirty="0"/>
              <a:t> </a:t>
            </a:r>
            <a:r>
              <a:rPr lang="ru-RU" sz="2200" dirty="0" err="1"/>
              <a:t>формули</a:t>
            </a:r>
            <a:r>
              <a:rPr lang="ru-RU" sz="2200" dirty="0"/>
              <a:t>, </a:t>
            </a:r>
            <a:r>
              <a:rPr lang="ru-RU" sz="2200" dirty="0" err="1"/>
              <a:t>будувати</a:t>
            </a:r>
            <a:r>
              <a:rPr lang="ru-RU" sz="2200" dirty="0"/>
              <a:t> </a:t>
            </a:r>
            <a:r>
              <a:rPr lang="ru-RU" sz="2200" dirty="0" err="1"/>
              <a:t>креслення</a:t>
            </a:r>
            <a:r>
              <a:rPr lang="ru-RU" sz="2200" dirty="0"/>
              <a:t>, </a:t>
            </a:r>
            <a:r>
              <a:rPr lang="ru-RU" sz="2200" dirty="0" err="1"/>
              <a:t>викрійки</a:t>
            </a:r>
            <a:r>
              <a:rPr lang="ru-RU" sz="2200" dirty="0"/>
              <a:t>, </a:t>
            </a:r>
            <a:r>
              <a:rPr lang="ru-RU" sz="2200" dirty="0" err="1"/>
              <a:t>користуватися</a:t>
            </a:r>
            <a:r>
              <a:rPr lang="ru-RU" sz="2200" dirty="0"/>
              <a:t> </a:t>
            </a:r>
            <a:r>
              <a:rPr lang="ru-RU" sz="2200" dirty="0" err="1"/>
              <a:t>сучасним</a:t>
            </a:r>
            <a:r>
              <a:rPr lang="ru-RU" sz="2200" dirty="0"/>
              <a:t> </a:t>
            </a:r>
            <a:r>
              <a:rPr lang="ru-RU" sz="2200" dirty="0" err="1"/>
              <a:t>обладнанням</a:t>
            </a:r>
            <a:r>
              <a:rPr lang="ru-RU" sz="2200" dirty="0"/>
              <a:t> для </a:t>
            </a:r>
            <a:r>
              <a:rPr lang="ru-RU" sz="2200" dirty="0" err="1" smtClean="0"/>
              <a:t>шиття</a:t>
            </a:r>
            <a:r>
              <a:rPr lang="ru-RU" sz="2200" dirty="0" smtClean="0"/>
              <a:t>.</a:t>
            </a:r>
            <a:endParaRPr lang="ru-RU" sz="2200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764704"/>
            <a:ext cx="1984256" cy="1584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Рисунок 4"/>
          <p:cNvPicPr/>
          <p:nvPr/>
        </p:nvPicPr>
        <p:blipFill rotWithShape="1">
          <a:blip r:embed="rId3"/>
          <a:srcRect l="6733" t="24850" r="62165" b="24048"/>
          <a:stretch/>
        </p:blipFill>
        <p:spPr bwMode="auto">
          <a:xfrm>
            <a:off x="6300192" y="756072"/>
            <a:ext cx="1847850" cy="242887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4298007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63040" y="3212976"/>
            <a:ext cx="6196405" cy="2510092"/>
          </a:xfrm>
        </p:spPr>
        <p:txBody>
          <a:bodyPr/>
          <a:lstStyle/>
          <a:p>
            <a:r>
              <a:rPr lang="ru-RU" b="1" i="1" dirty="0" err="1" smtClean="0">
                <a:solidFill>
                  <a:srgbClr val="00B050"/>
                </a:solidFill>
              </a:rPr>
              <a:t>Фізик</a:t>
            </a:r>
            <a:endParaRPr lang="ru-RU" b="1" i="1" dirty="0" smtClean="0">
              <a:solidFill>
                <a:srgbClr val="00B050"/>
              </a:solidFill>
            </a:endParaRPr>
          </a:p>
          <a:p>
            <a:r>
              <a:rPr lang="ru-RU" dirty="0" err="1" smtClean="0"/>
              <a:t>Фізик</a:t>
            </a:r>
            <a:r>
              <a:rPr lang="ru-RU" dirty="0" smtClean="0"/>
              <a:t> </a:t>
            </a:r>
            <a:r>
              <a:rPr lang="ru-RU" dirty="0" err="1"/>
              <a:t>застосовує</a:t>
            </a:r>
            <a:r>
              <a:rPr lang="ru-RU" dirty="0"/>
              <a:t> математику практично </a:t>
            </a:r>
            <a:r>
              <a:rPr lang="ru-RU" dirty="0" err="1"/>
              <a:t>скрізь</a:t>
            </a:r>
            <a:r>
              <a:rPr lang="ru-RU" dirty="0"/>
              <a:t>. </a:t>
            </a:r>
            <a:r>
              <a:rPr lang="ru-RU" dirty="0" err="1"/>
              <a:t>Вирішувати</a:t>
            </a:r>
            <a:r>
              <a:rPr lang="ru-RU" dirty="0"/>
              <a:t> </a:t>
            </a:r>
            <a:r>
              <a:rPr lang="ru-RU" dirty="0" err="1"/>
              <a:t>завдання</a:t>
            </a:r>
            <a:r>
              <a:rPr lang="ru-RU" dirty="0"/>
              <a:t> у </a:t>
            </a:r>
            <a:r>
              <a:rPr lang="ru-RU" dirty="0" err="1"/>
              <a:t>фізиці</a:t>
            </a:r>
            <a:r>
              <a:rPr lang="ru-RU" dirty="0"/>
              <a:t> </a:t>
            </a:r>
            <a:r>
              <a:rPr lang="ru-RU" dirty="0" err="1"/>
              <a:t>неможливо</a:t>
            </a:r>
            <a:r>
              <a:rPr lang="ru-RU" dirty="0"/>
              <a:t> без </a:t>
            </a:r>
            <a:r>
              <a:rPr lang="ru-RU" dirty="0" err="1"/>
              <a:t>знань</a:t>
            </a:r>
            <a:r>
              <a:rPr lang="ru-RU" dirty="0"/>
              <a:t> основ </a:t>
            </a:r>
            <a:r>
              <a:rPr lang="ru-RU" dirty="0" smtClean="0"/>
              <a:t>математики.</a:t>
            </a:r>
            <a:endParaRPr lang="ru-RU" dirty="0"/>
          </a:p>
          <a:p>
            <a:r>
              <a:rPr lang="ru-RU" dirty="0" err="1"/>
              <a:t>Програміст</a:t>
            </a:r>
            <a:endParaRPr lang="ru-RU" dirty="0"/>
          </a:p>
          <a:p>
            <a:endParaRPr lang="ru-RU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836712"/>
            <a:ext cx="2074449" cy="16561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 descr="C:\Users\admin\Desktop\image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816791"/>
            <a:ext cx="2066925" cy="2209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3413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75656" y="2708920"/>
            <a:ext cx="6196405" cy="3024336"/>
          </a:xfrm>
        </p:spPr>
        <p:txBody>
          <a:bodyPr>
            <a:normAutofit fontScale="77500" lnSpcReduction="20000"/>
          </a:bodyPr>
          <a:lstStyle/>
          <a:p>
            <a:r>
              <a:rPr lang="ru-RU" b="1" i="1" dirty="0" err="1">
                <a:solidFill>
                  <a:srgbClr val="00B050"/>
                </a:solidFill>
              </a:rPr>
              <a:t>Біолог</a:t>
            </a:r>
            <a:r>
              <a:rPr lang="ru-RU" b="1" i="1" dirty="0">
                <a:solidFill>
                  <a:srgbClr val="00B050"/>
                </a:solidFill>
              </a:rPr>
              <a:t>, </a:t>
            </a:r>
            <a:r>
              <a:rPr lang="ru-RU" b="1" i="1" dirty="0" err="1">
                <a:solidFill>
                  <a:srgbClr val="00B050"/>
                </a:solidFill>
              </a:rPr>
              <a:t>хімік</a:t>
            </a:r>
            <a:r>
              <a:rPr lang="ru-RU" b="1" i="1" dirty="0">
                <a:solidFill>
                  <a:srgbClr val="00B050"/>
                </a:solidFill>
              </a:rPr>
              <a:t>, </a:t>
            </a:r>
            <a:r>
              <a:rPr lang="ru-RU" b="1" i="1" dirty="0" err="1">
                <a:solidFill>
                  <a:srgbClr val="00B050"/>
                </a:solidFill>
              </a:rPr>
              <a:t>еколог</a:t>
            </a:r>
            <a:endParaRPr lang="ru-RU" b="1" i="1" dirty="0">
              <a:solidFill>
                <a:srgbClr val="00B050"/>
              </a:solidFill>
            </a:endParaRPr>
          </a:p>
          <a:p>
            <a:endParaRPr lang="ru-RU" dirty="0"/>
          </a:p>
          <a:p>
            <a:pPr algn="just"/>
            <a:r>
              <a:rPr lang="ru-RU" dirty="0" err="1"/>
              <a:t>Математичні</a:t>
            </a:r>
            <a:r>
              <a:rPr lang="ru-RU" dirty="0"/>
              <a:t> </a:t>
            </a:r>
            <a:r>
              <a:rPr lang="ru-RU" dirty="0" err="1"/>
              <a:t>методи</a:t>
            </a:r>
            <a:r>
              <a:rPr lang="ru-RU" dirty="0"/>
              <a:t> </a:t>
            </a:r>
            <a:r>
              <a:rPr lang="ru-RU" dirty="0" err="1"/>
              <a:t>застосовували</a:t>
            </a:r>
            <a:r>
              <a:rPr lang="ru-RU" dirty="0"/>
              <a:t> для </a:t>
            </a:r>
            <a:r>
              <a:rPr lang="ru-RU" dirty="0" err="1"/>
              <a:t>дослідження</a:t>
            </a:r>
            <a:r>
              <a:rPr lang="ru-RU" dirty="0"/>
              <a:t> не </a:t>
            </a:r>
            <a:r>
              <a:rPr lang="ru-RU" dirty="0" err="1"/>
              <a:t>всієї</a:t>
            </a:r>
            <a:r>
              <a:rPr lang="ru-RU" dirty="0"/>
              <a:t> </a:t>
            </a:r>
            <a:r>
              <a:rPr lang="ru-RU" dirty="0" err="1"/>
              <a:t>біосфери</a:t>
            </a:r>
            <a:r>
              <a:rPr lang="ru-RU" dirty="0"/>
              <a:t>, а </a:t>
            </a:r>
            <a:r>
              <a:rPr lang="ru-RU" dirty="0" err="1"/>
              <a:t>спочатку</a:t>
            </a:r>
            <a:r>
              <a:rPr lang="ru-RU" dirty="0"/>
              <a:t> </a:t>
            </a:r>
            <a:r>
              <a:rPr lang="ru-RU" dirty="0" err="1"/>
              <a:t>побудували</a:t>
            </a:r>
            <a:r>
              <a:rPr lang="ru-RU" dirty="0"/>
              <a:t> модель </a:t>
            </a:r>
            <a:r>
              <a:rPr lang="ru-RU" dirty="0" err="1"/>
              <a:t>окремої</a:t>
            </a:r>
            <a:r>
              <a:rPr lang="ru-RU" dirty="0"/>
              <a:t> </a:t>
            </a:r>
            <a:r>
              <a:rPr lang="ru-RU" dirty="0" err="1"/>
              <a:t>складової</a:t>
            </a:r>
            <a:r>
              <a:rPr lang="ru-RU" dirty="0"/>
              <a:t> </a:t>
            </a:r>
            <a:r>
              <a:rPr lang="ru-RU" dirty="0" err="1"/>
              <a:t>частини</a:t>
            </a:r>
            <a:r>
              <a:rPr lang="ru-RU" dirty="0"/>
              <a:t> - </a:t>
            </a:r>
            <a:r>
              <a:rPr lang="ru-RU" dirty="0" err="1"/>
              <a:t>популяції</a:t>
            </a:r>
            <a:r>
              <a:rPr lang="ru-RU" dirty="0"/>
              <a:t>. Першу </a:t>
            </a:r>
            <a:r>
              <a:rPr lang="ru-RU" dirty="0" err="1"/>
              <a:t>таку</a:t>
            </a:r>
            <a:r>
              <a:rPr lang="ru-RU" dirty="0"/>
              <a:t> </a:t>
            </a:r>
            <a:r>
              <a:rPr lang="ru-RU" dirty="0" err="1"/>
              <a:t>теорію</a:t>
            </a:r>
            <a:r>
              <a:rPr lang="ru-RU" dirty="0"/>
              <a:t> </a:t>
            </a:r>
            <a:r>
              <a:rPr lang="ru-RU" dirty="0" err="1"/>
              <a:t>розробив</a:t>
            </a:r>
            <a:r>
              <a:rPr lang="ru-RU" dirty="0"/>
              <a:t> </a:t>
            </a:r>
            <a:r>
              <a:rPr lang="ru-RU" dirty="0" err="1"/>
              <a:t>італійський</a:t>
            </a:r>
            <a:r>
              <a:rPr lang="ru-RU" dirty="0"/>
              <a:t> учений </a:t>
            </a:r>
            <a:r>
              <a:rPr lang="ru-RU" dirty="0" err="1"/>
              <a:t>Віто</a:t>
            </a:r>
            <a:r>
              <a:rPr lang="ru-RU" dirty="0"/>
              <a:t> </a:t>
            </a:r>
            <a:r>
              <a:rPr lang="ru-RU" dirty="0" err="1"/>
              <a:t>Вольтерра</a:t>
            </a:r>
            <a:r>
              <a:rPr lang="ru-RU" dirty="0"/>
              <a:t> в 1926 р. «</a:t>
            </a:r>
            <a:r>
              <a:rPr lang="ru-RU" dirty="0" err="1"/>
              <a:t>Праця</a:t>
            </a:r>
            <a:r>
              <a:rPr lang="ru-RU" dirty="0"/>
              <a:t> </a:t>
            </a:r>
            <a:r>
              <a:rPr lang="ru-RU" dirty="0" err="1"/>
              <a:t>Вольтерра</a:t>
            </a:r>
            <a:r>
              <a:rPr lang="ru-RU" dirty="0"/>
              <a:t>, за </a:t>
            </a:r>
            <a:r>
              <a:rPr lang="ru-RU" dirty="0" err="1"/>
              <a:t>оцінкою</a:t>
            </a:r>
            <a:r>
              <a:rPr lang="ru-RU" dirty="0"/>
              <a:t> </a:t>
            </a:r>
            <a:r>
              <a:rPr lang="ru-RU" dirty="0" err="1"/>
              <a:t>фахівців</a:t>
            </a:r>
            <a:r>
              <a:rPr lang="ru-RU" dirty="0"/>
              <a:t>, </a:t>
            </a:r>
            <a:r>
              <a:rPr lang="ru-RU" dirty="0" err="1"/>
              <a:t>це</a:t>
            </a:r>
            <a:r>
              <a:rPr lang="ru-RU" dirty="0"/>
              <a:t>, </a:t>
            </a:r>
            <a:r>
              <a:rPr lang="ru-RU" dirty="0" err="1"/>
              <a:t>безумовно</a:t>
            </a:r>
            <a:r>
              <a:rPr lang="ru-RU" dirty="0"/>
              <a:t>, </a:t>
            </a:r>
            <a:r>
              <a:rPr lang="ru-RU" dirty="0" err="1"/>
              <a:t>теорія</a:t>
            </a:r>
            <a:r>
              <a:rPr lang="ru-RU" dirty="0"/>
              <a:t> </a:t>
            </a:r>
            <a:r>
              <a:rPr lang="ru-RU" dirty="0" err="1"/>
              <a:t>біологічних</a:t>
            </a:r>
            <a:r>
              <a:rPr lang="ru-RU" dirty="0"/>
              <a:t> </a:t>
            </a:r>
            <a:r>
              <a:rPr lang="ru-RU" dirty="0" err="1"/>
              <a:t>спільнот</a:t>
            </a:r>
            <a:r>
              <a:rPr lang="ru-RU" dirty="0"/>
              <a:t>, </a:t>
            </a:r>
            <a:r>
              <a:rPr lang="ru-RU" dirty="0" err="1"/>
              <a:t>побудована</a:t>
            </a:r>
            <a:r>
              <a:rPr lang="ru-RU" dirty="0"/>
              <a:t> </a:t>
            </a:r>
            <a:r>
              <a:rPr lang="ru-RU" dirty="0" err="1"/>
              <a:t>саме</a:t>
            </a:r>
            <a:r>
              <a:rPr lang="ru-RU" dirty="0"/>
              <a:t> як </a:t>
            </a:r>
            <a:r>
              <a:rPr lang="ru-RU" dirty="0" err="1"/>
              <a:t>математична</a:t>
            </a:r>
            <a:r>
              <a:rPr lang="ru-RU" dirty="0"/>
              <a:t> </a:t>
            </a:r>
            <a:r>
              <a:rPr lang="ru-RU" dirty="0" err="1"/>
              <a:t>теорія</a:t>
            </a:r>
            <a:r>
              <a:rPr lang="ru-RU" dirty="0"/>
              <a:t>. </a:t>
            </a:r>
            <a:r>
              <a:rPr lang="ru-RU" dirty="0" err="1"/>
              <a:t>Із</a:t>
            </a:r>
            <a:r>
              <a:rPr lang="ru-RU" dirty="0"/>
              <a:t> </a:t>
            </a:r>
            <a:r>
              <a:rPr lang="ru-RU" dirty="0" err="1"/>
              <a:t>цієї</a:t>
            </a:r>
            <a:r>
              <a:rPr lang="ru-RU" dirty="0"/>
              <a:t> книжки </a:t>
            </a:r>
            <a:r>
              <a:rPr lang="ru-RU" dirty="0" err="1"/>
              <a:t>почалася</a:t>
            </a:r>
            <a:r>
              <a:rPr lang="ru-RU" dirty="0"/>
              <a:t> </a:t>
            </a:r>
            <a:r>
              <a:rPr lang="ru-RU" dirty="0" err="1"/>
              <a:t>сучасна</a:t>
            </a:r>
            <a:r>
              <a:rPr lang="ru-RU" dirty="0"/>
              <a:t> </a:t>
            </a:r>
            <a:r>
              <a:rPr lang="ru-RU" dirty="0" err="1"/>
              <a:t>математична</a:t>
            </a:r>
            <a:r>
              <a:rPr lang="ru-RU" dirty="0"/>
              <a:t> </a:t>
            </a:r>
            <a:r>
              <a:rPr lang="ru-RU" dirty="0" err="1"/>
              <a:t>екологія</a:t>
            </a:r>
            <a:r>
              <a:rPr lang="ru-RU" dirty="0"/>
              <a:t>».</a:t>
            </a:r>
          </a:p>
          <a:p>
            <a:endParaRPr lang="ru-RU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7758" y="850548"/>
            <a:ext cx="2682660" cy="19303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308343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63041" y="980729"/>
            <a:ext cx="3901048" cy="4742340"/>
          </a:xfrm>
        </p:spPr>
        <p:txBody>
          <a:bodyPr>
            <a:normAutofit fontScale="62500" lnSpcReduction="20000"/>
          </a:bodyPr>
          <a:lstStyle/>
          <a:p>
            <a:r>
              <a:rPr lang="ru-RU" b="1" i="1" dirty="0">
                <a:solidFill>
                  <a:srgbClr val="00B050"/>
                </a:solidFill>
              </a:rPr>
              <a:t>Бухгалтер, </a:t>
            </a:r>
            <a:r>
              <a:rPr lang="ru-RU" b="1" i="1" dirty="0" err="1">
                <a:solidFill>
                  <a:srgbClr val="00B050"/>
                </a:solidFill>
              </a:rPr>
              <a:t>економіст</a:t>
            </a:r>
            <a:endParaRPr lang="ru-RU" b="1" i="1" dirty="0">
              <a:solidFill>
                <a:srgbClr val="00B050"/>
              </a:solidFill>
            </a:endParaRPr>
          </a:p>
          <a:p>
            <a:pPr algn="just"/>
            <a:r>
              <a:rPr lang="ru-RU" dirty="0" err="1"/>
              <a:t>Бухгалтерія</a:t>
            </a:r>
            <a:r>
              <a:rPr lang="ru-RU" dirty="0"/>
              <a:t>, в </a:t>
            </a:r>
            <a:r>
              <a:rPr lang="ru-RU" dirty="0" err="1"/>
              <a:t>моєму</a:t>
            </a:r>
            <a:r>
              <a:rPr lang="ru-RU" dirty="0"/>
              <a:t> </a:t>
            </a:r>
            <a:r>
              <a:rPr lang="ru-RU" dirty="0" err="1"/>
              <a:t>розміні</a:t>
            </a:r>
            <a:r>
              <a:rPr lang="ru-RU" dirty="0"/>
              <a:t>, </a:t>
            </a:r>
            <a:r>
              <a:rPr lang="ru-RU" dirty="0" err="1"/>
              <a:t>це</a:t>
            </a:r>
            <a:r>
              <a:rPr lang="ru-RU" dirty="0"/>
              <a:t> </a:t>
            </a:r>
            <a:r>
              <a:rPr lang="ru-RU" dirty="0" err="1"/>
              <a:t>всі</a:t>
            </a:r>
            <a:r>
              <a:rPr lang="ru-RU" dirty="0"/>
              <a:t> </a:t>
            </a:r>
            <a:r>
              <a:rPr lang="ru-RU" dirty="0" err="1"/>
              <a:t>види</a:t>
            </a:r>
            <a:r>
              <a:rPr lang="ru-RU" dirty="0"/>
              <a:t> </a:t>
            </a:r>
            <a:r>
              <a:rPr lang="ru-RU" dirty="0" err="1"/>
              <a:t>операцій</a:t>
            </a:r>
            <a:r>
              <a:rPr lang="ru-RU" dirty="0"/>
              <a:t>, </a:t>
            </a:r>
            <a:r>
              <a:rPr lang="ru-RU" dirty="0" err="1"/>
              <a:t>які</a:t>
            </a:r>
            <a:r>
              <a:rPr lang="ru-RU" dirty="0"/>
              <a:t> </a:t>
            </a:r>
            <a:r>
              <a:rPr lang="ru-RU" dirty="0" err="1"/>
              <a:t>пов’язані</a:t>
            </a:r>
            <a:r>
              <a:rPr lang="ru-RU" dirty="0"/>
              <a:t> з </a:t>
            </a:r>
            <a:r>
              <a:rPr lang="ru-RU" dirty="0" err="1"/>
              <a:t>підприємством</a:t>
            </a:r>
            <a:r>
              <a:rPr lang="ru-RU" dirty="0"/>
              <a:t> та </a:t>
            </a:r>
            <a:r>
              <a:rPr lang="ru-RU" dirty="0" err="1"/>
              <a:t>його</a:t>
            </a:r>
            <a:r>
              <a:rPr lang="ru-RU" dirty="0"/>
              <a:t> </a:t>
            </a:r>
            <a:r>
              <a:rPr lang="ru-RU" dirty="0" err="1"/>
              <a:t>діяльністю</a:t>
            </a:r>
            <a:r>
              <a:rPr lang="ru-RU" dirty="0"/>
              <a:t>. </a:t>
            </a:r>
            <a:r>
              <a:rPr lang="ru-RU" dirty="0" err="1"/>
              <a:t>Іншими</a:t>
            </a:r>
            <a:r>
              <a:rPr lang="ru-RU" dirty="0"/>
              <a:t> словами, </a:t>
            </a:r>
            <a:r>
              <a:rPr lang="ru-RU" dirty="0" err="1"/>
              <a:t>це</a:t>
            </a:r>
            <a:r>
              <a:rPr lang="ru-RU" dirty="0"/>
              <a:t> </a:t>
            </a:r>
            <a:r>
              <a:rPr lang="ru-RU" dirty="0" err="1"/>
              <a:t>узагальнення</a:t>
            </a:r>
            <a:r>
              <a:rPr lang="ru-RU" dirty="0"/>
              <a:t> </a:t>
            </a:r>
            <a:r>
              <a:rPr lang="ru-RU" dirty="0" err="1"/>
              <a:t>математичних</a:t>
            </a:r>
            <a:r>
              <a:rPr lang="ru-RU" dirty="0"/>
              <a:t> </a:t>
            </a:r>
            <a:r>
              <a:rPr lang="ru-RU" dirty="0" err="1"/>
              <a:t>операцій</a:t>
            </a:r>
            <a:r>
              <a:rPr lang="ru-RU" dirty="0"/>
              <a:t>, </a:t>
            </a:r>
            <a:r>
              <a:rPr lang="ru-RU" dirty="0" err="1"/>
              <a:t>кодування</a:t>
            </a:r>
            <a:r>
              <a:rPr lang="ru-RU" dirty="0"/>
              <a:t>, </a:t>
            </a:r>
            <a:r>
              <a:rPr lang="ru-RU" dirty="0" err="1"/>
              <a:t>розрахунок</a:t>
            </a:r>
            <a:r>
              <a:rPr lang="ru-RU" dirty="0"/>
              <a:t> </a:t>
            </a:r>
            <a:r>
              <a:rPr lang="ru-RU" dirty="0" err="1"/>
              <a:t>певних</a:t>
            </a:r>
            <a:r>
              <a:rPr lang="ru-RU" dirty="0"/>
              <a:t> </a:t>
            </a:r>
            <a:r>
              <a:rPr lang="ru-RU" dirty="0" err="1"/>
              <a:t>поступових</a:t>
            </a:r>
            <a:r>
              <a:rPr lang="ru-RU" dirty="0"/>
              <a:t> </a:t>
            </a:r>
            <a:r>
              <a:rPr lang="ru-RU" dirty="0" err="1"/>
              <a:t>дій</a:t>
            </a:r>
            <a:r>
              <a:rPr lang="ru-RU" dirty="0"/>
              <a:t> на </a:t>
            </a:r>
            <a:r>
              <a:rPr lang="ru-RU" dirty="0" err="1"/>
              <a:t>підприємстві</a:t>
            </a:r>
            <a:r>
              <a:rPr lang="ru-RU" dirty="0"/>
              <a:t>. </a:t>
            </a:r>
            <a:r>
              <a:rPr lang="ru-RU" dirty="0" err="1"/>
              <a:t>Бухгалтерія</a:t>
            </a:r>
            <a:r>
              <a:rPr lang="ru-RU" dirty="0"/>
              <a:t> </a:t>
            </a:r>
            <a:r>
              <a:rPr lang="ru-RU" dirty="0" err="1"/>
              <a:t>пов’язана</a:t>
            </a:r>
            <a:r>
              <a:rPr lang="ru-RU" dirty="0"/>
              <a:t> </a:t>
            </a:r>
            <a:r>
              <a:rPr lang="ru-RU" dirty="0" err="1"/>
              <a:t>суто</a:t>
            </a:r>
            <a:r>
              <a:rPr lang="ru-RU" dirty="0"/>
              <a:t> з </a:t>
            </a:r>
            <a:r>
              <a:rPr lang="ru-RU" dirty="0" err="1"/>
              <a:t>грошима</a:t>
            </a:r>
            <a:r>
              <a:rPr lang="ru-RU" dirty="0"/>
              <a:t> і </a:t>
            </a:r>
            <a:r>
              <a:rPr lang="ru-RU" dirty="0" err="1"/>
              <a:t>їх</a:t>
            </a:r>
            <a:r>
              <a:rPr lang="ru-RU" dirty="0"/>
              <a:t> </a:t>
            </a:r>
            <a:r>
              <a:rPr lang="ru-RU" dirty="0" err="1"/>
              <a:t>обігом</a:t>
            </a:r>
            <a:r>
              <a:rPr lang="ru-RU" dirty="0"/>
              <a:t>. </a:t>
            </a:r>
            <a:r>
              <a:rPr lang="ru-RU" dirty="0" err="1"/>
              <a:t>Підприємство</a:t>
            </a:r>
            <a:r>
              <a:rPr lang="ru-RU" dirty="0"/>
              <a:t> не </a:t>
            </a:r>
            <a:r>
              <a:rPr lang="ru-RU" dirty="0" err="1"/>
              <a:t>може</a:t>
            </a:r>
            <a:r>
              <a:rPr lang="ru-RU" dirty="0"/>
              <a:t> </a:t>
            </a:r>
            <a:r>
              <a:rPr lang="ru-RU" dirty="0" err="1"/>
              <a:t>існувати</a:t>
            </a:r>
            <a:r>
              <a:rPr lang="ru-RU" dirty="0"/>
              <a:t> </a:t>
            </a:r>
            <a:r>
              <a:rPr lang="ru-RU" dirty="0" err="1"/>
              <a:t>саме</a:t>
            </a:r>
            <a:r>
              <a:rPr lang="ru-RU" dirty="0"/>
              <a:t> без </a:t>
            </a:r>
            <a:r>
              <a:rPr lang="ru-RU" dirty="0" err="1"/>
              <a:t>цих</a:t>
            </a:r>
            <a:r>
              <a:rPr lang="ru-RU" dirty="0"/>
              <a:t> </a:t>
            </a:r>
            <a:r>
              <a:rPr lang="ru-RU" dirty="0" err="1"/>
              <a:t>узагальнених</a:t>
            </a:r>
            <a:r>
              <a:rPr lang="ru-RU" dirty="0"/>
              <a:t> </a:t>
            </a:r>
            <a:r>
              <a:rPr lang="ru-RU" dirty="0" err="1"/>
              <a:t>дій</a:t>
            </a:r>
            <a:r>
              <a:rPr lang="ru-RU" dirty="0"/>
              <a:t>. </a:t>
            </a:r>
            <a:r>
              <a:rPr lang="ru-RU" dirty="0" err="1"/>
              <a:t>Це</a:t>
            </a:r>
            <a:r>
              <a:rPr lang="ru-RU" dirty="0"/>
              <a:t> </a:t>
            </a:r>
            <a:r>
              <a:rPr lang="ru-RU" dirty="0" err="1"/>
              <a:t>постійна</a:t>
            </a:r>
            <a:r>
              <a:rPr lang="ru-RU" dirty="0"/>
              <a:t> </a:t>
            </a:r>
            <a:r>
              <a:rPr lang="ru-RU" dirty="0" err="1"/>
              <a:t>фіксація</a:t>
            </a:r>
            <a:r>
              <a:rPr lang="ru-RU" dirty="0"/>
              <a:t> часу, грошей (</a:t>
            </a:r>
            <a:r>
              <a:rPr lang="ru-RU" dirty="0" err="1"/>
              <a:t>витрати</a:t>
            </a:r>
            <a:r>
              <a:rPr lang="ru-RU" dirty="0"/>
              <a:t>, доходи, </a:t>
            </a:r>
            <a:r>
              <a:rPr lang="ru-RU" dirty="0" err="1"/>
              <a:t>нарахування</a:t>
            </a:r>
            <a:r>
              <a:rPr lang="ru-RU" dirty="0"/>
              <a:t> </a:t>
            </a:r>
            <a:r>
              <a:rPr lang="ru-RU" dirty="0" err="1"/>
              <a:t>коштів</a:t>
            </a:r>
            <a:r>
              <a:rPr lang="ru-RU" dirty="0"/>
              <a:t>), </a:t>
            </a:r>
            <a:r>
              <a:rPr lang="ru-RU" dirty="0" err="1"/>
              <a:t>ведення</a:t>
            </a:r>
            <a:r>
              <a:rPr lang="ru-RU" dirty="0"/>
              <a:t> </a:t>
            </a:r>
            <a:r>
              <a:rPr lang="ru-RU" dirty="0" err="1"/>
              <a:t>обліку</a:t>
            </a:r>
            <a:r>
              <a:rPr lang="ru-RU" dirty="0"/>
              <a:t>, </a:t>
            </a:r>
            <a:r>
              <a:rPr lang="ru-RU" dirty="0" err="1"/>
              <a:t>аналізування</a:t>
            </a:r>
            <a:r>
              <a:rPr lang="ru-RU" dirty="0"/>
              <a:t> </a:t>
            </a:r>
            <a:r>
              <a:rPr lang="ru-RU" dirty="0" err="1"/>
              <a:t>фінансового</a:t>
            </a:r>
            <a:r>
              <a:rPr lang="ru-RU" dirty="0"/>
              <a:t> стану </a:t>
            </a:r>
            <a:r>
              <a:rPr lang="ru-RU" dirty="0" err="1"/>
              <a:t>підприємства</a:t>
            </a:r>
            <a:r>
              <a:rPr lang="ru-RU" dirty="0"/>
              <a:t>. </a:t>
            </a:r>
            <a:r>
              <a:rPr lang="ru-RU" dirty="0" err="1"/>
              <a:t>Також</a:t>
            </a:r>
            <a:r>
              <a:rPr lang="ru-RU" dirty="0"/>
              <a:t> </a:t>
            </a:r>
            <a:r>
              <a:rPr lang="ru-RU" dirty="0" err="1"/>
              <a:t>завданням</a:t>
            </a:r>
            <a:r>
              <a:rPr lang="ru-RU" dirty="0"/>
              <a:t> </a:t>
            </a:r>
            <a:r>
              <a:rPr lang="ru-RU" dirty="0" err="1"/>
              <a:t>бухгалтерії</a:t>
            </a:r>
            <a:r>
              <a:rPr lang="ru-RU" dirty="0"/>
              <a:t> є </a:t>
            </a:r>
            <a:r>
              <a:rPr lang="ru-RU" dirty="0" err="1"/>
              <a:t>постійний</a:t>
            </a:r>
            <a:r>
              <a:rPr lang="ru-RU" dirty="0"/>
              <a:t> контроль над </a:t>
            </a:r>
            <a:r>
              <a:rPr lang="ru-RU" dirty="0" err="1"/>
              <a:t>грошовими</a:t>
            </a:r>
            <a:r>
              <a:rPr lang="ru-RU" dirty="0"/>
              <a:t> </a:t>
            </a:r>
            <a:r>
              <a:rPr lang="ru-RU" dirty="0" err="1"/>
              <a:t>операціями</a:t>
            </a:r>
            <a:r>
              <a:rPr lang="ru-RU" dirty="0"/>
              <a:t>. Все </a:t>
            </a:r>
            <a:r>
              <a:rPr lang="ru-RU" dirty="0" err="1"/>
              <a:t>має</a:t>
            </a:r>
            <a:r>
              <a:rPr lang="ru-RU" dirty="0"/>
              <a:t> бути </a:t>
            </a:r>
            <a:r>
              <a:rPr lang="ru-RU" dirty="0" err="1"/>
              <a:t>чітко</a:t>
            </a:r>
            <a:r>
              <a:rPr lang="ru-RU" dirty="0"/>
              <a:t>, </a:t>
            </a:r>
            <a:r>
              <a:rPr lang="ru-RU" dirty="0" err="1"/>
              <a:t>копійка</a:t>
            </a:r>
            <a:r>
              <a:rPr lang="ru-RU" dirty="0"/>
              <a:t> до </a:t>
            </a:r>
            <a:r>
              <a:rPr lang="ru-RU" dirty="0" err="1"/>
              <a:t>копійка</a:t>
            </a:r>
            <a:r>
              <a:rPr lang="ru-RU" dirty="0"/>
              <a:t>, </a:t>
            </a:r>
            <a:r>
              <a:rPr lang="ru-RU" dirty="0" err="1"/>
              <a:t>гривня</a:t>
            </a:r>
            <a:r>
              <a:rPr lang="ru-RU" dirty="0"/>
              <a:t> до </a:t>
            </a:r>
            <a:r>
              <a:rPr lang="ru-RU" dirty="0" err="1"/>
              <a:t>гривні</a:t>
            </a:r>
            <a:r>
              <a:rPr lang="ru-RU" dirty="0"/>
              <a:t>. </a:t>
            </a:r>
            <a:r>
              <a:rPr lang="ru-RU" dirty="0" err="1"/>
              <a:t>Якщо</a:t>
            </a:r>
            <a:r>
              <a:rPr lang="ru-RU" dirty="0"/>
              <a:t> </a:t>
            </a:r>
            <a:r>
              <a:rPr lang="ru-RU" dirty="0" err="1"/>
              <a:t>навіть</a:t>
            </a:r>
            <a:r>
              <a:rPr lang="ru-RU" dirty="0"/>
              <a:t> одна </a:t>
            </a:r>
            <a:r>
              <a:rPr lang="ru-RU" dirty="0" err="1"/>
              <a:t>копійка</a:t>
            </a:r>
            <a:r>
              <a:rPr lang="ru-RU" dirty="0"/>
              <a:t> буде не </a:t>
            </a:r>
            <a:r>
              <a:rPr lang="ru-RU" dirty="0" err="1"/>
              <a:t>врахована</a:t>
            </a:r>
            <a:r>
              <a:rPr lang="ru-RU" dirty="0"/>
              <a:t>, то через пару </a:t>
            </a:r>
            <a:r>
              <a:rPr lang="ru-RU" dirty="0" err="1"/>
              <a:t>десятків</a:t>
            </a:r>
            <a:r>
              <a:rPr lang="ru-RU" dirty="0"/>
              <a:t> </a:t>
            </a:r>
            <a:r>
              <a:rPr lang="ru-RU" dirty="0" err="1"/>
              <a:t>років</a:t>
            </a:r>
            <a:r>
              <a:rPr lang="ru-RU" dirty="0"/>
              <a:t> </a:t>
            </a:r>
            <a:r>
              <a:rPr lang="ru-RU" dirty="0" err="1"/>
              <a:t>підприємство</a:t>
            </a:r>
            <a:r>
              <a:rPr lang="ru-RU" dirty="0"/>
              <a:t> просто </a:t>
            </a:r>
            <a:r>
              <a:rPr lang="ru-RU" dirty="0" err="1"/>
              <a:t>може</a:t>
            </a:r>
            <a:r>
              <a:rPr lang="ru-RU" dirty="0"/>
              <a:t> стати </a:t>
            </a:r>
            <a:r>
              <a:rPr lang="ru-RU" dirty="0" err="1"/>
              <a:t>банкрутом</a:t>
            </a:r>
            <a:r>
              <a:rPr lang="ru-RU" dirty="0"/>
              <a:t>. </a:t>
            </a:r>
            <a:r>
              <a:rPr lang="ru-RU" dirty="0" err="1"/>
              <a:t>Також</a:t>
            </a:r>
            <a:r>
              <a:rPr lang="ru-RU" dirty="0"/>
              <a:t> </a:t>
            </a:r>
            <a:r>
              <a:rPr lang="ru-RU" dirty="0" err="1"/>
              <a:t>завжди</a:t>
            </a:r>
            <a:r>
              <a:rPr lang="ru-RU" dirty="0"/>
              <a:t> </a:t>
            </a:r>
            <a:r>
              <a:rPr lang="ru-RU" dirty="0" err="1"/>
              <a:t>потрібно</a:t>
            </a:r>
            <a:r>
              <a:rPr lang="ru-RU" dirty="0"/>
              <a:t> </a:t>
            </a:r>
            <a:r>
              <a:rPr lang="ru-RU" dirty="0" err="1"/>
              <a:t>враховувати</a:t>
            </a:r>
            <a:r>
              <a:rPr lang="ru-RU" dirty="0"/>
              <a:t> </a:t>
            </a:r>
            <a:r>
              <a:rPr lang="ru-RU" dirty="0" err="1"/>
              <a:t>нові</a:t>
            </a:r>
            <a:r>
              <a:rPr lang="ru-RU" dirty="0"/>
              <a:t> </a:t>
            </a:r>
            <a:r>
              <a:rPr lang="ru-RU" dirty="0" err="1"/>
              <a:t>стандарти</a:t>
            </a:r>
            <a:r>
              <a:rPr lang="ru-RU" dirty="0"/>
              <a:t>, </a:t>
            </a:r>
            <a:r>
              <a:rPr lang="ru-RU" dirty="0" err="1"/>
              <a:t>норми</a:t>
            </a:r>
            <a:r>
              <a:rPr lang="ru-RU" dirty="0"/>
              <a:t>, </a:t>
            </a:r>
            <a:r>
              <a:rPr lang="ru-RU" dirty="0" err="1"/>
              <a:t>щоб</a:t>
            </a:r>
            <a:r>
              <a:rPr lang="ru-RU" dirty="0"/>
              <a:t> </a:t>
            </a:r>
            <a:r>
              <a:rPr lang="ru-RU" dirty="0" err="1"/>
              <a:t>також</a:t>
            </a:r>
            <a:r>
              <a:rPr lang="ru-RU" dirty="0"/>
              <a:t> не </a:t>
            </a:r>
            <a:r>
              <a:rPr lang="ru-RU" dirty="0" err="1"/>
              <a:t>прогоріти</a:t>
            </a:r>
            <a:r>
              <a:rPr lang="ru-RU" dirty="0"/>
              <a:t>.</a:t>
            </a:r>
          </a:p>
          <a:p>
            <a:endParaRPr lang="ru-RU" dirty="0"/>
          </a:p>
          <a:p>
            <a:endParaRPr lang="ru-RU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692696"/>
            <a:ext cx="2822444" cy="1944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4113671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63040" y="3140968"/>
            <a:ext cx="6196405" cy="2582100"/>
          </a:xfrm>
        </p:spPr>
        <p:txBody>
          <a:bodyPr/>
          <a:lstStyle/>
          <a:p>
            <a:pPr algn="just"/>
            <a:r>
              <a:rPr lang="ru-RU" b="1" i="1" dirty="0" err="1">
                <a:solidFill>
                  <a:srgbClr val="00B050"/>
                </a:solidFill>
              </a:rPr>
              <a:t>Військовий</a:t>
            </a:r>
            <a:r>
              <a:rPr lang="ru-RU" b="1" i="1" dirty="0">
                <a:solidFill>
                  <a:srgbClr val="00B050"/>
                </a:solidFill>
              </a:rPr>
              <a:t> </a:t>
            </a:r>
            <a:endParaRPr lang="ru-RU" b="1" i="1" dirty="0" smtClean="0">
              <a:solidFill>
                <a:srgbClr val="00B050"/>
              </a:solidFill>
            </a:endParaRPr>
          </a:p>
          <a:p>
            <a:pPr algn="just"/>
            <a:r>
              <a:rPr lang="ru-RU" dirty="0" smtClean="0"/>
              <a:t>В </a:t>
            </a:r>
            <a:r>
              <a:rPr lang="ru-RU" dirty="0" err="1"/>
              <a:t>армії</a:t>
            </a:r>
            <a:r>
              <a:rPr lang="ru-RU" dirty="0"/>
              <a:t> без </a:t>
            </a:r>
            <a:r>
              <a:rPr lang="ru-RU" dirty="0" err="1"/>
              <a:t>знань</a:t>
            </a:r>
            <a:r>
              <a:rPr lang="ru-RU" dirty="0"/>
              <a:t> математики, </a:t>
            </a:r>
            <a:r>
              <a:rPr lang="ru-RU" dirty="0" err="1"/>
              <a:t>фізики</a:t>
            </a:r>
            <a:r>
              <a:rPr lang="ru-RU" dirty="0"/>
              <a:t>, </a:t>
            </a:r>
            <a:r>
              <a:rPr lang="ru-RU" dirty="0" err="1"/>
              <a:t>інформатики</a:t>
            </a:r>
            <a:r>
              <a:rPr lang="ru-RU" dirty="0"/>
              <a:t> </a:t>
            </a:r>
            <a:r>
              <a:rPr lang="ru-RU" dirty="0" err="1"/>
              <a:t>було</a:t>
            </a:r>
            <a:r>
              <a:rPr lang="ru-RU" dirty="0"/>
              <a:t> б складно </a:t>
            </a:r>
            <a:r>
              <a:rPr lang="ru-RU" dirty="0" err="1"/>
              <a:t>опановувати</a:t>
            </a:r>
            <a:r>
              <a:rPr lang="ru-RU" dirty="0"/>
              <a:t> </a:t>
            </a:r>
            <a:r>
              <a:rPr lang="ru-RU" dirty="0" err="1"/>
              <a:t>сучасну</a:t>
            </a:r>
            <a:r>
              <a:rPr lang="ru-RU" dirty="0"/>
              <a:t> </a:t>
            </a:r>
            <a:r>
              <a:rPr lang="ru-RU" dirty="0" err="1"/>
              <a:t>військову</a:t>
            </a:r>
            <a:r>
              <a:rPr lang="ru-RU" dirty="0"/>
              <a:t> </a:t>
            </a:r>
            <a:r>
              <a:rPr lang="ru-RU" dirty="0" err="1"/>
              <a:t>техніку</a:t>
            </a:r>
            <a:r>
              <a:rPr lang="ru-RU" dirty="0"/>
              <a:t>, правильно </a:t>
            </a:r>
            <a:r>
              <a:rPr lang="ru-RU" dirty="0" err="1"/>
              <a:t>використовувати</a:t>
            </a:r>
            <a:r>
              <a:rPr lang="ru-RU" dirty="0"/>
              <a:t> складне </a:t>
            </a:r>
            <a:r>
              <a:rPr lang="ru-RU" dirty="0" err="1"/>
              <a:t>обладнання</a:t>
            </a:r>
            <a:r>
              <a:rPr lang="ru-RU" dirty="0"/>
              <a:t> і т.д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10242" name="Picture 2" descr="C:\Users\admin\Desktop\606a205d4ecdf857749743277d62039b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980728"/>
            <a:ext cx="2672314" cy="266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0690379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63040" y="2780927"/>
            <a:ext cx="6196405" cy="2942141"/>
          </a:xfrm>
        </p:spPr>
        <p:txBody>
          <a:bodyPr>
            <a:normAutofit fontScale="85000" lnSpcReduction="20000"/>
          </a:bodyPr>
          <a:lstStyle/>
          <a:p>
            <a:r>
              <a:rPr lang="ru-RU" b="1" i="1" dirty="0" err="1">
                <a:solidFill>
                  <a:srgbClr val="00B050"/>
                </a:solidFill>
              </a:rPr>
              <a:t>Лікар</a:t>
            </a:r>
            <a:r>
              <a:rPr lang="ru-RU" b="1" i="1" dirty="0">
                <a:solidFill>
                  <a:srgbClr val="00B050"/>
                </a:solidFill>
              </a:rPr>
              <a:t>, ветеринар, </a:t>
            </a:r>
            <a:r>
              <a:rPr lang="ru-RU" b="1" i="1" dirty="0" err="1">
                <a:solidFill>
                  <a:srgbClr val="00B050"/>
                </a:solidFill>
              </a:rPr>
              <a:t>медична</a:t>
            </a:r>
            <a:r>
              <a:rPr lang="ru-RU" b="1" i="1" dirty="0">
                <a:solidFill>
                  <a:srgbClr val="00B050"/>
                </a:solidFill>
              </a:rPr>
              <a:t> сестра </a:t>
            </a:r>
            <a:endParaRPr lang="ru-RU" b="1" i="1" dirty="0" smtClean="0">
              <a:solidFill>
                <a:srgbClr val="00B050"/>
              </a:solidFill>
            </a:endParaRPr>
          </a:p>
          <a:p>
            <a:r>
              <a:rPr lang="ru-RU" dirty="0" err="1" smtClean="0"/>
              <a:t>Від</a:t>
            </a:r>
            <a:r>
              <a:rPr lang="ru-RU" dirty="0" smtClean="0"/>
              <a:t> </a:t>
            </a:r>
            <a:r>
              <a:rPr lang="ru-RU" dirty="0"/>
              <a:t>хороших </a:t>
            </a:r>
            <a:r>
              <a:rPr lang="ru-RU" dirty="0" err="1"/>
              <a:t>знань</a:t>
            </a:r>
            <a:r>
              <a:rPr lang="ru-RU" dirty="0"/>
              <a:t> </a:t>
            </a:r>
            <a:r>
              <a:rPr lang="ru-RU" dirty="0" err="1"/>
              <a:t>лікаря</a:t>
            </a:r>
            <a:r>
              <a:rPr lang="ru-RU" dirty="0"/>
              <a:t> </a:t>
            </a:r>
            <a:r>
              <a:rPr lang="ru-RU" dirty="0" err="1"/>
              <a:t>залежить</a:t>
            </a:r>
            <a:r>
              <a:rPr lang="ru-RU" dirty="0"/>
              <a:t> </a:t>
            </a:r>
            <a:r>
              <a:rPr lang="ru-RU" dirty="0" err="1"/>
              <a:t>життя</a:t>
            </a:r>
            <a:r>
              <a:rPr lang="ru-RU" dirty="0"/>
              <a:t> </a:t>
            </a:r>
            <a:r>
              <a:rPr lang="ru-RU" dirty="0" err="1"/>
              <a:t>пацієнта</a:t>
            </a:r>
            <a:r>
              <a:rPr lang="ru-RU" dirty="0"/>
              <a:t>, </a:t>
            </a:r>
            <a:r>
              <a:rPr lang="ru-RU" dirty="0" err="1"/>
              <a:t>лікар</a:t>
            </a:r>
            <a:r>
              <a:rPr lang="ru-RU" dirty="0"/>
              <a:t> повинен правильно </a:t>
            </a:r>
            <a:r>
              <a:rPr lang="ru-RU" dirty="0" err="1"/>
              <a:t>поставити</a:t>
            </a:r>
            <a:r>
              <a:rPr lang="ru-RU" dirty="0"/>
              <a:t> </a:t>
            </a:r>
            <a:r>
              <a:rPr lang="ru-RU" dirty="0" err="1"/>
              <a:t>діагноз</a:t>
            </a:r>
            <a:r>
              <a:rPr lang="ru-RU" dirty="0"/>
              <a:t>, </a:t>
            </a:r>
            <a:r>
              <a:rPr lang="ru-RU" dirty="0" err="1"/>
              <a:t>призначити</a:t>
            </a:r>
            <a:r>
              <a:rPr lang="ru-RU" dirty="0"/>
              <a:t> </a:t>
            </a:r>
            <a:r>
              <a:rPr lang="ru-RU" dirty="0" err="1"/>
              <a:t>лікування</a:t>
            </a:r>
            <a:r>
              <a:rPr lang="ru-RU" dirty="0"/>
              <a:t>, </a:t>
            </a:r>
            <a:r>
              <a:rPr lang="ru-RU" dirty="0" err="1"/>
              <a:t>враховуючи</a:t>
            </a:r>
            <a:r>
              <a:rPr lang="ru-RU" dirty="0"/>
              <a:t> </a:t>
            </a:r>
            <a:r>
              <a:rPr lang="ru-RU" dirty="0" err="1"/>
              <a:t>багато</a:t>
            </a:r>
            <a:r>
              <a:rPr lang="ru-RU" dirty="0"/>
              <a:t> </a:t>
            </a:r>
            <a:r>
              <a:rPr lang="ru-RU" dirty="0" err="1"/>
              <a:t>показників</a:t>
            </a:r>
            <a:r>
              <a:rPr lang="ru-RU" dirty="0"/>
              <a:t>: температуру, пульс, </a:t>
            </a:r>
            <a:r>
              <a:rPr lang="ru-RU" dirty="0" err="1"/>
              <a:t>артеріальний</a:t>
            </a:r>
            <a:r>
              <a:rPr lang="ru-RU" dirty="0"/>
              <a:t> </a:t>
            </a:r>
            <a:r>
              <a:rPr lang="ru-RU" dirty="0" err="1"/>
              <a:t>тиск</a:t>
            </a:r>
            <a:r>
              <a:rPr lang="ru-RU" dirty="0"/>
              <a:t>, </a:t>
            </a:r>
            <a:r>
              <a:rPr lang="ru-RU" dirty="0" err="1"/>
              <a:t>результати</a:t>
            </a:r>
            <a:r>
              <a:rPr lang="ru-RU" dirty="0"/>
              <a:t> </a:t>
            </a:r>
            <a:r>
              <a:rPr lang="ru-RU" dirty="0" err="1"/>
              <a:t>аналізів</a:t>
            </a:r>
            <a:r>
              <a:rPr lang="ru-RU" dirty="0"/>
              <a:t>; </a:t>
            </a:r>
            <a:r>
              <a:rPr lang="ru-RU" dirty="0" err="1"/>
              <a:t>він</a:t>
            </a:r>
            <a:r>
              <a:rPr lang="ru-RU" dirty="0"/>
              <a:t> </a:t>
            </a:r>
            <a:r>
              <a:rPr lang="ru-RU" dirty="0" err="1"/>
              <a:t>має</a:t>
            </a:r>
            <a:r>
              <a:rPr lang="ru-RU" dirty="0"/>
              <a:t> </a:t>
            </a:r>
            <a:r>
              <a:rPr lang="ru-RU" dirty="0" err="1"/>
              <a:t>вміти</a:t>
            </a:r>
            <a:r>
              <a:rPr lang="ru-RU" dirty="0"/>
              <a:t> правильно </a:t>
            </a:r>
            <a:r>
              <a:rPr lang="ru-RU" dirty="0" err="1"/>
              <a:t>розрахувати</a:t>
            </a:r>
            <a:r>
              <a:rPr lang="ru-RU" dirty="0"/>
              <a:t> </a:t>
            </a:r>
            <a:r>
              <a:rPr lang="ru-RU" dirty="0" err="1"/>
              <a:t>дози</a:t>
            </a:r>
            <a:r>
              <a:rPr lang="ru-RU" dirty="0"/>
              <a:t> </a:t>
            </a:r>
            <a:r>
              <a:rPr lang="ru-RU" dirty="0" err="1"/>
              <a:t>лікарських</a:t>
            </a:r>
            <a:r>
              <a:rPr lang="ru-RU" dirty="0"/>
              <a:t> </a:t>
            </a:r>
            <a:r>
              <a:rPr lang="ru-RU" dirty="0" err="1"/>
              <a:t>препаратів</a:t>
            </a:r>
            <a:r>
              <a:rPr lang="ru-RU" dirty="0"/>
              <a:t>, </a:t>
            </a:r>
            <a:r>
              <a:rPr lang="ru-RU" dirty="0" err="1"/>
              <a:t>щоб</a:t>
            </a:r>
            <a:r>
              <a:rPr lang="ru-RU" dirty="0"/>
              <a:t> вони </a:t>
            </a:r>
            <a:r>
              <a:rPr lang="ru-RU" dirty="0" err="1"/>
              <a:t>були</a:t>
            </a:r>
            <a:r>
              <a:rPr lang="ru-RU" dirty="0"/>
              <a:t> </a:t>
            </a:r>
            <a:r>
              <a:rPr lang="ru-RU" dirty="0" err="1"/>
              <a:t>сумісні</a:t>
            </a:r>
            <a:r>
              <a:rPr lang="ru-RU" dirty="0"/>
              <a:t> та </a:t>
            </a:r>
            <a:r>
              <a:rPr lang="ru-RU" dirty="0" err="1"/>
              <a:t>ліки</a:t>
            </a:r>
            <a:r>
              <a:rPr lang="ru-RU" dirty="0"/>
              <a:t> не нашкодили </a:t>
            </a:r>
            <a:r>
              <a:rPr lang="ru-RU" dirty="0" err="1"/>
              <a:t>людині</a:t>
            </a:r>
            <a:r>
              <a:rPr lang="ru-RU" dirty="0"/>
              <a:t>, </a:t>
            </a:r>
            <a:r>
              <a:rPr lang="ru-RU" dirty="0" err="1"/>
              <a:t>лікарі</a:t>
            </a:r>
            <a:r>
              <a:rPr lang="ru-RU" dirty="0"/>
              <a:t> </a:t>
            </a:r>
            <a:r>
              <a:rPr lang="ru-RU" dirty="0" err="1"/>
              <a:t>використовують</a:t>
            </a:r>
            <a:r>
              <a:rPr lang="ru-RU" dirty="0"/>
              <a:t> складне </a:t>
            </a:r>
            <a:r>
              <a:rPr lang="ru-RU" dirty="0" err="1"/>
              <a:t>медичне</a:t>
            </a:r>
            <a:r>
              <a:rPr lang="ru-RU" dirty="0"/>
              <a:t> </a:t>
            </a:r>
            <a:r>
              <a:rPr lang="ru-RU" dirty="0" err="1"/>
              <a:t>обладнання</a:t>
            </a:r>
            <a:r>
              <a:rPr lang="ru-RU" dirty="0"/>
              <a:t>, а для </a:t>
            </a:r>
            <a:r>
              <a:rPr lang="ru-RU" dirty="0" err="1"/>
              <a:t>цього</a:t>
            </a:r>
            <a:r>
              <a:rPr lang="ru-RU" dirty="0"/>
              <a:t> </a:t>
            </a:r>
            <a:r>
              <a:rPr lang="ru-RU" dirty="0" err="1"/>
              <a:t>теж</a:t>
            </a:r>
            <a:r>
              <a:rPr lang="ru-RU" dirty="0"/>
              <a:t> </a:t>
            </a:r>
            <a:r>
              <a:rPr lang="ru-RU" dirty="0" err="1"/>
              <a:t>потрібно</a:t>
            </a:r>
            <a:r>
              <a:rPr lang="ru-RU" dirty="0"/>
              <a:t> знати </a:t>
            </a:r>
            <a:r>
              <a:rPr lang="ru-RU" dirty="0" smtClean="0"/>
              <a:t>математику</a:t>
            </a:r>
            <a:endParaRPr lang="ru-RU" dirty="0"/>
          </a:p>
        </p:txBody>
      </p:sp>
      <p:pic>
        <p:nvPicPr>
          <p:cNvPr id="11266" name="Picture 2" descr="C:\Users\admin\Desktop\Без названия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5570" y="752952"/>
            <a:ext cx="2562225" cy="1790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939533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63040" y="3284984"/>
            <a:ext cx="6196405" cy="2438084"/>
          </a:xfrm>
        </p:spPr>
        <p:txBody>
          <a:bodyPr>
            <a:normAutofit fontScale="92500"/>
          </a:bodyPr>
          <a:lstStyle/>
          <a:p>
            <a:r>
              <a:rPr lang="ru-RU" b="1" i="1" dirty="0">
                <a:solidFill>
                  <a:srgbClr val="00B050"/>
                </a:solidFill>
              </a:rPr>
              <a:t>Поет і </a:t>
            </a:r>
            <a:r>
              <a:rPr lang="ru-RU" b="1" i="1" dirty="0" err="1">
                <a:solidFill>
                  <a:srgbClr val="00B050"/>
                </a:solidFill>
              </a:rPr>
              <a:t>письменник</a:t>
            </a:r>
            <a:r>
              <a:rPr lang="ru-RU" b="1" i="1" dirty="0">
                <a:solidFill>
                  <a:srgbClr val="00B050"/>
                </a:solidFill>
              </a:rPr>
              <a:t> </a:t>
            </a:r>
            <a:endParaRPr lang="ru-RU" b="1" i="1" dirty="0" smtClean="0">
              <a:solidFill>
                <a:srgbClr val="00B050"/>
              </a:solidFill>
            </a:endParaRPr>
          </a:p>
          <a:p>
            <a:pPr algn="just"/>
            <a:r>
              <a:rPr lang="ru-RU" dirty="0" err="1" smtClean="0"/>
              <a:t>Діяльність</a:t>
            </a:r>
            <a:r>
              <a:rPr lang="ru-RU" dirty="0" smtClean="0"/>
              <a:t> </a:t>
            </a:r>
            <a:r>
              <a:rPr lang="ru-RU" dirty="0" err="1"/>
              <a:t>письменника</a:t>
            </a:r>
            <a:r>
              <a:rPr lang="ru-RU" dirty="0"/>
              <a:t> схожа на роботу математика: </a:t>
            </a:r>
            <a:r>
              <a:rPr lang="ru-RU" dirty="0" err="1"/>
              <a:t>щоб</a:t>
            </a:r>
            <a:r>
              <a:rPr lang="ru-RU" dirty="0"/>
              <a:t> </a:t>
            </a:r>
            <a:r>
              <a:rPr lang="ru-RU" dirty="0" err="1"/>
              <a:t>написати</a:t>
            </a:r>
            <a:r>
              <a:rPr lang="ru-RU" dirty="0"/>
              <a:t> роман, </a:t>
            </a:r>
            <a:r>
              <a:rPr lang="ru-RU" dirty="0" err="1"/>
              <a:t>необхідно</a:t>
            </a:r>
            <a:r>
              <a:rPr lang="ru-RU" dirty="0"/>
              <a:t> </a:t>
            </a:r>
            <a:r>
              <a:rPr lang="ru-RU" dirty="0" err="1"/>
              <a:t>спочатку</a:t>
            </a:r>
            <a:r>
              <a:rPr lang="ru-RU" dirty="0"/>
              <a:t> </a:t>
            </a:r>
            <a:r>
              <a:rPr lang="ru-RU" dirty="0" err="1"/>
              <a:t>скласти</a:t>
            </a:r>
            <a:r>
              <a:rPr lang="ru-RU" dirty="0"/>
              <a:t> план, </a:t>
            </a:r>
            <a:r>
              <a:rPr lang="ru-RU" dirty="0" err="1"/>
              <a:t>продумати</a:t>
            </a:r>
            <a:r>
              <a:rPr lang="ru-RU" dirty="0"/>
              <a:t> сюжет, а </a:t>
            </a:r>
            <a:r>
              <a:rPr lang="ru-RU" dirty="0" err="1"/>
              <a:t>планувати</a:t>
            </a:r>
            <a:r>
              <a:rPr lang="ru-RU" dirty="0"/>
              <a:t> ми </a:t>
            </a:r>
            <a:r>
              <a:rPr lang="ru-RU" dirty="0" err="1"/>
              <a:t>вчимося</a:t>
            </a:r>
            <a:r>
              <a:rPr lang="ru-RU" dirty="0"/>
              <a:t> на математику, </a:t>
            </a:r>
            <a:r>
              <a:rPr lang="ru-RU" dirty="0" err="1"/>
              <a:t>вирішуючи</a:t>
            </a:r>
            <a:r>
              <a:rPr lang="ru-RU" dirty="0"/>
              <a:t> </a:t>
            </a:r>
            <a:r>
              <a:rPr lang="ru-RU" dirty="0" err="1" smtClean="0"/>
              <a:t>завдання</a:t>
            </a:r>
            <a:r>
              <a:rPr lang="ru-RU" dirty="0"/>
              <a:t>.</a:t>
            </a:r>
          </a:p>
        </p:txBody>
      </p:sp>
      <p:pic>
        <p:nvPicPr>
          <p:cNvPr id="12290" name="Picture 2" descr="C:\Users\admin\Desktop\4516707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7819" y="692696"/>
            <a:ext cx="2381250" cy="2362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8223605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59632" y="2996952"/>
            <a:ext cx="6336704" cy="2726116"/>
          </a:xfrm>
        </p:spPr>
        <p:txBody>
          <a:bodyPr>
            <a:normAutofit fontScale="47500" lnSpcReduction="20000"/>
          </a:bodyPr>
          <a:lstStyle/>
          <a:p>
            <a:pPr algn="just"/>
            <a:r>
              <a:rPr lang="ru-RU" b="1" i="1" dirty="0" err="1" smtClean="0">
                <a:solidFill>
                  <a:srgbClr val="00B050"/>
                </a:solidFill>
              </a:rPr>
              <a:t>Музикант</a:t>
            </a:r>
            <a:endParaRPr lang="ru-RU" b="1" i="1" dirty="0" smtClean="0">
              <a:solidFill>
                <a:srgbClr val="00B050"/>
              </a:solidFill>
            </a:endParaRPr>
          </a:p>
          <a:p>
            <a:pPr algn="just"/>
            <a:r>
              <a:rPr lang="ru-RU" sz="2500" dirty="0" smtClean="0"/>
              <a:t> </a:t>
            </a:r>
            <a:r>
              <a:rPr lang="ru-RU" sz="2500" dirty="0" err="1" smtClean="0"/>
              <a:t>Здавалося</a:t>
            </a:r>
            <a:r>
              <a:rPr lang="ru-RU" sz="2500" dirty="0" smtClean="0"/>
              <a:t> </a:t>
            </a:r>
            <a:r>
              <a:rPr lang="ru-RU" sz="2500" dirty="0"/>
              <a:t>б, </a:t>
            </a:r>
            <a:r>
              <a:rPr lang="ru-RU" sz="2500" dirty="0" err="1"/>
              <a:t>що</a:t>
            </a:r>
            <a:r>
              <a:rPr lang="ru-RU" sz="2500" dirty="0"/>
              <a:t> </a:t>
            </a:r>
            <a:r>
              <a:rPr lang="ru-RU" sz="2500" dirty="0" err="1"/>
              <a:t>спільного</a:t>
            </a:r>
            <a:r>
              <a:rPr lang="ru-RU" sz="2500" dirty="0"/>
              <a:t> </a:t>
            </a:r>
            <a:r>
              <a:rPr lang="ru-RU" sz="2500" dirty="0" err="1"/>
              <a:t>між</a:t>
            </a:r>
            <a:r>
              <a:rPr lang="ru-RU" sz="2500" dirty="0"/>
              <a:t> наукою, </a:t>
            </a:r>
            <a:r>
              <a:rPr lang="ru-RU" sz="2500" dirty="0" err="1"/>
              <a:t>що</a:t>
            </a:r>
            <a:r>
              <a:rPr lang="ru-RU" sz="2500" dirty="0"/>
              <a:t> </a:t>
            </a:r>
            <a:r>
              <a:rPr lang="ru-RU" sz="2500" dirty="0" err="1"/>
              <a:t>користується</a:t>
            </a:r>
            <a:r>
              <a:rPr lang="ru-RU" sz="2500" dirty="0"/>
              <a:t> </a:t>
            </a:r>
            <a:r>
              <a:rPr lang="ru-RU" sz="2500" dirty="0" err="1"/>
              <a:t>суворою</a:t>
            </a:r>
            <a:r>
              <a:rPr lang="ru-RU" sz="2500" dirty="0"/>
              <a:t> </a:t>
            </a:r>
            <a:r>
              <a:rPr lang="ru-RU" sz="2500" dirty="0" err="1"/>
              <a:t>логікою</a:t>
            </a:r>
            <a:r>
              <a:rPr lang="ru-RU" sz="2500" dirty="0"/>
              <a:t> </a:t>
            </a:r>
            <a:r>
              <a:rPr lang="ru-RU" sz="2500" dirty="0" err="1"/>
              <a:t>доказів</a:t>
            </a:r>
            <a:r>
              <a:rPr lang="ru-RU" sz="2500" dirty="0"/>
              <a:t> при </a:t>
            </a:r>
            <a:r>
              <a:rPr lang="ru-RU" sz="2500" dirty="0" err="1"/>
              <a:t>вивченні</a:t>
            </a:r>
            <a:r>
              <a:rPr lang="ru-RU" sz="2500" dirty="0"/>
              <a:t>, і </a:t>
            </a:r>
            <a:r>
              <a:rPr lang="ru-RU" sz="2500" dirty="0" err="1"/>
              <a:t>музикою</a:t>
            </a:r>
            <a:r>
              <a:rPr lang="ru-RU" sz="2500" dirty="0"/>
              <a:t> – одним </a:t>
            </a:r>
            <a:r>
              <a:rPr lang="ru-RU" sz="2500" dirty="0" err="1"/>
              <a:t>із</a:t>
            </a:r>
            <a:r>
              <a:rPr lang="ru-RU" sz="2500" dirty="0"/>
              <a:t> </a:t>
            </a:r>
            <a:r>
              <a:rPr lang="ru-RU" sz="2500" dirty="0" err="1"/>
              <a:t>найпрекрасніших</a:t>
            </a:r>
            <a:r>
              <a:rPr lang="ru-RU" sz="2500" dirty="0"/>
              <a:t> </a:t>
            </a:r>
            <a:r>
              <a:rPr lang="ru-RU" sz="2500" dirty="0" err="1"/>
              <a:t>видів</a:t>
            </a:r>
            <a:r>
              <a:rPr lang="ru-RU" sz="2500" dirty="0"/>
              <a:t> </a:t>
            </a:r>
            <a:r>
              <a:rPr lang="ru-RU" sz="2500" dirty="0" err="1"/>
              <a:t>мистецтва</a:t>
            </a:r>
            <a:r>
              <a:rPr lang="ru-RU" sz="2500" dirty="0"/>
              <a:t>, твори </a:t>
            </a:r>
            <a:r>
              <a:rPr lang="ru-RU" sz="2500" dirty="0" err="1"/>
              <a:t>яких</a:t>
            </a:r>
            <a:r>
              <a:rPr lang="ru-RU" sz="2500" dirty="0"/>
              <a:t> </a:t>
            </a:r>
            <a:r>
              <a:rPr lang="ru-RU" sz="2500" dirty="0" err="1"/>
              <a:t>створюються</a:t>
            </a:r>
            <a:r>
              <a:rPr lang="ru-RU" sz="2500" dirty="0"/>
              <a:t> у </a:t>
            </a:r>
            <a:r>
              <a:rPr lang="ru-RU" sz="2500" dirty="0" err="1"/>
              <a:t>пориві</a:t>
            </a:r>
            <a:r>
              <a:rPr lang="ru-RU" sz="2500" dirty="0"/>
              <a:t> </a:t>
            </a:r>
            <a:r>
              <a:rPr lang="ru-RU" sz="2500" dirty="0" err="1"/>
              <a:t>натхнення</a:t>
            </a:r>
            <a:r>
              <a:rPr lang="ru-RU" sz="2500" dirty="0"/>
              <a:t>? </a:t>
            </a:r>
            <a:r>
              <a:rPr lang="ru-RU" sz="2500" dirty="0" err="1"/>
              <a:t>Хто</a:t>
            </a:r>
            <a:r>
              <a:rPr lang="ru-RU" sz="2500" dirty="0"/>
              <a:t> </a:t>
            </a:r>
            <a:r>
              <a:rPr lang="ru-RU" sz="2500" dirty="0" err="1"/>
              <a:t>знайомий</a:t>
            </a:r>
            <a:r>
              <a:rPr lang="ru-RU" sz="2500" dirty="0"/>
              <a:t> з </a:t>
            </a:r>
            <a:r>
              <a:rPr lang="ru-RU" sz="2500" dirty="0" err="1"/>
              <a:t>музичною</a:t>
            </a:r>
            <a:r>
              <a:rPr lang="ru-RU" sz="2500" dirty="0"/>
              <a:t> грамотою, той </a:t>
            </a:r>
            <a:r>
              <a:rPr lang="ru-RU" sz="2500" dirty="0" err="1"/>
              <a:t>знає</a:t>
            </a:r>
            <a:r>
              <a:rPr lang="ru-RU" sz="2500" dirty="0"/>
              <a:t>, </a:t>
            </a:r>
            <a:r>
              <a:rPr lang="ru-RU" sz="2500" dirty="0" err="1"/>
              <a:t>що</a:t>
            </a:r>
            <a:r>
              <a:rPr lang="ru-RU" sz="2500" dirty="0"/>
              <a:t> там </a:t>
            </a:r>
            <a:r>
              <a:rPr lang="ru-RU" sz="2500" dirty="0" err="1"/>
              <a:t>використовуються</a:t>
            </a:r>
            <a:r>
              <a:rPr lang="ru-RU" sz="2500" dirty="0"/>
              <a:t> </a:t>
            </a:r>
            <a:r>
              <a:rPr lang="ru-RU" sz="2500" dirty="0" err="1"/>
              <a:t>частки</a:t>
            </a:r>
            <a:r>
              <a:rPr lang="ru-RU" sz="2500" dirty="0"/>
              <a:t> та дроби, </a:t>
            </a:r>
            <a:r>
              <a:rPr lang="ru-RU" sz="2500" dirty="0" err="1"/>
              <a:t>інтервали</a:t>
            </a:r>
            <a:r>
              <a:rPr lang="ru-RU" sz="2500" dirty="0"/>
              <a:t> , </a:t>
            </a:r>
            <a:r>
              <a:rPr lang="ru-RU" sz="2500" dirty="0" err="1"/>
              <a:t>тобто</a:t>
            </a:r>
            <a:r>
              <a:rPr lang="ru-RU" sz="2500" dirty="0"/>
              <a:t> там </a:t>
            </a:r>
            <a:r>
              <a:rPr lang="ru-RU" sz="2500" dirty="0" err="1"/>
              <a:t>присутня</a:t>
            </a:r>
            <a:r>
              <a:rPr lang="ru-RU" sz="2500" dirty="0"/>
              <a:t> математика, </a:t>
            </a:r>
            <a:r>
              <a:rPr lang="ru-RU" sz="2500" dirty="0" err="1"/>
              <a:t>музичні</a:t>
            </a:r>
            <a:r>
              <a:rPr lang="ru-RU" sz="2500" dirty="0"/>
              <a:t> твори </a:t>
            </a:r>
            <a:r>
              <a:rPr lang="ru-RU" sz="2500" dirty="0" err="1"/>
              <a:t>ритмічні</a:t>
            </a:r>
            <a:r>
              <a:rPr lang="ru-RU" sz="2500" dirty="0"/>
              <a:t> і </a:t>
            </a:r>
            <a:r>
              <a:rPr lang="ru-RU" sz="2500" dirty="0" err="1"/>
              <a:t>гармонійні</a:t>
            </a:r>
            <a:r>
              <a:rPr lang="ru-RU" sz="2500" dirty="0"/>
              <a:t>, </a:t>
            </a:r>
            <a:r>
              <a:rPr lang="ru-RU" sz="2500" dirty="0" err="1"/>
              <a:t>підкоряються</a:t>
            </a:r>
            <a:r>
              <a:rPr lang="ru-RU" sz="2500" dirty="0"/>
              <a:t> </a:t>
            </a:r>
            <a:r>
              <a:rPr lang="ru-RU" sz="2500" dirty="0" err="1"/>
              <a:t>математичним</a:t>
            </a:r>
            <a:r>
              <a:rPr lang="ru-RU" sz="2500" dirty="0"/>
              <a:t> законам. Дивно, але факт: математика в </a:t>
            </a:r>
            <a:r>
              <a:rPr lang="ru-RU" sz="2500" dirty="0" err="1"/>
              <a:t>професії</a:t>
            </a:r>
            <a:r>
              <a:rPr lang="ru-RU" sz="2500" dirty="0"/>
              <a:t> </a:t>
            </a:r>
            <a:r>
              <a:rPr lang="ru-RU" sz="2500" dirty="0" err="1"/>
              <a:t>музиканта</a:t>
            </a:r>
            <a:r>
              <a:rPr lang="ru-RU" sz="2500" dirty="0"/>
              <a:t> </a:t>
            </a:r>
            <a:r>
              <a:rPr lang="ru-RU" sz="2500" dirty="0" err="1"/>
              <a:t>грає</a:t>
            </a:r>
            <a:r>
              <a:rPr lang="ru-RU" sz="2500" dirty="0"/>
              <a:t> першу скрипку. Звук - </a:t>
            </a:r>
            <a:r>
              <a:rPr lang="ru-RU" sz="2500" dirty="0" err="1"/>
              <a:t>явище</a:t>
            </a:r>
            <a:r>
              <a:rPr lang="ru-RU" sz="2500" dirty="0"/>
              <a:t> </a:t>
            </a:r>
            <a:r>
              <a:rPr lang="ru-RU" sz="2500" dirty="0" err="1"/>
              <a:t>природи</a:t>
            </a:r>
            <a:r>
              <a:rPr lang="ru-RU" sz="2500" dirty="0"/>
              <a:t>. </a:t>
            </a:r>
            <a:r>
              <a:rPr lang="ru-RU" sz="2500" dirty="0" err="1"/>
              <a:t>Отже</a:t>
            </a:r>
            <a:r>
              <a:rPr lang="ru-RU" sz="2500" dirty="0"/>
              <a:t>, </a:t>
            </a:r>
            <a:r>
              <a:rPr lang="ru-RU" sz="2500" dirty="0" err="1"/>
              <a:t>він</a:t>
            </a:r>
            <a:r>
              <a:rPr lang="ru-RU" sz="2500" dirty="0"/>
              <a:t> </a:t>
            </a:r>
            <a:r>
              <a:rPr lang="ru-RU" sz="2500" dirty="0" err="1"/>
              <a:t>ідеально</a:t>
            </a:r>
            <a:r>
              <a:rPr lang="ru-RU" sz="2500" dirty="0"/>
              <a:t> </a:t>
            </a:r>
            <a:r>
              <a:rPr lang="ru-RU" sz="2500" dirty="0" err="1"/>
              <a:t>описується</a:t>
            </a:r>
            <a:r>
              <a:rPr lang="ru-RU" sz="2500" dirty="0"/>
              <a:t> математикою. </a:t>
            </a:r>
            <a:r>
              <a:rPr lang="ru-RU" sz="2500" dirty="0" err="1"/>
              <a:t>Акорди</a:t>
            </a:r>
            <a:r>
              <a:rPr lang="ru-RU" sz="2500" dirty="0"/>
              <a:t> та </a:t>
            </a:r>
            <a:r>
              <a:rPr lang="ru-RU" sz="2500" dirty="0" err="1"/>
              <a:t>інші</a:t>
            </a:r>
            <a:r>
              <a:rPr lang="ru-RU" sz="2500" dirty="0"/>
              <a:t> </a:t>
            </a:r>
            <a:r>
              <a:rPr lang="ru-RU" sz="2500" dirty="0" err="1"/>
              <a:t>елементи</a:t>
            </a:r>
            <a:r>
              <a:rPr lang="ru-RU" sz="2500" dirty="0"/>
              <a:t> </a:t>
            </a:r>
            <a:r>
              <a:rPr lang="ru-RU" sz="2500" dirty="0" err="1"/>
              <a:t>базуються</a:t>
            </a:r>
            <a:r>
              <a:rPr lang="ru-RU" sz="2500" dirty="0"/>
              <a:t> на </a:t>
            </a:r>
            <a:r>
              <a:rPr lang="ru-RU" sz="2500" dirty="0" err="1"/>
              <a:t>математичних</a:t>
            </a:r>
            <a:r>
              <a:rPr lang="ru-RU" sz="2500" dirty="0"/>
              <a:t> формулах.</a:t>
            </a:r>
          </a:p>
          <a:p>
            <a:pPr algn="just"/>
            <a:r>
              <a:rPr lang="ru-RU" sz="2500" dirty="0" err="1"/>
              <a:t>Також</a:t>
            </a:r>
            <a:r>
              <a:rPr lang="ru-RU" sz="2500" dirty="0"/>
              <a:t> </a:t>
            </a:r>
            <a:r>
              <a:rPr lang="ru-RU" sz="2500" dirty="0" err="1"/>
              <a:t>ця</a:t>
            </a:r>
            <a:r>
              <a:rPr lang="ru-RU" sz="2500" dirty="0"/>
              <a:t> наука </a:t>
            </a:r>
            <a:r>
              <a:rPr lang="ru-RU" sz="2500" dirty="0" err="1"/>
              <a:t>потрібна</a:t>
            </a:r>
            <a:r>
              <a:rPr lang="ru-RU" sz="2500" dirty="0"/>
              <a:t> і для того, </a:t>
            </a:r>
            <a:r>
              <a:rPr lang="ru-RU" sz="2500" dirty="0" err="1"/>
              <a:t>щоб</a:t>
            </a:r>
            <a:r>
              <a:rPr lang="ru-RU" sz="2500" dirty="0"/>
              <a:t> </a:t>
            </a:r>
            <a:r>
              <a:rPr lang="ru-RU" sz="2500" dirty="0" err="1"/>
              <a:t>створювати</a:t>
            </a:r>
            <a:r>
              <a:rPr lang="ru-RU" sz="2500" dirty="0"/>
              <a:t> "</a:t>
            </a:r>
            <a:r>
              <a:rPr lang="ru-RU" sz="2500" dirty="0" err="1"/>
              <a:t>правильні</a:t>
            </a:r>
            <a:r>
              <a:rPr lang="ru-RU" sz="2500" dirty="0"/>
              <a:t>" </a:t>
            </a:r>
            <a:r>
              <a:rPr lang="ru-RU" sz="2500" dirty="0" err="1"/>
              <a:t>музичні</a:t>
            </a:r>
            <a:r>
              <a:rPr lang="ru-RU" sz="2500" dirty="0"/>
              <a:t> </a:t>
            </a:r>
            <a:r>
              <a:rPr lang="ru-RU" sz="2500" dirty="0" err="1"/>
              <a:t>інструменти</a:t>
            </a:r>
            <a:r>
              <a:rPr lang="ru-RU" sz="2500" dirty="0"/>
              <a:t> – </a:t>
            </a:r>
            <a:r>
              <a:rPr lang="ru-RU" sz="2500" dirty="0" err="1"/>
              <a:t>тобто</a:t>
            </a:r>
            <a:r>
              <a:rPr lang="ru-RU" sz="2500" dirty="0"/>
              <a:t> </a:t>
            </a:r>
            <a:r>
              <a:rPr lang="ru-RU" sz="2500" dirty="0" err="1"/>
              <a:t>ті</a:t>
            </a:r>
            <a:r>
              <a:rPr lang="ru-RU" sz="2500" dirty="0"/>
              <a:t>, </a:t>
            </a:r>
            <a:r>
              <a:rPr lang="ru-RU" sz="2500" dirty="0" err="1"/>
              <a:t>що</a:t>
            </a:r>
            <a:r>
              <a:rPr lang="ru-RU" sz="2500" dirty="0"/>
              <a:t> у готовому </a:t>
            </a:r>
            <a:r>
              <a:rPr lang="ru-RU" sz="2500" dirty="0" err="1"/>
              <a:t>вигляді</a:t>
            </a:r>
            <a:r>
              <a:rPr lang="ru-RU" sz="2500" dirty="0"/>
              <a:t> </a:t>
            </a:r>
            <a:r>
              <a:rPr lang="ru-RU" sz="2500" dirty="0" err="1"/>
              <a:t>зможуть</a:t>
            </a:r>
            <a:r>
              <a:rPr lang="ru-RU" sz="2500" dirty="0"/>
              <a:t> </a:t>
            </a:r>
            <a:r>
              <a:rPr lang="ru-RU" sz="2500" dirty="0" err="1"/>
              <a:t>видавати</a:t>
            </a:r>
            <a:r>
              <a:rPr lang="ru-RU" sz="2500" dirty="0"/>
              <a:t> </a:t>
            </a:r>
            <a:r>
              <a:rPr lang="ru-RU" sz="2500" dirty="0" err="1"/>
              <a:t>потрібні</a:t>
            </a:r>
            <a:r>
              <a:rPr lang="ru-RU" sz="2500" dirty="0"/>
              <a:t> </a:t>
            </a:r>
            <a:r>
              <a:rPr lang="ru-RU" sz="2500" dirty="0" err="1"/>
              <a:t>чисті</a:t>
            </a:r>
            <a:r>
              <a:rPr lang="ru-RU" sz="2500" dirty="0"/>
              <a:t> звуки. </a:t>
            </a:r>
            <a:r>
              <a:rPr lang="ru-RU" sz="2500" dirty="0" err="1"/>
              <a:t>Давньогрецький</a:t>
            </a:r>
            <a:r>
              <a:rPr lang="ru-RU" sz="2500" dirty="0"/>
              <a:t> </a:t>
            </a:r>
            <a:r>
              <a:rPr lang="ru-RU" sz="2500" dirty="0" err="1"/>
              <a:t>філософ</a:t>
            </a:r>
            <a:r>
              <a:rPr lang="ru-RU" sz="2500" dirty="0"/>
              <a:t> </a:t>
            </a:r>
            <a:r>
              <a:rPr lang="ru-RU" sz="2500" dirty="0" err="1"/>
              <a:t>Піфагор</a:t>
            </a:r>
            <a:r>
              <a:rPr lang="ru-RU" sz="2500" dirty="0"/>
              <a:t> один </a:t>
            </a:r>
            <a:r>
              <a:rPr lang="ru-RU" sz="2500" dirty="0" err="1"/>
              <a:t>із</a:t>
            </a:r>
            <a:r>
              <a:rPr lang="ru-RU" sz="2500" dirty="0"/>
              <a:t> </a:t>
            </a:r>
            <a:r>
              <a:rPr lang="ru-RU" sz="2500" dirty="0" err="1"/>
              <a:t>найперших</a:t>
            </a:r>
            <a:r>
              <a:rPr lang="ru-RU" sz="2500" dirty="0"/>
              <a:t> </a:t>
            </a:r>
            <a:r>
              <a:rPr lang="ru-RU" sz="2500" dirty="0" err="1"/>
              <a:t>встановив</a:t>
            </a:r>
            <a:r>
              <a:rPr lang="ru-RU" sz="2500" dirty="0"/>
              <a:t> </a:t>
            </a:r>
            <a:r>
              <a:rPr lang="ru-RU" sz="2500" dirty="0" err="1"/>
              <a:t>зв'язок</a:t>
            </a:r>
            <a:r>
              <a:rPr lang="ru-RU" sz="2500" dirty="0"/>
              <a:t> </a:t>
            </a:r>
            <a:r>
              <a:rPr lang="ru-RU" sz="2500" dirty="0" err="1"/>
              <a:t>між</a:t>
            </a:r>
            <a:r>
              <a:rPr lang="ru-RU" sz="2500" dirty="0"/>
              <a:t> </a:t>
            </a:r>
            <a:r>
              <a:rPr lang="ru-RU" sz="2500" dirty="0" err="1"/>
              <a:t>музикою</a:t>
            </a:r>
            <a:r>
              <a:rPr lang="ru-RU" sz="2500" dirty="0"/>
              <a:t> та математикою. </a:t>
            </a:r>
            <a:r>
              <a:rPr lang="ru-RU" sz="2500" dirty="0" err="1"/>
              <a:t>Він</a:t>
            </a:r>
            <a:r>
              <a:rPr lang="ru-RU" sz="2500" dirty="0"/>
              <a:t> створив </a:t>
            </a:r>
            <a:r>
              <a:rPr lang="ru-RU" sz="2500" dirty="0" err="1"/>
              <a:t>вчення</a:t>
            </a:r>
            <a:r>
              <a:rPr lang="ru-RU" sz="2500" dirty="0"/>
              <a:t> про звук, </a:t>
            </a:r>
            <a:r>
              <a:rPr lang="ru-RU" sz="2500" dirty="0" err="1"/>
              <a:t>вивчав</a:t>
            </a:r>
            <a:r>
              <a:rPr lang="ru-RU" sz="2500" dirty="0"/>
              <a:t> </a:t>
            </a:r>
            <a:r>
              <a:rPr lang="ru-RU" sz="2500" dirty="0" err="1"/>
              <a:t>філософську</a:t>
            </a:r>
            <a:r>
              <a:rPr lang="ru-RU" sz="2500" dirty="0"/>
              <a:t> </a:t>
            </a:r>
            <a:r>
              <a:rPr lang="ru-RU" sz="2500" dirty="0" err="1"/>
              <a:t>математичну</a:t>
            </a:r>
            <a:r>
              <a:rPr lang="ru-RU" sz="2500" dirty="0"/>
              <a:t> сторону звуку, </a:t>
            </a:r>
            <a:r>
              <a:rPr lang="ru-RU" sz="2500" dirty="0" err="1"/>
              <a:t>навіть</a:t>
            </a:r>
            <a:r>
              <a:rPr lang="ru-RU" sz="2500" dirty="0"/>
              <a:t> </a:t>
            </a:r>
            <a:r>
              <a:rPr lang="ru-RU" sz="2500" dirty="0" err="1"/>
              <a:t>математичні</a:t>
            </a:r>
            <a:r>
              <a:rPr lang="ru-RU" sz="2500" dirty="0"/>
              <a:t> </a:t>
            </a:r>
            <a:r>
              <a:rPr lang="ru-RU" sz="2500" dirty="0" err="1"/>
              <a:t>співвідношення</a:t>
            </a:r>
            <a:r>
              <a:rPr lang="ru-RU" sz="2500" dirty="0"/>
              <a:t> </a:t>
            </a:r>
            <a:r>
              <a:rPr lang="ru-RU" sz="2500" dirty="0" err="1"/>
              <a:t>між</a:t>
            </a:r>
            <a:r>
              <a:rPr lang="ru-RU" sz="2500" dirty="0"/>
              <a:t> </a:t>
            </a:r>
            <a:r>
              <a:rPr lang="ru-RU" sz="2500" dirty="0" err="1"/>
              <a:t>окремими</a:t>
            </a:r>
            <a:r>
              <a:rPr lang="ru-RU" sz="2500" dirty="0"/>
              <a:t> звуками, </a:t>
            </a:r>
            <a:r>
              <a:rPr lang="ru-RU" sz="2500" dirty="0" err="1"/>
              <a:t>намагався</a:t>
            </a:r>
            <a:r>
              <a:rPr lang="ru-RU" sz="2500" dirty="0"/>
              <a:t> </a:t>
            </a:r>
            <a:r>
              <a:rPr lang="ru-RU" sz="2500" dirty="0" err="1"/>
              <a:t>зв'язати</a:t>
            </a:r>
            <a:r>
              <a:rPr lang="ru-RU" sz="2500" dirty="0"/>
              <a:t> </a:t>
            </a:r>
            <a:r>
              <a:rPr lang="ru-RU" sz="2500" dirty="0" err="1"/>
              <a:t>музику</a:t>
            </a:r>
            <a:r>
              <a:rPr lang="ru-RU" sz="2500" dirty="0"/>
              <a:t> з </a:t>
            </a:r>
            <a:r>
              <a:rPr lang="ru-RU" sz="2500" dirty="0" err="1"/>
              <a:t>астрономією</a:t>
            </a:r>
            <a:r>
              <a:rPr lang="ru-RU" sz="2500" dirty="0"/>
              <a:t>. </a:t>
            </a:r>
            <a:endParaRPr lang="ru-RU" sz="2500" dirty="0" smtClean="0"/>
          </a:p>
          <a:p>
            <a:pPr algn="just"/>
            <a:r>
              <a:rPr lang="ru-RU" sz="2500" dirty="0" err="1" smtClean="0"/>
              <a:t>Піфагор</a:t>
            </a:r>
            <a:r>
              <a:rPr lang="ru-RU" sz="2500" dirty="0" smtClean="0"/>
              <a:t> </a:t>
            </a:r>
            <a:r>
              <a:rPr lang="ru-RU" sz="2500" dirty="0" err="1"/>
              <a:t>вивчав</a:t>
            </a:r>
            <a:r>
              <a:rPr lang="ru-RU" sz="2500" dirty="0"/>
              <a:t> </a:t>
            </a:r>
            <a:r>
              <a:rPr lang="ru-RU" sz="2500" dirty="0" err="1"/>
              <a:t>інтервали</a:t>
            </a:r>
            <a:r>
              <a:rPr lang="ru-RU" sz="2500" dirty="0"/>
              <a:t>, </a:t>
            </a:r>
            <a:r>
              <a:rPr lang="ru-RU" sz="2500" dirty="0" err="1"/>
              <a:t>використовуючи</a:t>
            </a:r>
            <a:r>
              <a:rPr lang="ru-RU" sz="2500" dirty="0"/>
              <a:t> </a:t>
            </a:r>
            <a:r>
              <a:rPr lang="ru-RU" sz="2500" dirty="0" err="1"/>
              <a:t>спеціальний</a:t>
            </a:r>
            <a:r>
              <a:rPr lang="ru-RU" sz="2500" dirty="0"/>
              <a:t> </a:t>
            </a:r>
            <a:r>
              <a:rPr lang="ru-RU" sz="2500" dirty="0" err="1"/>
              <a:t>інструмент</a:t>
            </a:r>
            <a:r>
              <a:rPr lang="ru-RU" sz="2500" dirty="0"/>
              <a:t> – монохорд).</a:t>
            </a:r>
          </a:p>
          <a:p>
            <a:pPr algn="just"/>
            <a:endParaRPr lang="ru-RU" dirty="0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654061"/>
            <a:ext cx="4464496" cy="23042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8422366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63040" y="3284983"/>
            <a:ext cx="6196405" cy="2438085"/>
          </a:xfrm>
        </p:spPr>
        <p:txBody>
          <a:bodyPr/>
          <a:lstStyle/>
          <a:p>
            <a:r>
              <a:rPr lang="ru-RU" b="1" i="1" dirty="0">
                <a:solidFill>
                  <a:srgbClr val="00B050"/>
                </a:solidFill>
              </a:rPr>
              <a:t>Художник </a:t>
            </a:r>
            <a:endParaRPr lang="ru-RU" b="1" i="1" dirty="0" smtClean="0">
              <a:solidFill>
                <a:srgbClr val="00B050"/>
              </a:solidFill>
            </a:endParaRPr>
          </a:p>
          <a:p>
            <a:r>
              <a:rPr lang="ru-RU" dirty="0" err="1" smtClean="0"/>
              <a:t>Знання</a:t>
            </a:r>
            <a:r>
              <a:rPr lang="ru-RU" dirty="0" smtClean="0"/>
              <a:t> </a:t>
            </a:r>
            <a:r>
              <a:rPr lang="ru-RU" dirty="0" err="1"/>
              <a:t>законів</a:t>
            </a:r>
            <a:r>
              <a:rPr lang="ru-RU" dirty="0"/>
              <a:t> </a:t>
            </a:r>
            <a:r>
              <a:rPr lang="ru-RU" dirty="0" err="1"/>
              <a:t>композиції</a:t>
            </a:r>
            <a:r>
              <a:rPr lang="ru-RU" dirty="0"/>
              <a:t>, </a:t>
            </a:r>
            <a:r>
              <a:rPr lang="ru-RU" dirty="0" err="1"/>
              <a:t>пропорції</a:t>
            </a:r>
            <a:r>
              <a:rPr lang="ru-RU" dirty="0"/>
              <a:t> </a:t>
            </a:r>
            <a:r>
              <a:rPr lang="ru-RU" dirty="0" err="1"/>
              <a:t>поряд</a:t>
            </a:r>
            <a:r>
              <a:rPr lang="ru-RU" dirty="0"/>
              <a:t> </a:t>
            </a:r>
            <a:r>
              <a:rPr lang="ru-RU" dirty="0" err="1"/>
              <a:t>із</a:t>
            </a:r>
            <a:r>
              <a:rPr lang="ru-RU" dirty="0"/>
              <a:t> </a:t>
            </a:r>
            <a:r>
              <a:rPr lang="ru-RU" dirty="0" err="1"/>
              <a:t>фантазією</a:t>
            </a:r>
            <a:r>
              <a:rPr lang="ru-RU" dirty="0"/>
              <a:t> та </a:t>
            </a:r>
            <a:r>
              <a:rPr lang="ru-RU" dirty="0" err="1"/>
              <a:t>натхненням</a:t>
            </a:r>
            <a:r>
              <a:rPr lang="ru-RU" dirty="0"/>
              <a:t> – </a:t>
            </a:r>
            <a:r>
              <a:rPr lang="ru-RU" dirty="0" err="1"/>
              <a:t>запорука</a:t>
            </a:r>
            <a:r>
              <a:rPr lang="ru-RU" dirty="0"/>
              <a:t> </a:t>
            </a:r>
            <a:r>
              <a:rPr lang="ru-RU" dirty="0" err="1"/>
              <a:t>успіху</a:t>
            </a:r>
            <a:r>
              <a:rPr lang="ru-RU" dirty="0"/>
              <a:t> при </a:t>
            </a:r>
            <a:r>
              <a:rPr lang="ru-RU" dirty="0" err="1"/>
              <a:t>написанні</a:t>
            </a:r>
            <a:r>
              <a:rPr lang="ru-RU" dirty="0"/>
              <a:t> </a:t>
            </a:r>
            <a:r>
              <a:rPr lang="ru-RU" dirty="0" err="1" smtClean="0"/>
              <a:t>картини</a:t>
            </a:r>
            <a:endParaRPr lang="ru-RU" dirty="0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124744"/>
            <a:ext cx="5184576" cy="18722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7844291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63040" y="3284983"/>
            <a:ext cx="6196405" cy="2664297"/>
          </a:xfrm>
        </p:spPr>
        <p:txBody>
          <a:bodyPr>
            <a:normAutofit fontScale="70000" lnSpcReduction="20000"/>
          </a:bodyPr>
          <a:lstStyle/>
          <a:p>
            <a:r>
              <a:rPr lang="ru-RU" b="1" i="1" dirty="0">
                <a:solidFill>
                  <a:srgbClr val="00B050"/>
                </a:solidFill>
              </a:rPr>
              <a:t>Синоптик </a:t>
            </a:r>
            <a:endParaRPr lang="ru-RU" b="1" i="1" dirty="0" smtClean="0">
              <a:solidFill>
                <a:srgbClr val="00B050"/>
              </a:solidFill>
            </a:endParaRPr>
          </a:p>
          <a:p>
            <a:pPr algn="just"/>
            <a:r>
              <a:rPr lang="ru-RU" dirty="0" smtClean="0"/>
              <a:t>у </a:t>
            </a:r>
            <a:r>
              <a:rPr lang="ru-RU" dirty="0" err="1"/>
              <a:t>перекладі</a:t>
            </a:r>
            <a:r>
              <a:rPr lang="ru-RU" dirty="0"/>
              <a:t> з </a:t>
            </a:r>
            <a:r>
              <a:rPr lang="ru-RU" dirty="0" err="1"/>
              <a:t>грецької</a:t>
            </a:r>
            <a:r>
              <a:rPr lang="ru-RU" dirty="0"/>
              <a:t> слово " </a:t>
            </a:r>
            <a:r>
              <a:rPr lang="ru-RU" dirty="0" err="1"/>
              <a:t>синоптикос</a:t>
            </a:r>
            <a:r>
              <a:rPr lang="ru-RU" dirty="0"/>
              <a:t> " </a:t>
            </a:r>
            <a:r>
              <a:rPr lang="ru-RU" dirty="0" err="1"/>
              <a:t>означає</a:t>
            </a:r>
            <a:r>
              <a:rPr lang="ru-RU" dirty="0"/>
              <a:t> " </a:t>
            </a:r>
            <a:r>
              <a:rPr lang="ru-RU" dirty="0" err="1"/>
              <a:t>оглядає</a:t>
            </a:r>
            <a:r>
              <a:rPr lang="ru-RU" dirty="0"/>
              <a:t> все " . </a:t>
            </a:r>
            <a:r>
              <a:rPr lang="ru-RU" dirty="0" err="1"/>
              <a:t>Основний</a:t>
            </a:r>
            <a:r>
              <a:rPr lang="ru-RU" dirty="0"/>
              <a:t> </a:t>
            </a:r>
            <a:r>
              <a:rPr lang="ru-RU" dirty="0" err="1"/>
              <a:t>обов'язок</a:t>
            </a:r>
            <a:r>
              <a:rPr lang="ru-RU" dirty="0"/>
              <a:t> </a:t>
            </a:r>
            <a:r>
              <a:rPr lang="ru-RU" dirty="0" err="1"/>
              <a:t>синоптиків</a:t>
            </a:r>
            <a:r>
              <a:rPr lang="ru-RU" dirty="0"/>
              <a:t> - </a:t>
            </a:r>
            <a:r>
              <a:rPr lang="ru-RU" dirty="0" err="1"/>
              <a:t>складання</a:t>
            </a:r>
            <a:r>
              <a:rPr lang="ru-RU" dirty="0"/>
              <a:t> </a:t>
            </a:r>
            <a:r>
              <a:rPr lang="ru-RU" dirty="0" err="1"/>
              <a:t>прогнозів</a:t>
            </a:r>
            <a:r>
              <a:rPr lang="ru-RU" dirty="0"/>
              <a:t>. </a:t>
            </a:r>
            <a:r>
              <a:rPr lang="ru-RU" dirty="0" err="1"/>
              <a:t>Професія</a:t>
            </a:r>
            <a:r>
              <a:rPr lang="ru-RU" dirty="0"/>
              <a:t> </a:t>
            </a:r>
            <a:r>
              <a:rPr lang="ru-RU" dirty="0" err="1"/>
              <a:t>ця</a:t>
            </a:r>
            <a:r>
              <a:rPr lang="ru-RU" dirty="0"/>
              <a:t> </a:t>
            </a:r>
            <a:r>
              <a:rPr lang="ru-RU" dirty="0" err="1"/>
              <a:t>пов'язані</a:t>
            </a:r>
            <a:r>
              <a:rPr lang="ru-RU" dirty="0"/>
              <a:t> з </a:t>
            </a:r>
            <a:r>
              <a:rPr lang="ru-RU" dirty="0" err="1"/>
              <a:t>постійними</a:t>
            </a:r>
            <a:r>
              <a:rPr lang="ru-RU" dirty="0"/>
              <a:t> </a:t>
            </a:r>
            <a:r>
              <a:rPr lang="ru-RU" dirty="0" err="1"/>
              <a:t>стресами</a:t>
            </a:r>
            <a:r>
              <a:rPr lang="ru-RU" dirty="0"/>
              <a:t>, </a:t>
            </a:r>
            <a:r>
              <a:rPr lang="ru-RU" dirty="0" err="1"/>
              <a:t>оскільки</a:t>
            </a:r>
            <a:r>
              <a:rPr lang="ru-RU" dirty="0"/>
              <a:t> часто </a:t>
            </a:r>
            <a:r>
              <a:rPr lang="ru-RU" dirty="0" err="1"/>
              <a:t>від</a:t>
            </a:r>
            <a:r>
              <a:rPr lang="ru-RU" dirty="0"/>
              <a:t> </a:t>
            </a:r>
            <a:r>
              <a:rPr lang="ru-RU" dirty="0" err="1"/>
              <a:t>якості</a:t>
            </a:r>
            <a:r>
              <a:rPr lang="ru-RU" dirty="0"/>
              <a:t> </a:t>
            </a:r>
            <a:r>
              <a:rPr lang="ru-RU" dirty="0" err="1"/>
              <a:t>роботи</a:t>
            </a:r>
            <a:r>
              <a:rPr lang="ru-RU" dirty="0"/>
              <a:t> </a:t>
            </a:r>
            <a:r>
              <a:rPr lang="ru-RU" dirty="0" err="1"/>
              <a:t>залежить</a:t>
            </a:r>
            <a:r>
              <a:rPr lang="ru-RU" dirty="0"/>
              <a:t> </a:t>
            </a:r>
            <a:r>
              <a:rPr lang="ru-RU" dirty="0" err="1"/>
              <a:t>життя</a:t>
            </a:r>
            <a:r>
              <a:rPr lang="ru-RU" dirty="0"/>
              <a:t> людей. </a:t>
            </a:r>
            <a:r>
              <a:rPr lang="ru-RU" dirty="0" err="1"/>
              <a:t>Вивчаючи</a:t>
            </a:r>
            <a:r>
              <a:rPr lang="ru-RU" dirty="0"/>
              <a:t> </a:t>
            </a:r>
            <a:r>
              <a:rPr lang="ru-RU" dirty="0" err="1"/>
              <a:t>професії</a:t>
            </a:r>
            <a:r>
              <a:rPr lang="ru-RU" dirty="0"/>
              <a:t> з математикою, </a:t>
            </a:r>
            <a:r>
              <a:rPr lang="ru-RU" dirty="0" err="1"/>
              <a:t>слід</a:t>
            </a:r>
            <a:r>
              <a:rPr lang="ru-RU" dirty="0"/>
              <a:t> </a:t>
            </a:r>
            <a:r>
              <a:rPr lang="ru-RU" dirty="0" err="1"/>
              <a:t>зазначити</a:t>
            </a:r>
            <a:r>
              <a:rPr lang="ru-RU" dirty="0"/>
              <a:t>, </a:t>
            </a:r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потрібно</a:t>
            </a:r>
            <a:r>
              <a:rPr lang="ru-RU" dirty="0"/>
              <a:t> </a:t>
            </a:r>
            <a:r>
              <a:rPr lang="ru-RU" dirty="0" err="1"/>
              <a:t>виробити</a:t>
            </a:r>
            <a:r>
              <a:rPr lang="ru-RU" dirty="0"/>
              <a:t> в </a:t>
            </a:r>
            <a:r>
              <a:rPr lang="ru-RU" dirty="0" err="1"/>
              <a:t>собі</a:t>
            </a:r>
            <a:r>
              <a:rPr lang="ru-RU" dirty="0"/>
              <a:t> </a:t>
            </a:r>
            <a:r>
              <a:rPr lang="ru-RU" dirty="0" err="1"/>
              <a:t>стратегічні</a:t>
            </a:r>
            <a:r>
              <a:rPr lang="ru-RU" dirty="0"/>
              <a:t> </a:t>
            </a:r>
            <a:r>
              <a:rPr lang="ru-RU" dirty="0" err="1"/>
              <a:t>вміння</a:t>
            </a:r>
            <a:r>
              <a:rPr lang="ru-RU" dirty="0"/>
              <a:t>, </a:t>
            </a:r>
            <a:r>
              <a:rPr lang="ru-RU" dirty="0" err="1"/>
              <a:t>тобто</a:t>
            </a:r>
            <a:r>
              <a:rPr lang="ru-RU" dirty="0"/>
              <a:t> </a:t>
            </a:r>
            <a:r>
              <a:rPr lang="ru-RU" dirty="0" err="1"/>
              <a:t>здатність</a:t>
            </a:r>
            <a:r>
              <a:rPr lang="ru-RU" dirty="0"/>
              <a:t> </a:t>
            </a:r>
            <a:r>
              <a:rPr lang="ru-RU" dirty="0" err="1"/>
              <a:t>думати</a:t>
            </a:r>
            <a:r>
              <a:rPr lang="ru-RU" dirty="0"/>
              <a:t> на </a:t>
            </a:r>
            <a:r>
              <a:rPr lang="ru-RU" dirty="0" err="1"/>
              <a:t>кілька</a:t>
            </a:r>
            <a:r>
              <a:rPr lang="ru-RU" dirty="0"/>
              <a:t> </a:t>
            </a:r>
            <a:r>
              <a:rPr lang="ru-RU" dirty="0" err="1"/>
              <a:t>кроків</a:t>
            </a:r>
            <a:r>
              <a:rPr lang="ru-RU" dirty="0"/>
              <a:t> </a:t>
            </a:r>
            <a:r>
              <a:rPr lang="ru-RU" dirty="0" err="1"/>
              <a:t>уперед</a:t>
            </a:r>
            <a:r>
              <a:rPr lang="ru-RU" dirty="0"/>
              <a:t>, </a:t>
            </a:r>
            <a:r>
              <a:rPr lang="ru-RU" dirty="0" err="1"/>
              <a:t>інакше</a:t>
            </a:r>
            <a:r>
              <a:rPr lang="ru-RU" dirty="0"/>
              <a:t> </a:t>
            </a:r>
            <a:r>
              <a:rPr lang="ru-RU" dirty="0" err="1"/>
              <a:t>кажучи</a:t>
            </a:r>
            <a:r>
              <a:rPr lang="ru-RU" dirty="0"/>
              <a:t>, </a:t>
            </a:r>
            <a:r>
              <a:rPr lang="ru-RU" dirty="0" err="1"/>
              <a:t>це</a:t>
            </a:r>
            <a:r>
              <a:rPr lang="ru-RU" dirty="0"/>
              <a:t> схоже на </a:t>
            </a:r>
            <a:r>
              <a:rPr lang="ru-RU" dirty="0" err="1"/>
              <a:t>гру</a:t>
            </a:r>
            <a:r>
              <a:rPr lang="ru-RU" dirty="0"/>
              <a:t> в шахи, </a:t>
            </a:r>
            <a:r>
              <a:rPr lang="ru-RU" dirty="0" err="1"/>
              <a:t>тільки</a:t>
            </a:r>
            <a:r>
              <a:rPr lang="ru-RU" dirty="0"/>
              <a:t> </a:t>
            </a:r>
            <a:r>
              <a:rPr lang="ru-RU" dirty="0" err="1"/>
              <a:t>зі</a:t>
            </a:r>
            <a:r>
              <a:rPr lang="ru-RU" dirty="0"/>
              <a:t> </a:t>
            </a:r>
            <a:r>
              <a:rPr lang="ru-RU" dirty="0" err="1"/>
              <a:t>стихією</a:t>
            </a:r>
            <a:r>
              <a:rPr lang="ru-RU" dirty="0"/>
              <a:t>, </a:t>
            </a:r>
            <a:r>
              <a:rPr lang="ru-RU" dirty="0" err="1"/>
              <a:t>причому</a:t>
            </a:r>
            <a:r>
              <a:rPr lang="ru-RU" dirty="0"/>
              <a:t>, </a:t>
            </a:r>
            <a:r>
              <a:rPr lang="ru-RU" dirty="0" err="1"/>
              <a:t>залежно</a:t>
            </a:r>
            <a:r>
              <a:rPr lang="ru-RU" dirty="0"/>
              <a:t> </a:t>
            </a:r>
            <a:r>
              <a:rPr lang="ru-RU" dirty="0" err="1"/>
              <a:t>від</a:t>
            </a:r>
            <a:r>
              <a:rPr lang="ru-RU" dirty="0"/>
              <a:t> </a:t>
            </a:r>
            <a:r>
              <a:rPr lang="ru-RU" dirty="0" err="1"/>
              <a:t>регіону</a:t>
            </a:r>
            <a:r>
              <a:rPr lang="ru-RU" dirty="0"/>
              <a:t>, принцип </a:t>
            </a:r>
            <a:r>
              <a:rPr lang="ru-RU" dirty="0" err="1"/>
              <a:t>гри</a:t>
            </a:r>
            <a:r>
              <a:rPr lang="ru-RU" dirty="0"/>
              <a:t> </a:t>
            </a:r>
            <a:r>
              <a:rPr lang="ru-RU" dirty="0" err="1"/>
              <a:t>відрізняється</a:t>
            </a:r>
            <a:r>
              <a:rPr lang="ru-RU" dirty="0"/>
              <a:t>. А яка </a:t>
            </a:r>
            <a:r>
              <a:rPr lang="ru-RU" dirty="0" err="1"/>
              <a:t>гра</a:t>
            </a:r>
            <a:r>
              <a:rPr lang="ru-RU" dirty="0"/>
              <a:t> </a:t>
            </a:r>
            <a:r>
              <a:rPr lang="ru-RU" dirty="0" err="1"/>
              <a:t>може</a:t>
            </a:r>
            <a:r>
              <a:rPr lang="ru-RU" dirty="0"/>
              <a:t> бути </a:t>
            </a:r>
            <a:r>
              <a:rPr lang="ru-RU" dirty="0" err="1"/>
              <a:t>математичніша</a:t>
            </a:r>
            <a:r>
              <a:rPr lang="ru-RU" dirty="0"/>
              <a:t>, </a:t>
            </a:r>
            <a:r>
              <a:rPr lang="ru-RU" dirty="0" err="1"/>
              <a:t>ніж</a:t>
            </a:r>
            <a:r>
              <a:rPr lang="ru-RU" dirty="0"/>
              <a:t> шахи</a:t>
            </a:r>
            <a:r>
              <a:rPr lang="ru-RU" dirty="0" smtClean="0"/>
              <a:t>?</a:t>
            </a:r>
            <a:endParaRPr lang="ru-RU" dirty="0"/>
          </a:p>
          <a:p>
            <a:endParaRPr lang="ru-RU" dirty="0"/>
          </a:p>
          <a:p>
            <a:endParaRPr lang="ru-RU" dirty="0"/>
          </a:p>
        </p:txBody>
      </p:sp>
      <p:pic>
        <p:nvPicPr>
          <p:cNvPr id="15362" name="Picture 2" descr="C:\Users\admin\Desktop\02014843-a3ca-1200x63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704455"/>
            <a:ext cx="5904656" cy="23523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1292606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59633" y="1090613"/>
            <a:ext cx="3024336" cy="4632455"/>
          </a:xfrm>
        </p:spPr>
        <p:txBody>
          <a:bodyPr>
            <a:normAutofit fontScale="85000" lnSpcReduction="10000"/>
          </a:bodyPr>
          <a:lstStyle/>
          <a:p>
            <a:r>
              <a:rPr lang="ru-RU" b="1" i="1" dirty="0" err="1">
                <a:solidFill>
                  <a:srgbClr val="00B050"/>
                </a:solidFill>
              </a:rPr>
              <a:t>Перукар</a:t>
            </a:r>
            <a:r>
              <a:rPr lang="ru-RU" dirty="0"/>
              <a:t> </a:t>
            </a:r>
            <a:endParaRPr lang="ru-RU" dirty="0" smtClean="0"/>
          </a:p>
          <a:p>
            <a:r>
              <a:rPr lang="ru-RU" dirty="0" smtClean="0"/>
              <a:t>Робота </a:t>
            </a:r>
            <a:r>
              <a:rPr lang="ru-RU" dirty="0" err="1"/>
              <a:t>перукаря</a:t>
            </a:r>
            <a:r>
              <a:rPr lang="ru-RU" dirty="0"/>
              <a:t> не обходиться без </a:t>
            </a:r>
            <a:r>
              <a:rPr lang="ru-RU" dirty="0" err="1"/>
              <a:t>знань</a:t>
            </a:r>
            <a:r>
              <a:rPr lang="ru-RU" dirty="0"/>
              <a:t> математики, </a:t>
            </a:r>
            <a:r>
              <a:rPr lang="ru-RU" dirty="0" err="1"/>
              <a:t>потрібно</a:t>
            </a:r>
            <a:r>
              <a:rPr lang="ru-RU" dirty="0"/>
              <a:t> знати </a:t>
            </a:r>
            <a:r>
              <a:rPr lang="ru-RU" dirty="0" err="1"/>
              <a:t>симетрію</a:t>
            </a:r>
            <a:r>
              <a:rPr lang="ru-RU" dirty="0"/>
              <a:t>, </a:t>
            </a:r>
            <a:r>
              <a:rPr lang="ru-RU" dirty="0" err="1"/>
              <a:t>асиметрію</a:t>
            </a:r>
            <a:r>
              <a:rPr lang="ru-RU" dirty="0"/>
              <a:t>, </a:t>
            </a:r>
            <a:r>
              <a:rPr lang="ru-RU" dirty="0" err="1"/>
              <a:t>пропорції</a:t>
            </a:r>
            <a:r>
              <a:rPr lang="ru-RU" dirty="0"/>
              <a:t>, кути </a:t>
            </a:r>
            <a:r>
              <a:rPr lang="ru-RU" dirty="0" err="1"/>
              <a:t>їх</a:t>
            </a:r>
            <a:r>
              <a:rPr lang="ru-RU" dirty="0"/>
              <a:t> </a:t>
            </a:r>
            <a:r>
              <a:rPr lang="ru-RU" dirty="0" err="1"/>
              <a:t>градусні</a:t>
            </a:r>
            <a:r>
              <a:rPr lang="ru-RU" dirty="0"/>
              <a:t> заходи, </a:t>
            </a:r>
            <a:r>
              <a:rPr lang="ru-RU" dirty="0" err="1"/>
              <a:t>вміти</a:t>
            </a:r>
            <a:r>
              <a:rPr lang="ru-RU" dirty="0"/>
              <a:t> </a:t>
            </a:r>
            <a:r>
              <a:rPr lang="ru-RU" dirty="0" err="1"/>
              <a:t>читати</a:t>
            </a:r>
            <a:r>
              <a:rPr lang="ru-RU" dirty="0"/>
              <a:t> </a:t>
            </a:r>
            <a:r>
              <a:rPr lang="ru-RU" dirty="0" err="1"/>
              <a:t>схеми</a:t>
            </a:r>
            <a:r>
              <a:rPr lang="ru-RU" dirty="0"/>
              <a:t> </a:t>
            </a:r>
            <a:r>
              <a:rPr lang="ru-RU" dirty="0" err="1"/>
              <a:t>зачісок</a:t>
            </a:r>
            <a:r>
              <a:rPr lang="ru-RU" dirty="0"/>
              <a:t>, </a:t>
            </a:r>
            <a:r>
              <a:rPr lang="ru-RU" dirty="0" err="1"/>
              <a:t>розраховувати</a:t>
            </a:r>
            <a:r>
              <a:rPr lang="ru-RU" dirty="0"/>
              <a:t> </a:t>
            </a:r>
            <a:r>
              <a:rPr lang="ru-RU" dirty="0" err="1"/>
              <a:t>частки</a:t>
            </a:r>
            <a:r>
              <a:rPr lang="ru-RU" dirty="0"/>
              <a:t> </a:t>
            </a:r>
            <a:r>
              <a:rPr lang="ru-RU" dirty="0" err="1"/>
              <a:t>препаратів</a:t>
            </a:r>
            <a:r>
              <a:rPr lang="ru-RU" dirty="0"/>
              <a:t>, </a:t>
            </a:r>
            <a:r>
              <a:rPr lang="ru-RU" dirty="0" err="1"/>
              <a:t>наприклад</a:t>
            </a:r>
            <a:r>
              <a:rPr lang="ru-RU" dirty="0"/>
              <a:t>, при </a:t>
            </a:r>
            <a:r>
              <a:rPr lang="ru-RU" dirty="0" err="1"/>
              <a:t>фарбуванні</a:t>
            </a:r>
            <a:r>
              <a:rPr lang="ru-RU" dirty="0"/>
              <a:t> </a:t>
            </a:r>
            <a:r>
              <a:rPr lang="ru-RU" dirty="0" err="1"/>
              <a:t>волосся</a:t>
            </a:r>
            <a:r>
              <a:rPr lang="ru-RU" dirty="0"/>
              <a:t> та </a:t>
            </a:r>
            <a:r>
              <a:rPr lang="ru-RU" dirty="0" err="1"/>
              <a:t>багато</a:t>
            </a:r>
            <a:r>
              <a:rPr lang="ru-RU" dirty="0"/>
              <a:t> </a:t>
            </a:r>
            <a:r>
              <a:rPr lang="ru-RU" dirty="0" err="1" smtClean="0"/>
              <a:t>іншого</a:t>
            </a:r>
            <a:r>
              <a:rPr lang="ru-RU" dirty="0"/>
              <a:t>.</a:t>
            </a:r>
          </a:p>
          <a:p>
            <a:endParaRPr lang="ru-RU" dirty="0"/>
          </a:p>
          <a:p>
            <a:endParaRPr lang="ru-RU" dirty="0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1090613"/>
            <a:ext cx="3744416" cy="4676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4691888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31640" y="1124744"/>
            <a:ext cx="3384377" cy="4598325"/>
          </a:xfrm>
        </p:spPr>
        <p:txBody>
          <a:bodyPr>
            <a:normAutofit fontScale="77500" lnSpcReduction="20000"/>
          </a:bodyPr>
          <a:lstStyle/>
          <a:p>
            <a:r>
              <a:rPr lang="ru-RU" b="1" i="1" dirty="0">
                <a:solidFill>
                  <a:srgbClr val="00B050"/>
                </a:solidFill>
              </a:rPr>
              <a:t>Кухар </a:t>
            </a:r>
            <a:endParaRPr lang="ru-RU" dirty="0" smtClean="0"/>
          </a:p>
          <a:p>
            <a:r>
              <a:rPr lang="ru-RU" dirty="0" err="1" smtClean="0"/>
              <a:t>Така</a:t>
            </a:r>
            <a:r>
              <a:rPr lang="ru-RU" dirty="0" smtClean="0"/>
              <a:t> </a:t>
            </a:r>
            <a:r>
              <a:rPr lang="ru-RU" dirty="0" err="1"/>
              <a:t>професія</a:t>
            </a:r>
            <a:r>
              <a:rPr lang="ru-RU" dirty="0"/>
              <a:t> як </a:t>
            </a:r>
            <a:r>
              <a:rPr lang="ru-RU" dirty="0" err="1"/>
              <a:t>кухар</a:t>
            </a:r>
            <a:r>
              <a:rPr lang="ru-RU" dirty="0"/>
              <a:t> не обходиться без математики. У </a:t>
            </a:r>
            <a:r>
              <a:rPr lang="ru-RU" dirty="0" err="1"/>
              <a:t>його</a:t>
            </a:r>
            <a:r>
              <a:rPr lang="ru-RU" dirty="0"/>
              <a:t> </a:t>
            </a:r>
            <a:r>
              <a:rPr lang="ru-RU" dirty="0" err="1"/>
              <a:t>обов'язки</a:t>
            </a:r>
            <a:r>
              <a:rPr lang="ru-RU" dirty="0"/>
              <a:t> входить: </a:t>
            </a:r>
            <a:r>
              <a:rPr lang="ru-RU" dirty="0" err="1"/>
              <a:t>калькуляція</a:t>
            </a:r>
            <a:r>
              <a:rPr lang="ru-RU" dirty="0"/>
              <a:t> страви, </a:t>
            </a:r>
            <a:r>
              <a:rPr lang="ru-RU" dirty="0" err="1"/>
              <a:t>простіше</a:t>
            </a:r>
            <a:r>
              <a:rPr lang="ru-RU" dirty="0"/>
              <a:t> </a:t>
            </a:r>
            <a:r>
              <a:rPr lang="ru-RU" dirty="0" err="1"/>
              <a:t>кажучи</a:t>
            </a:r>
            <a:r>
              <a:rPr lang="ru-RU" dirty="0"/>
              <a:t>, </a:t>
            </a:r>
            <a:r>
              <a:rPr lang="ru-RU" dirty="0" err="1"/>
              <a:t>розписаний</a:t>
            </a:r>
            <a:r>
              <a:rPr lang="ru-RU" dirty="0"/>
              <a:t> до </a:t>
            </a:r>
            <a:r>
              <a:rPr lang="ru-RU" dirty="0" err="1"/>
              <a:t>грама</a:t>
            </a:r>
            <a:r>
              <a:rPr lang="ru-RU" dirty="0"/>
              <a:t> рецепт; </a:t>
            </a:r>
            <a:r>
              <a:rPr lang="ru-RU" dirty="0" err="1"/>
              <a:t>облік</a:t>
            </a:r>
            <a:r>
              <a:rPr lang="ru-RU" dirty="0"/>
              <a:t> </a:t>
            </a:r>
            <a:r>
              <a:rPr lang="ru-RU" dirty="0" err="1"/>
              <a:t>втрати</a:t>
            </a:r>
            <a:r>
              <a:rPr lang="ru-RU" dirty="0"/>
              <a:t> ваги </a:t>
            </a:r>
            <a:r>
              <a:rPr lang="ru-RU" dirty="0" err="1"/>
              <a:t>продуктів</a:t>
            </a:r>
            <a:r>
              <a:rPr lang="ru-RU" dirty="0"/>
              <a:t> у </a:t>
            </a:r>
            <a:r>
              <a:rPr lang="ru-RU" dirty="0" err="1"/>
              <a:t>процесі</a:t>
            </a:r>
            <a:r>
              <a:rPr lang="ru-RU" dirty="0"/>
              <a:t> </a:t>
            </a:r>
            <a:r>
              <a:rPr lang="ru-RU" dirty="0" err="1"/>
              <a:t>обробки</a:t>
            </a:r>
            <a:r>
              <a:rPr lang="ru-RU" dirty="0"/>
              <a:t>; </a:t>
            </a:r>
            <a:r>
              <a:rPr lang="ru-RU" dirty="0" err="1"/>
              <a:t>підрахунок</a:t>
            </a:r>
            <a:r>
              <a:rPr lang="ru-RU" dirty="0"/>
              <a:t> </a:t>
            </a:r>
            <a:r>
              <a:rPr lang="ru-RU" dirty="0" err="1"/>
              <a:t>продуктів</a:t>
            </a:r>
            <a:r>
              <a:rPr lang="ru-RU" dirty="0"/>
              <a:t> і </a:t>
            </a:r>
            <a:r>
              <a:rPr lang="ru-RU" dirty="0" err="1"/>
              <a:t>порцій</a:t>
            </a:r>
            <a:r>
              <a:rPr lang="ru-RU" dirty="0"/>
              <a:t>, </a:t>
            </a:r>
            <a:r>
              <a:rPr lang="ru-RU" dirty="0" err="1"/>
              <a:t>необхідних</a:t>
            </a:r>
            <a:r>
              <a:rPr lang="ru-RU" dirty="0"/>
              <a:t> для банкету, </a:t>
            </a:r>
            <a:r>
              <a:rPr lang="ru-RU" dirty="0" err="1"/>
              <a:t>залежно</a:t>
            </a:r>
            <a:r>
              <a:rPr lang="ru-RU" dirty="0"/>
              <a:t> </a:t>
            </a:r>
            <a:r>
              <a:rPr lang="ru-RU" dirty="0" err="1"/>
              <a:t>від</a:t>
            </a:r>
            <a:r>
              <a:rPr lang="ru-RU" dirty="0"/>
              <a:t> того, яке </a:t>
            </a:r>
            <a:r>
              <a:rPr lang="ru-RU" dirty="0" err="1"/>
              <a:t>кількість</a:t>
            </a:r>
            <a:r>
              <a:rPr lang="ru-RU" dirty="0"/>
              <a:t> гостей </a:t>
            </a:r>
            <a:r>
              <a:rPr lang="ru-RU" dirty="0" err="1"/>
              <a:t>планується</a:t>
            </a:r>
            <a:r>
              <a:rPr lang="ru-RU" dirty="0"/>
              <a:t>, </a:t>
            </a:r>
            <a:r>
              <a:rPr lang="ru-RU" dirty="0" err="1"/>
              <a:t>висновок</a:t>
            </a:r>
            <a:r>
              <a:rPr lang="ru-RU" dirty="0"/>
              <a:t> </a:t>
            </a:r>
            <a:r>
              <a:rPr lang="ru-RU" dirty="0" err="1"/>
              <a:t>пропорцій</a:t>
            </a:r>
            <a:r>
              <a:rPr lang="ru-RU" dirty="0"/>
              <a:t>, </a:t>
            </a:r>
            <a:r>
              <a:rPr lang="ru-RU" dirty="0" err="1"/>
              <a:t>заснований</a:t>
            </a:r>
            <a:r>
              <a:rPr lang="ru-RU" dirty="0"/>
              <a:t> на </a:t>
            </a:r>
            <a:r>
              <a:rPr lang="ru-RU" dirty="0" err="1"/>
              <a:t>нагальних</a:t>
            </a:r>
            <a:r>
              <a:rPr lang="ru-RU" dirty="0"/>
              <a:t> потребах </a:t>
            </a:r>
            <a:r>
              <a:rPr lang="ru-RU" dirty="0" smtClean="0"/>
              <a:t>закладу</a:t>
            </a:r>
            <a:endParaRPr lang="ru-RU" dirty="0"/>
          </a:p>
        </p:txBody>
      </p:sp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3846" y="1844824"/>
            <a:ext cx="3454717" cy="337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2167548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15617" y="1052736"/>
            <a:ext cx="4608512" cy="4670333"/>
          </a:xfrm>
        </p:spPr>
        <p:txBody>
          <a:bodyPr>
            <a:normAutofit fontScale="55000" lnSpcReduction="20000"/>
          </a:bodyPr>
          <a:lstStyle/>
          <a:p>
            <a:r>
              <a:rPr lang="ru-RU" sz="2500" b="1" i="1" dirty="0">
                <a:solidFill>
                  <a:srgbClr val="00B050"/>
                </a:solidFill>
              </a:rPr>
              <a:t>Спортсмен</a:t>
            </a:r>
            <a:r>
              <a:rPr lang="ru-RU" sz="2500" dirty="0"/>
              <a:t> </a:t>
            </a:r>
            <a:endParaRPr lang="ru-RU" sz="2500" dirty="0" smtClean="0"/>
          </a:p>
          <a:p>
            <a:pPr algn="just"/>
            <a:r>
              <a:rPr lang="ru-RU" sz="2500" dirty="0" smtClean="0"/>
              <a:t>Немало </a:t>
            </a:r>
            <a:r>
              <a:rPr lang="ru-RU" sz="2500" dirty="0" err="1"/>
              <a:t>цікавих</a:t>
            </a:r>
            <a:r>
              <a:rPr lang="ru-RU" sz="2500" dirty="0"/>
              <a:t> </a:t>
            </a:r>
            <a:r>
              <a:rPr lang="ru-RU" sz="2500" dirty="0" err="1"/>
              <a:t>закономірностей</a:t>
            </a:r>
            <a:r>
              <a:rPr lang="ru-RU" sz="2500" dirty="0"/>
              <a:t> математики </a:t>
            </a:r>
            <a:r>
              <a:rPr lang="ru-RU" sz="2500" dirty="0" err="1"/>
              <a:t>виявили</a:t>
            </a:r>
            <a:r>
              <a:rPr lang="ru-RU" sz="2500" dirty="0"/>
              <a:t> у </a:t>
            </a:r>
            <a:r>
              <a:rPr lang="ru-RU" sz="2500" dirty="0" err="1"/>
              <a:t>спорті</a:t>
            </a:r>
            <a:r>
              <a:rPr lang="ru-RU" sz="2500" dirty="0"/>
              <a:t>. Вони пояснили, </a:t>
            </a:r>
            <a:r>
              <a:rPr lang="ru-RU" sz="2500" dirty="0" err="1"/>
              <a:t>чому</a:t>
            </a:r>
            <a:r>
              <a:rPr lang="ru-RU" sz="2500" dirty="0"/>
              <a:t> </a:t>
            </a:r>
            <a:r>
              <a:rPr lang="ru-RU" sz="2500" dirty="0" err="1"/>
              <a:t>шульги</a:t>
            </a:r>
            <a:r>
              <a:rPr lang="ru-RU" sz="2500" dirty="0"/>
              <a:t> </a:t>
            </a:r>
            <a:r>
              <a:rPr lang="ru-RU" sz="2500" dirty="0" err="1"/>
              <a:t>мають</a:t>
            </a:r>
            <a:r>
              <a:rPr lang="ru-RU" sz="2500" dirty="0"/>
              <a:t> </a:t>
            </a:r>
            <a:r>
              <a:rPr lang="ru-RU" sz="2500" dirty="0" err="1"/>
              <a:t>перевагу</a:t>
            </a:r>
            <a:r>
              <a:rPr lang="ru-RU" sz="2500" dirty="0"/>
              <a:t> при </a:t>
            </a:r>
            <a:r>
              <a:rPr lang="ru-RU" sz="2500" dirty="0" err="1"/>
              <a:t>грі</a:t>
            </a:r>
            <a:r>
              <a:rPr lang="ru-RU" sz="2500" dirty="0"/>
              <a:t> в бейсбол, </a:t>
            </a:r>
            <a:r>
              <a:rPr lang="ru-RU" sz="2500" dirty="0" err="1"/>
              <a:t>вивели</a:t>
            </a:r>
            <a:r>
              <a:rPr lang="ru-RU" sz="2500" dirty="0"/>
              <a:t> </a:t>
            </a:r>
            <a:r>
              <a:rPr lang="ru-RU" sz="2500" dirty="0" err="1"/>
              <a:t>зв'язок</a:t>
            </a:r>
            <a:r>
              <a:rPr lang="ru-RU" sz="2500" dirty="0"/>
              <a:t> </a:t>
            </a:r>
            <a:r>
              <a:rPr lang="ru-RU" sz="2500" dirty="0" err="1"/>
              <a:t>між</a:t>
            </a:r>
            <a:r>
              <a:rPr lang="ru-RU" sz="2500" dirty="0"/>
              <a:t> </a:t>
            </a:r>
            <a:r>
              <a:rPr lang="ru-RU" sz="2500" dirty="0" err="1"/>
              <a:t>довжиною</a:t>
            </a:r>
            <a:r>
              <a:rPr lang="ru-RU" sz="2500" dirty="0"/>
              <a:t> </a:t>
            </a:r>
            <a:r>
              <a:rPr lang="ru-RU" sz="2500" dirty="0" err="1"/>
              <a:t>п'яти</a:t>
            </a:r>
            <a:r>
              <a:rPr lang="ru-RU" sz="2500" dirty="0"/>
              <a:t> та </a:t>
            </a:r>
            <a:r>
              <a:rPr lang="ru-RU" sz="2500" dirty="0" err="1"/>
              <a:t>спринтерськими</a:t>
            </a:r>
            <a:r>
              <a:rPr lang="ru-RU" sz="2500" dirty="0"/>
              <a:t> </a:t>
            </a:r>
            <a:r>
              <a:rPr lang="ru-RU" sz="2500" dirty="0" err="1"/>
              <a:t>якостями</a:t>
            </a:r>
            <a:r>
              <a:rPr lang="ru-RU" sz="2500" dirty="0"/>
              <a:t> спортсмена, </a:t>
            </a:r>
            <a:r>
              <a:rPr lang="ru-RU" sz="2500" dirty="0" err="1"/>
              <a:t>визначили</a:t>
            </a:r>
            <a:r>
              <a:rPr lang="ru-RU" sz="2500" dirty="0"/>
              <a:t> </a:t>
            </a:r>
            <a:r>
              <a:rPr lang="ru-RU" sz="2500" dirty="0" err="1"/>
              <a:t>ідеальну</a:t>
            </a:r>
            <a:r>
              <a:rPr lang="ru-RU" sz="2500" dirty="0"/>
              <a:t> форму </a:t>
            </a:r>
            <a:r>
              <a:rPr lang="ru-RU" sz="2500" dirty="0" err="1"/>
              <a:t>кулі</a:t>
            </a:r>
            <a:r>
              <a:rPr lang="ru-RU" sz="2500" dirty="0"/>
              <a:t> для гольфу та </a:t>
            </a:r>
            <a:r>
              <a:rPr lang="ru-RU" sz="2500" dirty="0" err="1"/>
              <a:t>розробили</a:t>
            </a:r>
            <a:r>
              <a:rPr lang="ru-RU" sz="2500" dirty="0"/>
              <a:t> </a:t>
            </a:r>
            <a:r>
              <a:rPr lang="ru-RU" sz="2500" dirty="0" err="1"/>
              <a:t>найбільш</a:t>
            </a:r>
            <a:r>
              <a:rPr lang="ru-RU" sz="2500" dirty="0"/>
              <a:t> </a:t>
            </a:r>
            <a:r>
              <a:rPr lang="ru-RU" sz="2500" dirty="0" err="1"/>
              <a:t>ефективну</a:t>
            </a:r>
            <a:r>
              <a:rPr lang="ru-RU" sz="2500" dirty="0"/>
              <a:t> тактику удару </a:t>
            </a:r>
            <a:r>
              <a:rPr lang="ru-RU" sz="2500" dirty="0" err="1"/>
              <a:t>ключкою</a:t>
            </a:r>
            <a:r>
              <a:rPr lang="ru-RU" sz="2500" dirty="0"/>
              <a:t>. В </a:t>
            </a:r>
            <a:r>
              <a:rPr lang="ru-RU" sz="2500" dirty="0" err="1"/>
              <a:t>атлетиці</a:t>
            </a:r>
            <a:r>
              <a:rPr lang="ru-RU" sz="2500" dirty="0"/>
              <a:t> </a:t>
            </a:r>
            <a:r>
              <a:rPr lang="ru-RU" sz="2500" dirty="0" err="1"/>
              <a:t>вкрай</a:t>
            </a:r>
            <a:r>
              <a:rPr lang="ru-RU" sz="2500" dirty="0"/>
              <a:t> </a:t>
            </a:r>
            <a:r>
              <a:rPr lang="ru-RU" sz="2500" dirty="0" err="1"/>
              <a:t>важливі</a:t>
            </a:r>
            <a:r>
              <a:rPr lang="ru-RU" sz="2500" dirty="0"/>
              <a:t>. </a:t>
            </a:r>
            <a:r>
              <a:rPr lang="ru-RU" sz="2500" dirty="0" err="1"/>
              <a:t>арифметичні</a:t>
            </a:r>
            <a:r>
              <a:rPr lang="ru-RU" sz="2500" dirty="0"/>
              <a:t> </a:t>
            </a:r>
            <a:r>
              <a:rPr lang="ru-RU" sz="2500" dirty="0" err="1"/>
              <a:t>розрахунки</a:t>
            </a:r>
            <a:r>
              <a:rPr lang="ru-RU" sz="2500" dirty="0"/>
              <a:t> при </a:t>
            </a:r>
            <a:r>
              <a:rPr lang="ru-RU" sz="2500" dirty="0" err="1"/>
              <a:t>розбігу</a:t>
            </a:r>
            <a:r>
              <a:rPr lang="ru-RU" sz="2500" dirty="0"/>
              <a:t> </a:t>
            </a:r>
            <a:r>
              <a:rPr lang="ru-RU" sz="2500" dirty="0" err="1"/>
              <a:t>стрибуна</a:t>
            </a:r>
            <a:r>
              <a:rPr lang="ru-RU" sz="2500" dirty="0"/>
              <a:t> в </a:t>
            </a:r>
            <a:r>
              <a:rPr lang="ru-RU" sz="2500" dirty="0" err="1"/>
              <a:t>довжину</a:t>
            </a:r>
            <a:r>
              <a:rPr lang="ru-RU" sz="2500" dirty="0"/>
              <a:t> для максимально </a:t>
            </a:r>
            <a:r>
              <a:rPr lang="ru-RU" sz="2500" dirty="0" err="1"/>
              <a:t>чіткого</a:t>
            </a:r>
            <a:r>
              <a:rPr lang="ru-RU" sz="2500" dirty="0"/>
              <a:t> </a:t>
            </a:r>
            <a:r>
              <a:rPr lang="ru-RU" sz="2500" dirty="0" err="1"/>
              <a:t>влучення</a:t>
            </a:r>
            <a:r>
              <a:rPr lang="ru-RU" sz="2500" dirty="0"/>
              <a:t> «</a:t>
            </a:r>
            <a:r>
              <a:rPr lang="ru-RU" sz="2500" dirty="0" err="1"/>
              <a:t>шипуванням</a:t>
            </a:r>
            <a:r>
              <a:rPr lang="ru-RU" sz="2500" dirty="0"/>
              <a:t>» на планку </a:t>
            </a:r>
            <a:r>
              <a:rPr lang="ru-RU" sz="2500" dirty="0" err="1"/>
              <a:t>відштовхування</a:t>
            </a:r>
            <a:r>
              <a:rPr lang="ru-RU" sz="2500" dirty="0"/>
              <a:t>.</a:t>
            </a:r>
          </a:p>
          <a:p>
            <a:pPr algn="just"/>
            <a:endParaRPr lang="ru-RU" sz="2500" dirty="0"/>
          </a:p>
          <a:p>
            <a:pPr algn="just"/>
            <a:r>
              <a:rPr lang="ru-RU" sz="2500" dirty="0" err="1"/>
              <a:t>Також</a:t>
            </a:r>
            <a:r>
              <a:rPr lang="ru-RU" sz="2500" dirty="0"/>
              <a:t>  </a:t>
            </a:r>
            <a:r>
              <a:rPr lang="ru-RU" sz="2500" dirty="0" err="1"/>
              <a:t>вкрай</a:t>
            </a:r>
            <a:r>
              <a:rPr lang="ru-RU" sz="2500" dirty="0"/>
              <a:t> </a:t>
            </a:r>
            <a:r>
              <a:rPr lang="ru-RU" sz="2500" dirty="0" err="1"/>
              <a:t>важливим</a:t>
            </a:r>
            <a:r>
              <a:rPr lang="ru-RU" sz="2500" dirty="0"/>
              <a:t> </a:t>
            </a:r>
            <a:r>
              <a:rPr lang="ru-RU" sz="2500" dirty="0" err="1"/>
              <a:t>арифметичним</a:t>
            </a:r>
            <a:r>
              <a:rPr lang="ru-RU" sz="2500" dirty="0"/>
              <a:t> </a:t>
            </a:r>
            <a:r>
              <a:rPr lang="ru-RU" sz="2500" dirty="0" err="1"/>
              <a:t>попаданням</a:t>
            </a:r>
            <a:r>
              <a:rPr lang="ru-RU" sz="2500" dirty="0"/>
              <a:t> є </a:t>
            </a:r>
            <a:r>
              <a:rPr lang="ru-RU" sz="2500" dirty="0" err="1"/>
              <a:t>ступінь</a:t>
            </a:r>
            <a:r>
              <a:rPr lang="ru-RU" sz="2500" dirty="0"/>
              <a:t> </a:t>
            </a:r>
            <a:r>
              <a:rPr lang="ru-RU" sz="2500" dirty="0" err="1"/>
              <a:t>пружності</a:t>
            </a:r>
            <a:r>
              <a:rPr lang="ru-RU" sz="2500" dirty="0"/>
              <a:t> </a:t>
            </a:r>
            <a:r>
              <a:rPr lang="ru-RU" sz="2500" dirty="0" err="1"/>
              <a:t>жердини</a:t>
            </a:r>
            <a:r>
              <a:rPr lang="ru-RU" sz="2500" dirty="0"/>
              <a:t> у </a:t>
            </a:r>
            <a:r>
              <a:rPr lang="ru-RU" sz="2500" dirty="0" err="1"/>
              <a:t>стрибунів</a:t>
            </a:r>
            <a:r>
              <a:rPr lang="ru-RU" sz="2500" dirty="0"/>
              <a:t> у </a:t>
            </a:r>
            <a:r>
              <a:rPr lang="ru-RU" sz="2500" dirty="0" err="1"/>
              <a:t>висоту</a:t>
            </a:r>
            <a:r>
              <a:rPr lang="ru-RU" sz="2500" dirty="0"/>
              <a:t>. У математики та у </a:t>
            </a:r>
            <a:r>
              <a:rPr lang="ru-RU" sz="2500" dirty="0" err="1"/>
              <a:t>шахів</a:t>
            </a:r>
            <a:r>
              <a:rPr lang="ru-RU" sz="2500" dirty="0"/>
              <a:t> </a:t>
            </a:r>
            <a:r>
              <a:rPr lang="ru-RU" sz="2500" dirty="0" err="1"/>
              <a:t>багато</a:t>
            </a:r>
            <a:r>
              <a:rPr lang="ru-RU" sz="2500" dirty="0"/>
              <a:t> </a:t>
            </a:r>
            <a:r>
              <a:rPr lang="ru-RU" sz="2500" dirty="0" err="1"/>
              <a:t>спорідненого</a:t>
            </a:r>
            <a:r>
              <a:rPr lang="ru-RU" sz="2500" dirty="0"/>
              <a:t>. </a:t>
            </a:r>
            <a:r>
              <a:rPr lang="ru-RU" sz="2500" dirty="0" err="1"/>
              <a:t>Мислення</a:t>
            </a:r>
            <a:r>
              <a:rPr lang="ru-RU" sz="2500" dirty="0"/>
              <a:t> математика і </a:t>
            </a:r>
            <a:r>
              <a:rPr lang="ru-RU" sz="2500" dirty="0" err="1"/>
              <a:t>шахіста</a:t>
            </a:r>
            <a:r>
              <a:rPr lang="ru-RU" sz="2500" dirty="0"/>
              <a:t> </a:t>
            </a:r>
            <a:r>
              <a:rPr lang="ru-RU" sz="2500" dirty="0" err="1"/>
              <a:t>досить</a:t>
            </a:r>
            <a:r>
              <a:rPr lang="ru-RU" sz="2500" dirty="0"/>
              <a:t> </a:t>
            </a:r>
            <a:r>
              <a:rPr lang="ru-RU" sz="2500" dirty="0" err="1"/>
              <a:t>близькі</a:t>
            </a:r>
            <a:r>
              <a:rPr lang="ru-RU" sz="2500" dirty="0"/>
              <a:t>, і </a:t>
            </a:r>
            <a:r>
              <a:rPr lang="ru-RU" sz="2500" dirty="0" err="1"/>
              <a:t>невипадково</a:t>
            </a:r>
            <a:r>
              <a:rPr lang="ru-RU" sz="2500" dirty="0"/>
              <a:t> математики часто </a:t>
            </a:r>
            <a:r>
              <a:rPr lang="ru-RU" sz="2500" dirty="0" err="1"/>
              <a:t>бувають</a:t>
            </a:r>
            <a:r>
              <a:rPr lang="ru-RU" sz="2500" dirty="0"/>
              <a:t> </a:t>
            </a:r>
            <a:r>
              <a:rPr lang="ru-RU" sz="2500" dirty="0" err="1"/>
              <a:t>здібними</a:t>
            </a:r>
            <a:r>
              <a:rPr lang="ru-RU" sz="2500" dirty="0"/>
              <a:t> </a:t>
            </a:r>
            <a:r>
              <a:rPr lang="ru-RU" sz="2500" dirty="0" err="1"/>
              <a:t>шахістами</a:t>
            </a:r>
            <a:r>
              <a:rPr lang="ru-RU" sz="2500" dirty="0"/>
              <a:t>. </a:t>
            </a:r>
            <a:r>
              <a:rPr lang="ru-RU" sz="2500" dirty="0" err="1"/>
              <a:t>Шахові</a:t>
            </a:r>
            <a:r>
              <a:rPr lang="ru-RU" sz="2500" dirty="0"/>
              <a:t> </a:t>
            </a:r>
            <a:r>
              <a:rPr lang="ru-RU" sz="2500" dirty="0" err="1"/>
              <a:t>фігури</a:t>
            </a:r>
            <a:r>
              <a:rPr lang="ru-RU" sz="2500" dirty="0"/>
              <a:t>, </a:t>
            </a:r>
            <a:r>
              <a:rPr lang="ru-RU" sz="2500" dirty="0" err="1"/>
              <a:t>дошка</a:t>
            </a:r>
            <a:r>
              <a:rPr lang="ru-RU" sz="2500" dirty="0"/>
              <a:t> та сама </a:t>
            </a:r>
            <a:r>
              <a:rPr lang="ru-RU" sz="2500" dirty="0" err="1"/>
              <a:t>гра</a:t>
            </a:r>
            <a:r>
              <a:rPr lang="ru-RU" sz="2500" dirty="0"/>
              <a:t> часто </a:t>
            </a:r>
            <a:r>
              <a:rPr lang="ru-RU" sz="2500" dirty="0" err="1"/>
              <a:t>використовуються</a:t>
            </a:r>
            <a:r>
              <a:rPr lang="ru-RU" sz="2500" dirty="0"/>
              <a:t> для </a:t>
            </a:r>
            <a:r>
              <a:rPr lang="ru-RU" sz="2500" dirty="0" err="1"/>
              <a:t>ілюстрації</a:t>
            </a:r>
            <a:r>
              <a:rPr lang="ru-RU" sz="2500" dirty="0"/>
              <a:t> </a:t>
            </a:r>
            <a:r>
              <a:rPr lang="ru-RU" sz="2500" dirty="0" err="1"/>
              <a:t>різноманітних</a:t>
            </a:r>
            <a:r>
              <a:rPr lang="ru-RU" sz="2500" dirty="0"/>
              <a:t> </a:t>
            </a:r>
            <a:r>
              <a:rPr lang="ru-RU" sz="2500" dirty="0" err="1"/>
              <a:t>математичних</a:t>
            </a:r>
            <a:r>
              <a:rPr lang="ru-RU" sz="2500" dirty="0"/>
              <a:t> понять та </a:t>
            </a:r>
            <a:r>
              <a:rPr lang="ru-RU" sz="2500" dirty="0" err="1"/>
              <a:t>завдань</a:t>
            </a:r>
            <a:r>
              <a:rPr lang="ru-RU" sz="2500" dirty="0"/>
              <a:t>. У </a:t>
            </a:r>
            <a:r>
              <a:rPr lang="ru-RU" sz="2500" dirty="0" err="1"/>
              <a:t>лижній</a:t>
            </a:r>
            <a:r>
              <a:rPr lang="ru-RU" sz="2500" dirty="0"/>
              <a:t> </a:t>
            </a:r>
            <a:r>
              <a:rPr lang="ru-RU" sz="2500" dirty="0" err="1"/>
              <a:t>підготовці</a:t>
            </a:r>
            <a:r>
              <a:rPr lang="ru-RU" sz="2500" dirty="0"/>
              <a:t> </a:t>
            </a:r>
            <a:r>
              <a:rPr lang="ru-RU" sz="2500" dirty="0" err="1"/>
              <a:t>під</a:t>
            </a:r>
            <a:r>
              <a:rPr lang="ru-RU" sz="2500" dirty="0"/>
              <a:t> час </a:t>
            </a:r>
            <a:r>
              <a:rPr lang="ru-RU" sz="2500" dirty="0" err="1"/>
              <a:t>планування</a:t>
            </a:r>
            <a:r>
              <a:rPr lang="ru-RU" sz="2500" dirty="0"/>
              <a:t> </a:t>
            </a:r>
            <a:r>
              <a:rPr lang="ru-RU" sz="2500" dirty="0" err="1"/>
              <a:t>тренувального</a:t>
            </a:r>
            <a:r>
              <a:rPr lang="ru-RU" sz="2500" dirty="0"/>
              <a:t> </a:t>
            </a:r>
            <a:r>
              <a:rPr lang="ru-RU" sz="2500" dirty="0" err="1"/>
              <a:t>процесу</a:t>
            </a:r>
            <a:r>
              <a:rPr lang="ru-RU" sz="2500" dirty="0"/>
              <a:t> проводиться </a:t>
            </a:r>
            <a:r>
              <a:rPr lang="ru-RU" sz="2500" dirty="0" err="1"/>
              <a:t>математичний</a:t>
            </a:r>
            <a:r>
              <a:rPr lang="ru-RU" sz="2500" dirty="0"/>
              <a:t> </a:t>
            </a:r>
            <a:r>
              <a:rPr lang="ru-RU" sz="2500" dirty="0" err="1"/>
              <a:t>розрахунок</a:t>
            </a:r>
            <a:r>
              <a:rPr lang="ru-RU" sz="2500" dirty="0"/>
              <a:t> </a:t>
            </a:r>
            <a:r>
              <a:rPr lang="ru-RU" sz="2500" dirty="0" err="1"/>
              <a:t>різних</a:t>
            </a:r>
            <a:r>
              <a:rPr lang="ru-RU" sz="2500" dirty="0"/>
              <a:t> </a:t>
            </a:r>
            <a:r>
              <a:rPr lang="ru-RU" sz="2500" dirty="0" err="1"/>
              <a:t>видів</a:t>
            </a:r>
            <a:r>
              <a:rPr lang="ru-RU" sz="2500" dirty="0"/>
              <a:t> </a:t>
            </a:r>
            <a:r>
              <a:rPr lang="ru-RU" sz="2500" dirty="0" err="1"/>
              <a:t>тренувань</a:t>
            </a:r>
            <a:r>
              <a:rPr lang="ru-RU" sz="2500" dirty="0"/>
              <a:t>.</a:t>
            </a:r>
          </a:p>
          <a:p>
            <a:pPr algn="just"/>
            <a:endParaRPr lang="ru-RU" dirty="0"/>
          </a:p>
          <a:p>
            <a:endParaRPr lang="ru-RU" dirty="0"/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7024" y="2276872"/>
            <a:ext cx="2478466" cy="25466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5162357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47664" y="3356992"/>
            <a:ext cx="6336704" cy="2366077"/>
          </a:xfrm>
        </p:spPr>
        <p:txBody>
          <a:bodyPr>
            <a:normAutofit fontScale="62500" lnSpcReduction="20000"/>
          </a:bodyPr>
          <a:lstStyle/>
          <a:p>
            <a:endParaRPr lang="ru-RU" b="1" i="1" dirty="0" smtClean="0">
              <a:solidFill>
                <a:srgbClr val="00B050"/>
              </a:solidFill>
            </a:endParaRPr>
          </a:p>
          <a:p>
            <a:r>
              <a:rPr lang="ru-RU" b="1" i="1" dirty="0" err="1" smtClean="0">
                <a:solidFill>
                  <a:srgbClr val="00B050"/>
                </a:solidFill>
              </a:rPr>
              <a:t>Автомеханік</a:t>
            </a:r>
            <a:r>
              <a:rPr lang="ru-RU" dirty="0" smtClean="0"/>
              <a:t> </a:t>
            </a:r>
          </a:p>
          <a:p>
            <a:pPr algn="just"/>
            <a:r>
              <a:rPr lang="ru-RU" dirty="0" smtClean="0"/>
              <a:t>На </a:t>
            </a:r>
            <a:r>
              <a:rPr lang="ru-RU" dirty="0"/>
              <a:t>перший </a:t>
            </a:r>
            <a:r>
              <a:rPr lang="ru-RU" dirty="0" err="1"/>
              <a:t>погляд</a:t>
            </a:r>
            <a:r>
              <a:rPr lang="ru-RU" dirty="0"/>
              <a:t> </a:t>
            </a:r>
            <a:r>
              <a:rPr lang="ru-RU" dirty="0" err="1"/>
              <a:t>здається</a:t>
            </a:r>
            <a:r>
              <a:rPr lang="ru-RU" dirty="0"/>
              <a:t> </a:t>
            </a:r>
            <a:r>
              <a:rPr lang="ru-RU" dirty="0" err="1"/>
              <a:t>дивним</a:t>
            </a:r>
            <a:r>
              <a:rPr lang="ru-RU" dirty="0"/>
              <a:t>, але без математики </a:t>
            </a:r>
            <a:r>
              <a:rPr lang="ru-RU" dirty="0" err="1"/>
              <a:t>автомеханіку</a:t>
            </a:r>
            <a:r>
              <a:rPr lang="ru-RU" dirty="0"/>
              <a:t> не </a:t>
            </a:r>
            <a:r>
              <a:rPr lang="ru-RU" dirty="0" err="1"/>
              <a:t>обійтися</a:t>
            </a:r>
            <a:r>
              <a:rPr lang="ru-RU" dirty="0"/>
              <a:t>, тому </a:t>
            </a:r>
            <a:r>
              <a:rPr lang="ru-RU" dirty="0" err="1"/>
              <a:t>що</a:t>
            </a:r>
            <a:r>
              <a:rPr lang="ru-RU" dirty="0"/>
              <a:t> до </a:t>
            </a:r>
            <a:r>
              <a:rPr lang="ru-RU" dirty="0" err="1"/>
              <a:t>переліку</a:t>
            </a:r>
            <a:r>
              <a:rPr lang="ru-RU" dirty="0"/>
              <a:t> </a:t>
            </a:r>
            <a:r>
              <a:rPr lang="ru-RU" dirty="0" err="1"/>
              <a:t>його</a:t>
            </a:r>
            <a:r>
              <a:rPr lang="ru-RU" dirty="0"/>
              <a:t> </a:t>
            </a:r>
            <a:r>
              <a:rPr lang="ru-RU" dirty="0" err="1"/>
              <a:t>обов'язків</a:t>
            </a:r>
            <a:r>
              <a:rPr lang="ru-RU" dirty="0"/>
              <a:t> </a:t>
            </a:r>
            <a:r>
              <a:rPr lang="ru-RU" dirty="0" err="1"/>
              <a:t>входять</a:t>
            </a:r>
            <a:r>
              <a:rPr lang="ru-RU" dirty="0"/>
              <a:t> </a:t>
            </a:r>
            <a:r>
              <a:rPr lang="ru-RU" dirty="0" err="1"/>
              <a:t>такі</a:t>
            </a:r>
            <a:r>
              <a:rPr lang="ru-RU" dirty="0"/>
              <a:t> </a:t>
            </a:r>
            <a:r>
              <a:rPr lang="ru-RU" dirty="0" err="1"/>
              <a:t>пункти</a:t>
            </a:r>
            <a:r>
              <a:rPr lang="ru-RU" dirty="0"/>
              <a:t>: </a:t>
            </a:r>
            <a:r>
              <a:rPr lang="ru-RU" dirty="0" err="1"/>
              <a:t>ведення</a:t>
            </a:r>
            <a:r>
              <a:rPr lang="ru-RU" dirty="0"/>
              <a:t> </a:t>
            </a:r>
            <a:r>
              <a:rPr lang="ru-RU" dirty="0" err="1"/>
              <a:t>автомобільних</a:t>
            </a:r>
            <a:r>
              <a:rPr lang="ru-RU" dirty="0"/>
              <a:t> фар (для </a:t>
            </a:r>
            <a:r>
              <a:rPr lang="ru-RU" dirty="0" err="1"/>
              <a:t>коректного</a:t>
            </a:r>
            <a:r>
              <a:rPr lang="ru-RU" dirty="0"/>
              <a:t> </a:t>
            </a:r>
            <a:r>
              <a:rPr lang="ru-RU" dirty="0" err="1"/>
              <a:t>функціонування</a:t>
            </a:r>
            <a:r>
              <a:rPr lang="ru-RU" dirty="0"/>
              <a:t> </a:t>
            </a:r>
            <a:r>
              <a:rPr lang="ru-RU" dirty="0" err="1"/>
              <a:t>дзеркала</a:t>
            </a:r>
            <a:r>
              <a:rPr lang="ru-RU" dirty="0"/>
              <a:t> фар </a:t>
            </a:r>
            <a:r>
              <a:rPr lang="ru-RU" dirty="0" err="1"/>
              <a:t>повинні</a:t>
            </a:r>
            <a:r>
              <a:rPr lang="ru-RU" dirty="0"/>
              <a:t> </a:t>
            </a:r>
            <a:r>
              <a:rPr lang="ru-RU" dirty="0" err="1"/>
              <a:t>відбивати</a:t>
            </a:r>
            <a:r>
              <a:rPr lang="ru-RU" dirty="0"/>
              <a:t> </a:t>
            </a:r>
            <a:r>
              <a:rPr lang="ru-RU" dirty="0" err="1"/>
              <a:t>промені</a:t>
            </a:r>
            <a:r>
              <a:rPr lang="ru-RU" dirty="0"/>
              <a:t> </a:t>
            </a:r>
            <a:r>
              <a:rPr lang="ru-RU" dirty="0" err="1"/>
              <a:t>паралельним</a:t>
            </a:r>
            <a:r>
              <a:rPr lang="ru-RU" dirty="0"/>
              <a:t> пучком); </a:t>
            </a:r>
            <a:r>
              <a:rPr lang="ru-RU" dirty="0" err="1"/>
              <a:t>виготовлення</a:t>
            </a:r>
            <a:r>
              <a:rPr lang="ru-RU" dirty="0"/>
              <a:t> </a:t>
            </a:r>
            <a:r>
              <a:rPr lang="ru-RU" dirty="0" err="1"/>
              <a:t>правильних</a:t>
            </a:r>
            <a:r>
              <a:rPr lang="ru-RU" dirty="0"/>
              <a:t> </a:t>
            </a:r>
            <a:r>
              <a:rPr lang="ru-RU" dirty="0" err="1"/>
              <a:t>шестерень</a:t>
            </a:r>
            <a:r>
              <a:rPr lang="ru-RU" dirty="0"/>
              <a:t>: без </a:t>
            </a:r>
            <a:r>
              <a:rPr lang="ru-RU" dirty="0" err="1"/>
              <a:t>базових</a:t>
            </a:r>
            <a:r>
              <a:rPr lang="ru-RU" dirty="0"/>
              <a:t> </a:t>
            </a:r>
            <a:r>
              <a:rPr lang="ru-RU" dirty="0" err="1"/>
              <a:t>знань</a:t>
            </a:r>
            <a:r>
              <a:rPr lang="ru-RU" dirty="0"/>
              <a:t> в </a:t>
            </a:r>
            <a:r>
              <a:rPr lang="ru-RU" dirty="0" err="1"/>
              <a:t>області</a:t>
            </a:r>
            <a:r>
              <a:rPr lang="ru-RU" dirty="0"/>
              <a:t> </a:t>
            </a:r>
            <a:r>
              <a:rPr lang="ru-RU" dirty="0" err="1"/>
              <a:t>геометрії</a:t>
            </a:r>
            <a:r>
              <a:rPr lang="ru-RU" dirty="0"/>
              <a:t> не </a:t>
            </a:r>
            <a:r>
              <a:rPr lang="ru-RU" dirty="0" err="1"/>
              <a:t>обійтися</a:t>
            </a:r>
            <a:r>
              <a:rPr lang="ru-RU" dirty="0"/>
              <a:t>, </a:t>
            </a:r>
            <a:r>
              <a:rPr lang="ru-RU" dirty="0" err="1"/>
              <a:t>коректний</a:t>
            </a:r>
            <a:r>
              <a:rPr lang="ru-RU" dirty="0"/>
              <a:t> </a:t>
            </a:r>
            <a:r>
              <a:rPr lang="ru-RU" dirty="0" err="1"/>
              <a:t>підбір</a:t>
            </a:r>
            <a:r>
              <a:rPr lang="ru-RU" dirty="0"/>
              <a:t> </a:t>
            </a:r>
            <a:r>
              <a:rPr lang="ru-RU" dirty="0" err="1"/>
              <a:t>поршнів</a:t>
            </a:r>
            <a:r>
              <a:rPr lang="ru-RU" dirty="0"/>
              <a:t> до </a:t>
            </a:r>
            <a:r>
              <a:rPr lang="ru-RU" dirty="0" err="1"/>
              <a:t>циліндрів</a:t>
            </a:r>
            <a:r>
              <a:rPr lang="ru-RU" dirty="0"/>
              <a:t> (для </a:t>
            </a:r>
            <a:r>
              <a:rPr lang="ru-RU" dirty="0" err="1"/>
              <a:t>цього</a:t>
            </a:r>
            <a:r>
              <a:rPr lang="ru-RU" dirty="0"/>
              <a:t> </a:t>
            </a:r>
            <a:r>
              <a:rPr lang="ru-RU" dirty="0" err="1"/>
              <a:t>необхідно</a:t>
            </a:r>
            <a:r>
              <a:rPr lang="ru-RU" dirty="0"/>
              <a:t> </a:t>
            </a:r>
            <a:r>
              <a:rPr lang="ru-RU" dirty="0" err="1"/>
              <a:t>коректно</a:t>
            </a:r>
            <a:r>
              <a:rPr lang="ru-RU" dirty="0"/>
              <a:t> </a:t>
            </a:r>
            <a:r>
              <a:rPr lang="ru-RU" dirty="0" err="1"/>
              <a:t>обчислити</a:t>
            </a:r>
            <a:r>
              <a:rPr lang="ru-RU" dirty="0"/>
              <a:t> зазор </a:t>
            </a:r>
            <a:r>
              <a:rPr lang="ru-RU" dirty="0" err="1"/>
              <a:t>між</a:t>
            </a:r>
            <a:r>
              <a:rPr lang="ru-RU" dirty="0"/>
              <a:t> ними); </a:t>
            </a:r>
            <a:r>
              <a:rPr lang="ru-RU" dirty="0" err="1"/>
              <a:t>складання</a:t>
            </a:r>
            <a:r>
              <a:rPr lang="ru-RU" dirty="0"/>
              <a:t> </a:t>
            </a:r>
            <a:r>
              <a:rPr lang="ru-RU" dirty="0" err="1"/>
              <a:t>таблиці</a:t>
            </a:r>
            <a:r>
              <a:rPr lang="ru-RU" dirty="0"/>
              <a:t>, в </a:t>
            </a:r>
            <a:r>
              <a:rPr lang="ru-RU" dirty="0" err="1"/>
              <a:t>якій</a:t>
            </a:r>
            <a:r>
              <a:rPr lang="ru-RU" dirty="0"/>
              <a:t> </a:t>
            </a:r>
            <a:r>
              <a:rPr lang="ru-RU" dirty="0" err="1"/>
              <a:t>вказується</a:t>
            </a:r>
            <a:r>
              <a:rPr lang="ru-RU" dirty="0"/>
              <a:t> максимально </a:t>
            </a:r>
            <a:r>
              <a:rPr lang="ru-RU" dirty="0" err="1"/>
              <a:t>допустиме</a:t>
            </a:r>
            <a:r>
              <a:rPr lang="ru-RU" dirty="0"/>
              <a:t> </a:t>
            </a:r>
            <a:r>
              <a:rPr lang="ru-RU" dirty="0" err="1"/>
              <a:t>зношування</a:t>
            </a:r>
            <a:r>
              <a:rPr lang="ru-RU" dirty="0"/>
              <a:t> </a:t>
            </a:r>
            <a:r>
              <a:rPr lang="ru-RU" dirty="0" err="1"/>
              <a:t>елементів</a:t>
            </a:r>
            <a:r>
              <a:rPr lang="ru-RU" dirty="0"/>
              <a:t> </a:t>
            </a:r>
            <a:r>
              <a:rPr lang="ru-RU" dirty="0" err="1"/>
              <a:t>двигуна</a:t>
            </a:r>
            <a:r>
              <a:rPr lang="ru-RU" dirty="0"/>
              <a:t>, і т.д.)</a:t>
            </a:r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692696"/>
            <a:ext cx="3758954" cy="2503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6019735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63040" y="3140967"/>
            <a:ext cx="6196405" cy="2582101"/>
          </a:xfrm>
        </p:spPr>
        <p:txBody>
          <a:bodyPr>
            <a:normAutofit lnSpcReduction="10000"/>
          </a:bodyPr>
          <a:lstStyle/>
          <a:p>
            <a:r>
              <a:rPr lang="ru-RU" dirty="0" err="1"/>
              <a:t>Хіба</a:t>
            </a:r>
            <a:r>
              <a:rPr lang="ru-RU" dirty="0"/>
              <a:t> </a:t>
            </a:r>
            <a:r>
              <a:rPr lang="ru-RU" dirty="0" err="1"/>
              <a:t>ти</a:t>
            </a:r>
            <a:r>
              <a:rPr lang="ru-RU" dirty="0"/>
              <a:t> не </a:t>
            </a:r>
            <a:r>
              <a:rPr lang="ru-RU" dirty="0" err="1"/>
              <a:t>помітив</a:t>
            </a:r>
            <a:r>
              <a:rPr lang="ru-RU" dirty="0"/>
              <a:t>, </a:t>
            </a:r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здатний</a:t>
            </a:r>
            <a:r>
              <a:rPr lang="ru-RU" dirty="0"/>
              <a:t> до математики </a:t>
            </a:r>
            <a:r>
              <a:rPr lang="ru-RU" dirty="0" err="1"/>
              <a:t>витончений</a:t>
            </a:r>
            <a:r>
              <a:rPr lang="ru-RU" dirty="0"/>
              <a:t> у </a:t>
            </a:r>
            <a:r>
              <a:rPr lang="ru-RU" dirty="0" err="1"/>
              <a:t>всіх</a:t>
            </a:r>
            <a:r>
              <a:rPr lang="ru-RU" dirty="0"/>
              <a:t> науках? (Платон)</a:t>
            </a:r>
          </a:p>
          <a:p>
            <a:endParaRPr lang="ru-RU" dirty="0"/>
          </a:p>
          <a:p>
            <a:r>
              <a:rPr lang="ru-RU" dirty="0"/>
              <a:t>Людина, </a:t>
            </a:r>
            <a:r>
              <a:rPr lang="ru-RU" dirty="0" err="1"/>
              <a:t>що</a:t>
            </a:r>
            <a:r>
              <a:rPr lang="ru-RU" dirty="0"/>
              <a:t> не </a:t>
            </a:r>
            <a:r>
              <a:rPr lang="ru-RU" dirty="0" err="1"/>
              <a:t>знає</a:t>
            </a:r>
            <a:r>
              <a:rPr lang="ru-RU" dirty="0"/>
              <a:t> математики, не </a:t>
            </a:r>
            <a:r>
              <a:rPr lang="ru-RU" dirty="0" err="1"/>
              <a:t>здатна</a:t>
            </a:r>
            <a:r>
              <a:rPr lang="ru-RU" dirty="0"/>
              <a:t> </a:t>
            </a:r>
            <a:r>
              <a:rPr lang="ru-RU" dirty="0" err="1"/>
              <a:t>ні</a:t>
            </a:r>
            <a:r>
              <a:rPr lang="ru-RU" dirty="0"/>
              <a:t> до </a:t>
            </a:r>
            <a:r>
              <a:rPr lang="ru-RU" dirty="0" err="1"/>
              <a:t>яких</a:t>
            </a:r>
            <a:r>
              <a:rPr lang="ru-RU" dirty="0"/>
              <a:t> </a:t>
            </a:r>
            <a:r>
              <a:rPr lang="ru-RU" dirty="0" err="1"/>
              <a:t>інших</a:t>
            </a:r>
            <a:r>
              <a:rPr lang="ru-RU" dirty="0"/>
              <a:t> наук.                                            (Роджер Бекон)</a:t>
            </a:r>
          </a:p>
          <a:p>
            <a:endParaRPr lang="ru-RU" dirty="0"/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0891" y="980728"/>
            <a:ext cx="2609850" cy="1752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48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5780" y="765820"/>
            <a:ext cx="2335011" cy="21591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2157531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Кнопка">
  <a:themeElements>
    <a:clrScheme name="Кнопка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Кнопка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нопк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Pushpin</Template>
  <TotalTime>90</TotalTime>
  <Words>1231</Words>
  <Application>Microsoft Office PowerPoint</Application>
  <PresentationFormat>Экран (4:3)</PresentationFormat>
  <Paragraphs>50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Кнопка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admin</cp:lastModifiedBy>
  <cp:revision>10</cp:revision>
  <dcterms:created xsi:type="dcterms:W3CDTF">2023-01-05T12:01:56Z</dcterms:created>
  <dcterms:modified xsi:type="dcterms:W3CDTF">2023-01-05T13:46:04Z</dcterms:modified>
</cp:coreProperties>
</file>