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7.jpeg" ContentType="image/jpeg"/>
  <Override PartName="/ppt/media/image1.png" ContentType="image/png"/>
  <Override PartName="/ppt/media/image2.png" ContentType="image/png"/>
  <Override PartName="/ppt/media/image9.jpeg" ContentType="image/jpeg"/>
  <Override PartName="/ppt/media/image17.jpeg" ContentType="image/jpeg"/>
  <Override PartName="/ppt/media/image3.png" ContentType="image/png"/>
  <Override PartName="/ppt/media/image6.jpeg" ContentType="image/jpeg"/>
  <Override PartName="/ppt/media/image4.png" ContentType="image/png"/>
  <Override PartName="/ppt/media/image5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8.jpeg" ContentType="image/jpeg"/>
  <Override PartName="/ppt/media/image19.jpeg" ContentType="image/jpeg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642960" y="-2434320"/>
            <a:ext cx="105480" cy="11850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10548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28760" y="0"/>
            <a:ext cx="8227440" cy="3023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96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42960" y="360828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696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678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714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642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678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714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subTitle"/>
          </p:nvPr>
        </p:nvSpPr>
        <p:spPr>
          <a:xfrm>
            <a:off x="642960" y="-2434320"/>
            <a:ext cx="105480" cy="11850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10548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subTitle"/>
          </p:nvPr>
        </p:nvSpPr>
        <p:spPr>
          <a:xfrm>
            <a:off x="428760" y="0"/>
            <a:ext cx="8227440" cy="3023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696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642960" y="360828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9" name="PlaceHolder 5"/>
          <p:cNvSpPr>
            <a:spLocks noGrp="1"/>
          </p:cNvSpPr>
          <p:nvPr>
            <p:ph type="body"/>
          </p:nvPr>
        </p:nvSpPr>
        <p:spPr>
          <a:xfrm>
            <a:off x="696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78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714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42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5" name="PlaceHolder 6"/>
          <p:cNvSpPr>
            <a:spLocks noGrp="1"/>
          </p:cNvSpPr>
          <p:nvPr>
            <p:ph type="body"/>
          </p:nvPr>
        </p:nvSpPr>
        <p:spPr>
          <a:xfrm>
            <a:off x="678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6" name="PlaceHolder 7"/>
          <p:cNvSpPr>
            <a:spLocks noGrp="1"/>
          </p:cNvSpPr>
          <p:nvPr>
            <p:ph type="body"/>
          </p:nvPr>
        </p:nvSpPr>
        <p:spPr>
          <a:xfrm>
            <a:off x="714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subTitle"/>
          </p:nvPr>
        </p:nvSpPr>
        <p:spPr>
          <a:xfrm>
            <a:off x="642960" y="-2434320"/>
            <a:ext cx="105480" cy="11850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10548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subTitle"/>
          </p:nvPr>
        </p:nvSpPr>
        <p:spPr>
          <a:xfrm>
            <a:off x="428760" y="0"/>
            <a:ext cx="8227440" cy="3023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696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642960" y="3608280"/>
            <a:ext cx="10548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696960" y="85716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642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8" name="PlaceHolder 5"/>
          <p:cNvSpPr>
            <a:spLocks noGrp="1"/>
          </p:cNvSpPr>
          <p:nvPr>
            <p:ph type="body"/>
          </p:nvPr>
        </p:nvSpPr>
        <p:spPr>
          <a:xfrm>
            <a:off x="696960" y="3608280"/>
            <a:ext cx="5112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678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714960" y="85716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3" name="PlaceHolder 5"/>
          <p:cNvSpPr>
            <a:spLocks noGrp="1"/>
          </p:cNvSpPr>
          <p:nvPr>
            <p:ph type="body"/>
          </p:nvPr>
        </p:nvSpPr>
        <p:spPr>
          <a:xfrm>
            <a:off x="642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4" name="PlaceHolder 6"/>
          <p:cNvSpPr>
            <a:spLocks noGrp="1"/>
          </p:cNvSpPr>
          <p:nvPr>
            <p:ph type="body"/>
          </p:nvPr>
        </p:nvSpPr>
        <p:spPr>
          <a:xfrm>
            <a:off x="678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5" name="PlaceHolder 7"/>
          <p:cNvSpPr>
            <a:spLocks noGrp="1"/>
          </p:cNvSpPr>
          <p:nvPr>
            <p:ph type="body"/>
          </p:nvPr>
        </p:nvSpPr>
        <p:spPr>
          <a:xfrm>
            <a:off x="714960" y="3608280"/>
            <a:ext cx="33840" cy="2512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3214800" y="0"/>
            <a:ext cx="2569680" cy="637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ff9900"/>
                </a:solidFill>
                <a:latin typeface="Calibri"/>
                <a:ea typeface="DejaVu Sans"/>
              </a:rPr>
              <a:t>Математика</a:t>
            </a:r>
            <a:endParaRPr b="0" lang="uk-UA" sz="36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7440" cy="651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42960" y="857160"/>
            <a:ext cx="10548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754560" y="857160"/>
            <a:ext cx="105480" cy="52668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slideLayout" Target="../slideLayouts/slideLayout28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slideLayout" Target="../slideLayouts/slideLayout28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28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2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28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28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hyperlink" Target="https://learningapps.org/watch?v=pb1wa2quk21" TargetMode="External"/><Relationship Id="rId2" Type="http://schemas.openxmlformats.org/officeDocument/2006/relationships/slideLayout" Target="../slideLayouts/slideLayout28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slideLayout" Target="../slideLayouts/slideLayout28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image" Target="../media/image19.jpeg"/><Relationship Id="rId3" Type="http://schemas.openxmlformats.org/officeDocument/2006/relationships/slideLayout" Target="../slideLayouts/slideLayout28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1"/>
          <p:cNvSpPr/>
          <p:nvPr/>
        </p:nvSpPr>
        <p:spPr>
          <a:xfrm>
            <a:off x="1371600" y="3886200"/>
            <a:ext cx="6398640" cy="1750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7" name="CustomShape 2"/>
          <p:cNvSpPr/>
          <p:nvPr/>
        </p:nvSpPr>
        <p:spPr>
          <a:xfrm>
            <a:off x="1224000" y="720000"/>
            <a:ext cx="6694560" cy="2120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1" lang="uk-UA" sz="3200" spc="-1" strike="noStrike">
                <a:solidFill>
                  <a:srgbClr val="004586"/>
                </a:solidFill>
                <a:latin typeface="Times New Roman"/>
                <a:ea typeface="Times New Roman"/>
              </a:rPr>
              <a:t>Додавання простих та складених іменованих чисел без перетворення.</a:t>
            </a:r>
            <a:endParaRPr b="0" lang="uk-UA" sz="3200" spc="-1" strike="noStrike">
              <a:latin typeface="Arial"/>
            </a:endParaRPr>
          </a:p>
        </p:txBody>
      </p:sp>
      <p:sp>
        <p:nvSpPr>
          <p:cNvPr id="118" name="CustomShape 3"/>
          <p:cNvSpPr/>
          <p:nvPr/>
        </p:nvSpPr>
        <p:spPr>
          <a:xfrm>
            <a:off x="3744000" y="4032000"/>
            <a:ext cx="3310560" cy="344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9" name="CustomShape 4"/>
          <p:cNvSpPr/>
          <p:nvPr/>
        </p:nvSpPr>
        <p:spPr>
          <a:xfrm>
            <a:off x="2520000" y="5472000"/>
            <a:ext cx="6046560" cy="99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i="1" lang="uk-UA" sz="2400" spc="-1" strike="noStrike">
                <a:solidFill>
                  <a:srgbClr val="000000"/>
                </a:solidFill>
                <a:latin typeface="Lucida Calligraphy"/>
                <a:ea typeface="DejaVu Sans"/>
              </a:rPr>
              <a:t>Вчитель математики: Кошарна О.В.</a:t>
            </a:r>
            <a:endParaRPr b="0" lang="uk-UA" sz="2400" spc="-1" strike="noStrike">
              <a:latin typeface="Arial"/>
            </a:endParaRPr>
          </a:p>
        </p:txBody>
      </p:sp>
      <p:sp>
        <p:nvSpPr>
          <p:cNvPr id="120" name="CustomShape 5"/>
          <p:cNvSpPr/>
          <p:nvPr/>
        </p:nvSpPr>
        <p:spPr>
          <a:xfrm>
            <a:off x="2664000" y="4315320"/>
            <a:ext cx="2950560" cy="65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7 клас</a:t>
            </a:r>
            <a:endParaRPr b="0" lang="uk-UA" sz="4000" spc="-1" strike="noStrike">
              <a:latin typeface="Arial"/>
            </a:endParaRPr>
          </a:p>
        </p:txBody>
      </p:sp>
      <p:sp>
        <p:nvSpPr>
          <p:cNvPr id="121" name="CustomShape 6"/>
          <p:cNvSpPr/>
          <p:nvPr/>
        </p:nvSpPr>
        <p:spPr>
          <a:xfrm rot="19680000">
            <a:off x="5686200" y="3456360"/>
            <a:ext cx="2230560" cy="464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uk-UA" sz="2600" spc="-1" strike="noStrike">
                <a:solidFill>
                  <a:srgbClr val="280099"/>
                </a:solidFill>
                <a:latin typeface="Bauhaus 93"/>
                <a:ea typeface="DejaVu Sans"/>
              </a:rPr>
              <a:t>3 кг  + 100 г.</a:t>
            </a:r>
            <a:endParaRPr b="0" lang="uk-UA" sz="2600" spc="-1" strike="noStrike">
              <a:latin typeface="Arial"/>
            </a:endParaRPr>
          </a:p>
        </p:txBody>
      </p:sp>
      <p:sp>
        <p:nvSpPr>
          <p:cNvPr id="122" name="CustomShape 7"/>
          <p:cNvSpPr/>
          <p:nvPr/>
        </p:nvSpPr>
        <p:spPr>
          <a:xfrm rot="19680000">
            <a:off x="5686560" y="3456360"/>
            <a:ext cx="2230560" cy="464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uk-UA" sz="2600" spc="-1" strike="noStrike">
                <a:solidFill>
                  <a:srgbClr val="280099"/>
                </a:solidFill>
                <a:latin typeface="Bauhaus 93"/>
                <a:ea typeface="DejaVu Sans"/>
              </a:rPr>
              <a:t>3 кг  + 100 г.</a:t>
            </a:r>
            <a:endParaRPr b="0" lang="uk-UA" sz="2600" spc="-1" strike="noStrike">
              <a:latin typeface="Arial"/>
            </a:endParaRPr>
          </a:p>
        </p:txBody>
      </p:sp>
      <p:sp>
        <p:nvSpPr>
          <p:cNvPr id="123" name="CustomShape 8"/>
          <p:cNvSpPr/>
          <p:nvPr/>
        </p:nvSpPr>
        <p:spPr>
          <a:xfrm rot="19680000">
            <a:off x="5686560" y="3456360"/>
            <a:ext cx="2230560" cy="464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uk-UA" sz="2600" spc="-1" strike="noStrike">
                <a:solidFill>
                  <a:srgbClr val="280099"/>
                </a:solidFill>
                <a:latin typeface="Bauhaus 93"/>
                <a:ea typeface="DejaVu Sans"/>
              </a:rPr>
              <a:t>3 кг  + 100 г.</a:t>
            </a:r>
            <a:endParaRPr b="0" lang="uk-UA" sz="2600" spc="-1" strike="noStrike">
              <a:latin typeface="Arial"/>
            </a:endParaRPr>
          </a:p>
        </p:txBody>
      </p:sp>
      <p:sp>
        <p:nvSpPr>
          <p:cNvPr id="124" name="CustomShape 9"/>
          <p:cNvSpPr/>
          <p:nvPr/>
        </p:nvSpPr>
        <p:spPr>
          <a:xfrm rot="4500000">
            <a:off x="1129320" y="3340080"/>
            <a:ext cx="2647440" cy="1238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uk-UA" sz="3200" spc="-1" strike="noStrike">
                <a:solidFill>
                  <a:srgbClr val="579d1c"/>
                </a:solidFill>
                <a:latin typeface="Lucida Calligraphy"/>
                <a:ea typeface="DejaVu Sans"/>
              </a:rPr>
              <a:t>3 м. 25 см</a:t>
            </a:r>
            <a:endParaRPr b="0" lang="uk-UA" sz="3200" spc="-1" strike="noStrike">
              <a:latin typeface="Arial"/>
            </a:endParaRPr>
          </a:p>
        </p:txBody>
      </p:sp>
      <p:sp>
        <p:nvSpPr>
          <p:cNvPr id="125" name="CustomShape 10"/>
          <p:cNvSpPr/>
          <p:nvPr/>
        </p:nvSpPr>
        <p:spPr>
          <a:xfrm>
            <a:off x="3240000" y="2903400"/>
            <a:ext cx="2734560" cy="105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808019"/>
                </a:solidFill>
                <a:latin typeface="Lucida Calligraphy"/>
                <a:ea typeface="DejaVu Sans"/>
              </a:rPr>
              <a:t>15 грн. 45 коп.</a:t>
            </a:r>
            <a:endParaRPr b="0" lang="uk-UA" sz="2800" spc="-1" strike="noStrike">
              <a:latin typeface="Arial"/>
            </a:endParaRPr>
          </a:p>
        </p:txBody>
      </p:sp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7" name="CustomShape 2"/>
          <p:cNvSpPr/>
          <p:nvPr/>
        </p:nvSpPr>
        <p:spPr>
          <a:xfrm>
            <a:off x="642960" y="857160"/>
            <a:ext cx="3850560" cy="526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8" name="CustomShape 3"/>
          <p:cNvSpPr/>
          <p:nvPr/>
        </p:nvSpPr>
        <p:spPr>
          <a:xfrm>
            <a:off x="4648320" y="857160"/>
            <a:ext cx="3850560" cy="526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9" name="CustomShape 4"/>
          <p:cNvSpPr/>
          <p:nvPr/>
        </p:nvSpPr>
        <p:spPr>
          <a:xfrm>
            <a:off x="642960" y="623160"/>
            <a:ext cx="7707600" cy="6017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1" i="1" lang="uk-UA" sz="4000" spc="-1" strike="noStrike">
                <a:solidFill>
                  <a:srgbClr val="2323dc"/>
                </a:solidFill>
                <a:latin typeface="Bodoni MT"/>
                <a:ea typeface="Times New Roman"/>
              </a:rPr>
              <a:t>Ребуси від Гаррі Поттера:</a:t>
            </a:r>
            <a:endParaRPr b="0" lang="uk-UA" sz="4000" spc="-1" strike="noStrike">
              <a:latin typeface="Arial"/>
            </a:endParaRPr>
          </a:p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0" lang="uk-UA" sz="5400" spc="-1" strike="noStrike">
                <a:solidFill>
                  <a:srgbClr val="dc2300"/>
                </a:solidFill>
                <a:latin typeface="Times New Roman"/>
                <a:ea typeface="Times New Roman"/>
              </a:rPr>
              <a:t>100ляр   </a:t>
            </a:r>
            <a:r>
              <a:rPr b="0" lang="uk-UA" sz="5400" spc="-1" strike="noStrike">
                <a:solidFill>
                  <a:srgbClr val="280099"/>
                </a:solidFill>
                <a:latin typeface="Times New Roman"/>
                <a:ea typeface="Times New Roman"/>
              </a:rPr>
              <a:t> 7я      </a:t>
            </a:r>
            <a:r>
              <a:rPr b="0" lang="uk-UA" sz="5400" spc="-1" strike="noStrike">
                <a:solidFill>
                  <a:srgbClr val="00ff00"/>
                </a:solidFill>
                <a:latin typeface="Times New Roman"/>
                <a:ea typeface="Times New Roman"/>
              </a:rPr>
              <a:t>ті100     </a:t>
            </a:r>
            <a:r>
              <a:rPr b="0" lang="uk-UA" sz="5400" spc="-1" strike="noStrike">
                <a:solidFill>
                  <a:srgbClr val="800080"/>
                </a:solidFill>
                <a:latin typeface="Times New Roman"/>
                <a:ea typeface="Times New Roman"/>
              </a:rPr>
              <a:t>сви100к      </a:t>
            </a:r>
            <a:r>
              <a:rPr b="0" lang="uk-UA" sz="5400" spc="-1" strike="noStrike">
                <a:solidFill>
                  <a:srgbClr val="7e0021"/>
                </a:solidFill>
                <a:latin typeface="Times New Roman"/>
                <a:ea typeface="Times New Roman"/>
              </a:rPr>
              <a:t>ли100к       </a:t>
            </a:r>
            <a:r>
              <a:rPr b="0" lang="uk-UA" sz="5400" spc="-1" strike="noStrike">
                <a:solidFill>
                  <a:srgbClr val="ff0000"/>
                </a:solidFill>
                <a:latin typeface="Times New Roman"/>
                <a:ea typeface="Times New Roman"/>
              </a:rPr>
              <a:t>пі2л   </a:t>
            </a:r>
            <a:r>
              <a:rPr b="0" lang="uk-UA" sz="5400" spc="-1" strike="noStrike">
                <a:solidFill>
                  <a:srgbClr val="314004"/>
                </a:solidFill>
                <a:latin typeface="Times New Roman"/>
                <a:ea typeface="Times New Roman"/>
              </a:rPr>
              <a:t> Е100нія  </a:t>
            </a:r>
            <a:endParaRPr b="0" lang="uk-UA" sz="5400" spc="-1" strike="noStrike">
              <a:latin typeface="Arial"/>
            </a:endParaRPr>
          </a:p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0" lang="uk-UA" sz="5400" spc="-1" strike="noStrike">
                <a:solidFill>
                  <a:srgbClr val="2323dc"/>
                </a:solidFill>
                <a:latin typeface="Times New Roman"/>
                <a:ea typeface="Times New Roman"/>
              </a:rPr>
              <a:t>ві3на   </a:t>
            </a:r>
            <a:r>
              <a:rPr b="0" lang="uk-UA" sz="5400" spc="-1" strike="noStrike">
                <a:solidFill>
                  <a:srgbClr val="ff3366"/>
                </a:solidFill>
                <a:latin typeface="Times New Roman"/>
                <a:ea typeface="Times New Roman"/>
              </a:rPr>
              <a:t> 40а   </a:t>
            </a:r>
            <a:r>
              <a:rPr b="0" lang="uk-UA" sz="5400" spc="-1" strike="noStrike">
                <a:solidFill>
                  <a:srgbClr val="808019"/>
                </a:solidFill>
                <a:latin typeface="Times New Roman"/>
                <a:ea typeface="Times New Roman"/>
              </a:rPr>
              <a:t>с3бати</a:t>
            </a:r>
            <a:endParaRPr b="0" lang="uk-UA" sz="54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" descr=""/>
          <p:cNvPicPr/>
          <p:nvPr/>
        </p:nvPicPr>
        <p:blipFill>
          <a:blip r:embed="rId1"/>
          <a:stretch/>
        </p:blipFill>
        <p:spPr>
          <a:xfrm>
            <a:off x="6272280" y="792000"/>
            <a:ext cx="2727720" cy="3805920"/>
          </a:xfrm>
          <a:prstGeom prst="rect">
            <a:avLst/>
          </a:prstGeom>
          <a:ln>
            <a:noFill/>
          </a:ln>
        </p:spPr>
      </p:pic>
      <p:sp>
        <p:nvSpPr>
          <p:cNvPr id="131" name="TextShape 1"/>
          <p:cNvSpPr txBox="1"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1" i="1" lang="uk-UA" sz="4400" spc="-1" strike="noStrike">
                <a:solidFill>
                  <a:srgbClr val="009933"/>
                </a:solidFill>
                <a:latin typeface="Times New Roman"/>
              </a:rPr>
              <a:t>Мотивація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32" name="TextShape 2"/>
          <p:cNvSpPr txBox="1"/>
          <p:nvPr/>
        </p:nvSpPr>
        <p:spPr>
          <a:xfrm>
            <a:off x="576000" y="598680"/>
            <a:ext cx="5832000" cy="4153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1" i="1" lang="uk-UA" sz="3200" spc="-1" strike="noStrike">
                <a:latin typeface="Times New Roman"/>
                <a:ea typeface="Times New Roman"/>
              </a:rPr>
              <a:t>Сьогодні на уроці  ми з вами згадаємо все що знаємо про іменовані числа, розв’яжемо приклади, зробимо практичні вимірювання довжини і ваги, відпочинемо та пограємо</a:t>
            </a:r>
            <a:endParaRPr b="0" lang="uk-UA" sz="3200" spc="-1" strike="noStrike">
              <a:latin typeface="Arial"/>
            </a:endParaRPr>
          </a:p>
        </p:txBody>
      </p:sp>
      <p:pic>
        <p:nvPicPr>
          <p:cNvPr id="133" name="" descr=""/>
          <p:cNvPicPr/>
          <p:nvPr/>
        </p:nvPicPr>
        <p:blipFill>
          <a:blip r:embed="rId2"/>
          <a:stretch/>
        </p:blipFill>
        <p:spPr>
          <a:xfrm>
            <a:off x="6696000" y="4968000"/>
            <a:ext cx="1728000" cy="1294200"/>
          </a:xfrm>
          <a:prstGeom prst="rect">
            <a:avLst/>
          </a:prstGeom>
          <a:ln>
            <a:noFill/>
          </a:ln>
        </p:spPr>
      </p:pic>
      <p:pic>
        <p:nvPicPr>
          <p:cNvPr id="134" name="" descr=""/>
          <p:cNvPicPr/>
          <p:nvPr/>
        </p:nvPicPr>
        <p:blipFill>
          <a:blip r:embed="rId3"/>
          <a:stretch/>
        </p:blipFill>
        <p:spPr>
          <a:xfrm>
            <a:off x="144000" y="4746960"/>
            <a:ext cx="2232000" cy="1805040"/>
          </a:xfrm>
          <a:prstGeom prst="rect">
            <a:avLst/>
          </a:prstGeom>
          <a:ln>
            <a:noFill/>
          </a:ln>
        </p:spPr>
      </p:pic>
      <p:pic>
        <p:nvPicPr>
          <p:cNvPr id="135" name="" descr=""/>
          <p:cNvPicPr/>
          <p:nvPr/>
        </p:nvPicPr>
        <p:blipFill>
          <a:blip r:embed="rId4"/>
          <a:stretch/>
        </p:blipFill>
        <p:spPr>
          <a:xfrm>
            <a:off x="3456000" y="5040000"/>
            <a:ext cx="1731960" cy="1275120"/>
          </a:xfrm>
          <a:prstGeom prst="rect">
            <a:avLst/>
          </a:prstGeom>
          <a:ln>
            <a:noFill/>
          </a:ln>
        </p:spPr>
      </p:pic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CustomShape 1"/>
          <p:cNvSpPr/>
          <p:nvPr/>
        </p:nvSpPr>
        <p:spPr>
          <a:xfrm>
            <a:off x="411120" y="144000"/>
            <a:ext cx="8227440" cy="87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15000"/>
              </a:lnSpc>
            </a:pPr>
            <a:r>
              <a:rPr b="0" lang="uk-UA" sz="5400" spc="-1" strike="noStrike">
                <a:solidFill>
                  <a:srgbClr val="800000"/>
                </a:solidFill>
                <a:latin typeface="Times New Roman"/>
                <a:ea typeface="Calibri"/>
              </a:rPr>
              <a:t>Гра « Мікрофон»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137" name="CustomShape 2"/>
          <p:cNvSpPr/>
          <p:nvPr/>
        </p:nvSpPr>
        <p:spPr>
          <a:xfrm>
            <a:off x="648000" y="936000"/>
            <a:ext cx="7630560" cy="539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50000"/>
              </a:lnSpc>
            </a:pP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DejaVu Sans"/>
              </a:rPr>
              <a:t>- </a:t>
            </a: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Calibri"/>
              </a:rPr>
              <a:t>Які  є одиниці довжини?</a:t>
            </a:r>
            <a:endParaRPr b="0" lang="uk-UA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Calibri"/>
              </a:rPr>
              <a:t>Розкажіть  напам’ять таблицю «Міри довжини».</a:t>
            </a:r>
            <a:endParaRPr b="0" lang="uk-UA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Calibri"/>
              </a:rPr>
              <a:t>Які є одиниці маси?</a:t>
            </a:r>
            <a:endParaRPr b="0" lang="uk-UA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Calibri"/>
              </a:rPr>
              <a:t>Розкажіть  напам’ять таблицю «Міри маси».</a:t>
            </a:r>
            <a:endParaRPr b="0" lang="uk-UA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Calibri"/>
              </a:rPr>
              <a:t>Яка грошова одиниця України?</a:t>
            </a:r>
            <a:endParaRPr b="0" lang="uk-UA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Calibri"/>
              </a:rPr>
              <a:t>Які є міри вартості?</a:t>
            </a:r>
            <a:endParaRPr b="0" lang="uk-UA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Calibri"/>
              </a:rPr>
              <a:t> </a:t>
            </a:r>
            <a:r>
              <a:rPr b="1" lang="uk-UA" sz="3600" spc="-1" strike="noStrike">
                <a:solidFill>
                  <a:srgbClr val="ff3366"/>
                </a:solidFill>
                <a:latin typeface="Times New Roman"/>
                <a:ea typeface="Calibri"/>
              </a:rPr>
              <a:t>Які є міри часу ?</a:t>
            </a:r>
            <a:endParaRPr b="0" lang="uk-UA" sz="3600" spc="-1" strike="noStrike">
              <a:latin typeface="Arial"/>
            </a:endParaRPr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ustomShape 1"/>
          <p:cNvSpPr/>
          <p:nvPr/>
        </p:nvSpPr>
        <p:spPr>
          <a:xfrm>
            <a:off x="483840" y="76680"/>
            <a:ext cx="8227440" cy="786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uk-UA" sz="2800" spc="-1" strike="noStrike">
                <a:solidFill>
                  <a:srgbClr val="a3238e"/>
                </a:solidFill>
                <a:latin typeface="Times New Roman"/>
                <a:ea typeface="DejaVu Sans"/>
              </a:rPr>
              <a:t>Професії в яких використовують  міри довжини, ваги, вартості</a:t>
            </a:r>
            <a:endParaRPr b="0" lang="uk-UA" sz="2800" spc="-1" strike="noStrike">
              <a:latin typeface="Arial"/>
            </a:endParaRPr>
          </a:p>
        </p:txBody>
      </p:sp>
      <p:pic>
        <p:nvPicPr>
          <p:cNvPr id="139" name="" descr=""/>
          <p:cNvPicPr/>
          <p:nvPr/>
        </p:nvPicPr>
        <p:blipFill>
          <a:blip r:embed="rId1"/>
          <a:stretch/>
        </p:blipFill>
        <p:spPr>
          <a:xfrm>
            <a:off x="1008000" y="962640"/>
            <a:ext cx="2663280" cy="2663280"/>
          </a:xfrm>
          <a:prstGeom prst="rect">
            <a:avLst/>
          </a:prstGeom>
          <a:ln>
            <a:noFill/>
          </a:ln>
        </p:spPr>
      </p:pic>
      <p:pic>
        <p:nvPicPr>
          <p:cNvPr id="140" name="" descr=""/>
          <p:cNvPicPr/>
          <p:nvPr/>
        </p:nvPicPr>
        <p:blipFill>
          <a:blip r:embed="rId2"/>
          <a:stretch/>
        </p:blipFill>
        <p:spPr>
          <a:xfrm>
            <a:off x="4334760" y="1128600"/>
            <a:ext cx="3872520" cy="1966680"/>
          </a:xfrm>
          <a:prstGeom prst="rect">
            <a:avLst/>
          </a:prstGeom>
          <a:ln>
            <a:noFill/>
          </a:ln>
        </p:spPr>
      </p:pic>
      <p:pic>
        <p:nvPicPr>
          <p:cNvPr id="141" name="" descr=""/>
          <p:cNvPicPr/>
          <p:nvPr/>
        </p:nvPicPr>
        <p:blipFill>
          <a:blip r:embed="rId3"/>
          <a:stretch/>
        </p:blipFill>
        <p:spPr>
          <a:xfrm>
            <a:off x="4032000" y="3468600"/>
            <a:ext cx="3815280" cy="2506680"/>
          </a:xfrm>
          <a:prstGeom prst="rect">
            <a:avLst/>
          </a:prstGeom>
          <a:ln>
            <a:noFill/>
          </a:ln>
        </p:spPr>
      </p:pic>
      <p:pic>
        <p:nvPicPr>
          <p:cNvPr id="142" name="" descr=""/>
          <p:cNvPicPr/>
          <p:nvPr/>
        </p:nvPicPr>
        <p:blipFill>
          <a:blip r:embed="rId4"/>
          <a:stretch/>
        </p:blipFill>
        <p:spPr>
          <a:xfrm>
            <a:off x="870840" y="3528000"/>
            <a:ext cx="2800440" cy="2800440"/>
          </a:xfrm>
          <a:prstGeom prst="rect">
            <a:avLst/>
          </a:prstGeom>
          <a:ln>
            <a:noFill/>
          </a:ln>
        </p:spPr>
      </p:pic>
      <p:sp>
        <p:nvSpPr>
          <p:cNvPr id="143" name="CustomShape 2"/>
          <p:cNvSpPr/>
          <p:nvPr/>
        </p:nvSpPr>
        <p:spPr>
          <a:xfrm>
            <a:off x="1008000" y="864000"/>
            <a:ext cx="2303280" cy="342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5c2d91"/>
                </a:solidFill>
                <a:latin typeface="Times New Roman"/>
                <a:ea typeface="DejaVu Sans"/>
              </a:rPr>
              <a:t>ПРОДАВЕЦЬ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44" name="CustomShape 3"/>
          <p:cNvSpPr/>
          <p:nvPr/>
        </p:nvSpPr>
        <p:spPr>
          <a:xfrm>
            <a:off x="5040000" y="792000"/>
            <a:ext cx="2735280" cy="342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182f7c"/>
                </a:solidFill>
                <a:latin typeface="Times New Roman"/>
                <a:ea typeface="DejaVu Sans"/>
              </a:rPr>
              <a:t>ВАНТАЖНИК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45" name="CustomShape 4"/>
          <p:cNvSpPr/>
          <p:nvPr/>
        </p:nvSpPr>
        <p:spPr>
          <a:xfrm>
            <a:off x="1152000" y="6329160"/>
            <a:ext cx="2375280" cy="342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002342"/>
                </a:solidFill>
                <a:latin typeface="Times New Roman"/>
                <a:ea typeface="DejaVu Sans"/>
              </a:rPr>
              <a:t>ЗЕМЛЕМІР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46" name="CustomShape 5"/>
          <p:cNvSpPr/>
          <p:nvPr/>
        </p:nvSpPr>
        <p:spPr>
          <a:xfrm>
            <a:off x="5040000" y="6120000"/>
            <a:ext cx="2159280" cy="342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ba131a"/>
                </a:solidFill>
                <a:latin typeface="Times New Roman"/>
                <a:ea typeface="DejaVu Sans"/>
              </a:rPr>
              <a:t>МОДЕЛЬЄР</a:t>
            </a:r>
            <a:endParaRPr b="0" lang="uk-UA" sz="1800" spc="-1" strike="noStrike">
              <a:latin typeface="Arial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dur="indefinite" nodeType="mainSeq">
                <p:childTnLst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5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8" name="CustomShape 2"/>
          <p:cNvSpPr/>
          <p:nvPr/>
        </p:nvSpPr>
        <p:spPr>
          <a:xfrm>
            <a:off x="720000" y="936000"/>
            <a:ext cx="7774560" cy="862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1" lang="uk-UA" sz="3600" spc="-1" strike="noStrike">
                <a:solidFill>
                  <a:srgbClr val="7e0021"/>
                </a:solidFill>
                <a:latin typeface="Times New Roman"/>
                <a:ea typeface="Times New Roman"/>
              </a:rPr>
              <a:t>Що ж таке іменоване число? </a:t>
            </a:r>
            <a:endParaRPr b="0" lang="uk-UA" sz="3600" spc="-1" strike="noStrike">
              <a:latin typeface="Arial"/>
            </a:endParaRPr>
          </a:p>
        </p:txBody>
      </p:sp>
      <p:sp>
        <p:nvSpPr>
          <p:cNvPr id="149" name="CustomShape 3"/>
          <p:cNvSpPr/>
          <p:nvPr/>
        </p:nvSpPr>
        <p:spPr>
          <a:xfrm>
            <a:off x="720000" y="2448000"/>
            <a:ext cx="7774560" cy="2950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1" i="1" lang="uk-UA" sz="4800" spc="-1" strike="noStrike">
                <a:solidFill>
                  <a:srgbClr val="ff3333"/>
                </a:solidFill>
                <a:latin typeface="Times New Roman"/>
                <a:ea typeface="Times New Roman"/>
              </a:rPr>
              <a:t>Іменоване число – </a:t>
            </a:r>
            <a:r>
              <a:rPr b="0" i="1" lang="uk-UA" sz="4800" spc="-1" strike="noStrike">
                <a:solidFill>
                  <a:srgbClr val="ff3333"/>
                </a:solidFill>
                <a:latin typeface="Times New Roman"/>
                <a:ea typeface="Times New Roman"/>
              </a:rPr>
              <a:t>це число, що супроводжується назвою </a:t>
            </a:r>
            <a:r>
              <a:rPr b="0" i="1" lang="uk-UA" sz="4800" spc="-1" strike="noStrike" u="sng">
                <a:solidFill>
                  <a:srgbClr val="ff3333"/>
                </a:solidFill>
                <a:uFillTx/>
                <a:latin typeface="Times New Roman"/>
                <a:ea typeface="Times New Roman"/>
              </a:rPr>
              <a:t>одиниці міри</a:t>
            </a:r>
            <a:r>
              <a:rPr b="0" i="1" lang="uk-UA" sz="4800" spc="-1" strike="noStrike">
                <a:solidFill>
                  <a:srgbClr val="ff3333"/>
                </a:solidFill>
                <a:latin typeface="Times New Roman"/>
                <a:ea typeface="Times New Roman"/>
              </a:rPr>
              <a:t>:  </a:t>
            </a:r>
            <a:r>
              <a:rPr b="0" i="1" lang="uk-UA" sz="4800" spc="-1" strike="noStrike" u="sng">
                <a:solidFill>
                  <a:srgbClr val="ff3333"/>
                </a:solidFill>
                <a:uFillTx/>
                <a:latin typeface="Times New Roman"/>
                <a:ea typeface="Times New Roman"/>
              </a:rPr>
              <a:t>маси, часу, довжини, вартості</a:t>
            </a:r>
            <a:r>
              <a:rPr b="0" i="1" lang="uk-UA" sz="4800" spc="-1" strike="noStrike">
                <a:solidFill>
                  <a:srgbClr val="ff3333"/>
                </a:solidFill>
                <a:latin typeface="Times New Roman"/>
                <a:ea typeface="Times New Roman"/>
              </a:rPr>
              <a:t>. </a:t>
            </a:r>
            <a:endParaRPr b="0" lang="uk-UA" sz="4800" spc="-1" strike="noStrike">
              <a:latin typeface="Arial"/>
            </a:endParaRPr>
          </a:p>
        </p:txBody>
      </p:sp>
    </p:spTree>
  </p:cSld>
  <p:timing>
    <p:tnLst>
      <p:par>
        <p:cTn id="41" dur="indefinite" restart="never" nodeType="tmRoot">
          <p:childTnLst>
            <p:seq>
              <p:cTn id="42" dur="indefinite" nodeType="mainSeq">
                <p:childTnLst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47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nodeType="clickEffect" fill="hold" presetClass="entr" presetID="14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 transition="in">
                                      <p:cBhvr additive="repl">
                                        <p:cTn id="52" dur="25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51" name="" descr=""/>
          <p:cNvPicPr/>
          <p:nvPr/>
        </p:nvPicPr>
        <p:blipFill>
          <a:blip r:embed="rId1"/>
          <a:stretch/>
        </p:blipFill>
        <p:spPr>
          <a:xfrm>
            <a:off x="980640" y="722880"/>
            <a:ext cx="7161120" cy="5370480"/>
          </a:xfrm>
          <a:prstGeom prst="rect">
            <a:avLst/>
          </a:prstGeom>
          <a:ln>
            <a:noFill/>
          </a:ln>
        </p:spPr>
      </p:pic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53" name="" descr=""/>
          <p:cNvPicPr/>
          <p:nvPr/>
        </p:nvPicPr>
        <p:blipFill>
          <a:blip r:embed="rId1"/>
          <a:stretch/>
        </p:blipFill>
        <p:spPr>
          <a:xfrm>
            <a:off x="980640" y="722880"/>
            <a:ext cx="7161120" cy="5370480"/>
          </a:xfrm>
          <a:prstGeom prst="rect">
            <a:avLst/>
          </a:prstGeom>
          <a:ln>
            <a:noFill/>
          </a:ln>
        </p:spPr>
      </p:pic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55" name="" descr=""/>
          <p:cNvPicPr/>
          <p:nvPr/>
        </p:nvPicPr>
        <p:blipFill>
          <a:blip r:embed="rId1"/>
          <a:stretch/>
        </p:blipFill>
        <p:spPr>
          <a:xfrm>
            <a:off x="648000" y="653400"/>
            <a:ext cx="7702560" cy="5393160"/>
          </a:xfrm>
          <a:prstGeom prst="rect">
            <a:avLst/>
          </a:prstGeom>
          <a:ln>
            <a:noFill/>
          </a:ln>
        </p:spPr>
      </p:pic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57" name="" descr=""/>
          <p:cNvPicPr/>
          <p:nvPr/>
        </p:nvPicPr>
        <p:blipFill>
          <a:blip r:embed="rId1"/>
          <a:stretch/>
        </p:blipFill>
        <p:spPr>
          <a:xfrm>
            <a:off x="720000" y="653400"/>
            <a:ext cx="7702560" cy="5635080"/>
          </a:xfrm>
          <a:prstGeom prst="rect">
            <a:avLst/>
          </a:prstGeom>
          <a:ln>
            <a:noFill/>
          </a:ln>
        </p:spPr>
      </p:pic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9" name="CustomShape 2"/>
          <p:cNvSpPr/>
          <p:nvPr/>
        </p:nvSpPr>
        <p:spPr>
          <a:xfrm>
            <a:off x="864000" y="604080"/>
            <a:ext cx="7846560" cy="594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50000"/>
              </a:lnSpc>
              <a:spcAft>
                <a:spcPts val="1001"/>
              </a:spcAft>
            </a:pPr>
            <a:endParaRPr b="0" lang="uk-UA" sz="1800" spc="-1" strike="noStrike">
              <a:latin typeface="Arial"/>
            </a:endParaRPr>
          </a:p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0" lang="uk-UA" sz="4000" spc="-1" strike="noStrike">
                <a:solidFill>
                  <a:srgbClr val="008000"/>
                </a:solidFill>
                <a:latin typeface="Times New Roman"/>
                <a:ea typeface="Times New Roman"/>
              </a:rPr>
              <a:t>Пропоную вам цікаву вправу “Знайди пару” на перетворення іменованих чисел в одиницях вимірювання вартості</a:t>
            </a:r>
            <a:r>
              <a:rPr b="0" lang="uk-UA" sz="1400" spc="-1" strike="noStrike">
                <a:solidFill>
                  <a:srgbClr val="008000"/>
                </a:solidFill>
                <a:latin typeface="Times New Roman"/>
                <a:ea typeface="Times New Roman"/>
              </a:rPr>
              <a:t>.</a:t>
            </a:r>
            <a:endParaRPr b="0" lang="uk-UA" sz="1400" spc="-1" strike="noStrike">
              <a:latin typeface="Arial"/>
            </a:endParaRPr>
          </a:p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0" lang="uk-UA" sz="2800" spc="-1" strike="noStrike" u="sng">
                <a:solidFill>
                  <a:srgbClr val="0000ff"/>
                </a:solidFill>
                <a:uFillTx/>
                <a:latin typeface="Times New Roman"/>
                <a:ea typeface="Times New Roman"/>
                <a:hlinkClick r:id="rId1"/>
              </a:rPr>
              <a:t>https://learningapps.org/watch?v=pb1wa2quk21</a:t>
            </a:r>
            <a:r>
              <a:rPr b="0" lang="uk-UA" sz="2800" spc="-1" strike="noStrike">
                <a:solidFill>
                  <a:srgbClr val="008000"/>
                </a:solidFill>
                <a:latin typeface="Times New Roman"/>
                <a:ea typeface="Times New Roman"/>
              </a:rPr>
              <a:t> </a:t>
            </a:r>
            <a:endParaRPr b="0" lang="uk-UA" sz="2800" spc="-1" strike="noStrike">
              <a:latin typeface="Arial"/>
            </a:endParaRPr>
          </a:p>
        </p:txBody>
      </p:sp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CustomShape 1"/>
          <p:cNvSpPr/>
          <p:nvPr/>
        </p:nvSpPr>
        <p:spPr>
          <a:xfrm>
            <a:off x="648000" y="72000"/>
            <a:ext cx="7702560" cy="670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b="1" lang="uk-UA" sz="3600" spc="-1" strike="noStrike">
                <a:solidFill>
                  <a:srgbClr val="990033"/>
                </a:solidFill>
                <a:latin typeface="Times New Roman"/>
                <a:ea typeface="Times New Roman"/>
              </a:rPr>
              <a:t>Пригадаємо компоненти додавання</a:t>
            </a:r>
            <a:r>
              <a:rPr b="0" lang="uk-UA" sz="3600" spc="-1" strike="noStrike">
                <a:solidFill>
                  <a:srgbClr val="990033"/>
                </a:solidFill>
                <a:latin typeface="Times New Roman"/>
                <a:ea typeface="Times New Roman"/>
              </a:rPr>
              <a:t> </a:t>
            </a:r>
            <a:endParaRPr b="0" lang="uk-UA" sz="3600" spc="-1" strike="noStrike">
              <a:latin typeface="Arial"/>
            </a:endParaRPr>
          </a:p>
        </p:txBody>
      </p:sp>
      <p:sp>
        <p:nvSpPr>
          <p:cNvPr id="161" name="CustomShape 2"/>
          <p:cNvSpPr/>
          <p:nvPr/>
        </p:nvSpPr>
        <p:spPr>
          <a:xfrm>
            <a:off x="337680" y="2187360"/>
            <a:ext cx="2806560" cy="165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uk-UA" sz="4400" spc="-1" strike="noStrike">
                <a:solidFill>
                  <a:srgbClr val="009933"/>
                </a:solidFill>
                <a:latin typeface="Times New Roman"/>
                <a:ea typeface="DejaVu Sans"/>
              </a:rPr>
              <a:t>1 доданок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62" name="CustomShape 3"/>
          <p:cNvSpPr/>
          <p:nvPr/>
        </p:nvSpPr>
        <p:spPr>
          <a:xfrm>
            <a:off x="2880000" y="2740680"/>
            <a:ext cx="790560" cy="713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uk-UA" sz="4400" spc="-1" strike="noStrike">
                <a:solidFill>
                  <a:srgbClr val="999900"/>
                </a:solidFill>
                <a:latin typeface="Arial"/>
                <a:ea typeface="DejaVu Sans"/>
              </a:rPr>
              <a:t>+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63" name="CustomShape 4"/>
          <p:cNvSpPr/>
          <p:nvPr/>
        </p:nvSpPr>
        <p:spPr>
          <a:xfrm>
            <a:off x="3672000" y="2731320"/>
            <a:ext cx="2806560" cy="1326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uk-UA" sz="4400" spc="-1" strike="noStrike">
                <a:solidFill>
                  <a:srgbClr val="006600"/>
                </a:solidFill>
                <a:latin typeface="Times New Roman"/>
                <a:ea typeface="DejaVu Sans"/>
              </a:rPr>
              <a:t>2 доданок 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64" name="CustomShape 5"/>
          <p:cNvSpPr/>
          <p:nvPr/>
        </p:nvSpPr>
        <p:spPr>
          <a:xfrm>
            <a:off x="6535440" y="2800800"/>
            <a:ext cx="502560" cy="713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4400" spc="-1" strike="noStrike">
                <a:solidFill>
                  <a:srgbClr val="00cc00"/>
                </a:solidFill>
                <a:latin typeface="Arial"/>
                <a:ea typeface="DejaVu Sans"/>
              </a:rPr>
              <a:t>=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65" name="CustomShape 6"/>
          <p:cNvSpPr/>
          <p:nvPr/>
        </p:nvSpPr>
        <p:spPr>
          <a:xfrm>
            <a:off x="6768000" y="2749680"/>
            <a:ext cx="1942560" cy="848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i="1" lang="uk-UA" sz="44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сума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166" name="" descr=""/>
          <p:cNvPicPr/>
          <p:nvPr/>
        </p:nvPicPr>
        <p:blipFill>
          <a:blip r:embed="rId1"/>
          <a:stretch/>
        </p:blipFill>
        <p:spPr>
          <a:xfrm>
            <a:off x="3232080" y="3528000"/>
            <a:ext cx="2382480" cy="2382480"/>
          </a:xfrm>
          <a:prstGeom prst="rect">
            <a:avLst/>
          </a:prstGeom>
          <a:ln>
            <a:noFill/>
          </a:ln>
        </p:spPr>
      </p:pic>
      <p:pic>
        <p:nvPicPr>
          <p:cNvPr id="167" name="" descr=""/>
          <p:cNvPicPr/>
          <p:nvPr/>
        </p:nvPicPr>
        <p:blipFill>
          <a:blip r:embed="rId2"/>
          <a:stretch/>
        </p:blipFill>
        <p:spPr>
          <a:xfrm>
            <a:off x="2520000" y="771480"/>
            <a:ext cx="3265920" cy="20350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3" dur="indefinite" restart="never" nodeType="tmRoot">
          <p:childTnLst>
            <p:seq>
              <p:cTn id="54" dur="indefinite" nodeType="mainSeq">
                <p:childTnLst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59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4" dur="5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5" dur="5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70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5" dur="5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6" dur="5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81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86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nodeType="clickEffect" fill="hold" presetClass="entr" presetID="1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1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2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3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4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1" i="1" lang="uk-UA" sz="4400" spc="-1" strike="noStrike">
                <a:solidFill>
                  <a:srgbClr val="669900"/>
                </a:solidFill>
                <a:latin typeface="Times New Roman"/>
                <a:ea typeface="DejaVu Sans"/>
              </a:rPr>
              <a:t>Мозковий штурм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69" name="CustomShape 2"/>
          <p:cNvSpPr/>
          <p:nvPr/>
        </p:nvSpPr>
        <p:spPr>
          <a:xfrm>
            <a:off x="1296000" y="1800000"/>
            <a:ext cx="6550560" cy="144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1" lang="uk-UA" sz="3200" spc="-1" strike="noStrike">
                <a:solidFill>
                  <a:srgbClr val="ff0000"/>
                </a:solidFill>
                <a:latin typeface="Times New Roman"/>
                <a:ea typeface="Times New Roman"/>
              </a:rPr>
              <a:t>Які з чисел відносяться до простих іменованих чисел а які до складених іменованих чисел:</a:t>
            </a:r>
            <a:r>
              <a:rPr b="0" lang="uk-UA" sz="3200" spc="-1" strike="noStrike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endParaRPr b="0" lang="uk-UA" sz="3200" spc="-1" strike="noStrike">
              <a:latin typeface="Arial"/>
            </a:endParaRPr>
          </a:p>
        </p:txBody>
      </p:sp>
      <p:sp>
        <p:nvSpPr>
          <p:cNvPr id="170" name="CustomShape 3"/>
          <p:cNvSpPr/>
          <p:nvPr/>
        </p:nvSpPr>
        <p:spPr>
          <a:xfrm>
            <a:off x="792000" y="3672000"/>
            <a:ext cx="7630560" cy="2028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b="1" lang="uk-UA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20ц; 2 м 25см; 2 т; 3грн. 75 коп; 35км; 2кг 300 гр.; 25 грн..</a:t>
            </a:r>
            <a:endParaRPr b="0" lang="uk-UA" sz="4000" spc="-1" strike="noStrike">
              <a:latin typeface="Arial"/>
            </a:endParaRPr>
          </a:p>
        </p:txBody>
      </p:sp>
    </p:spTree>
  </p:cSld>
  <p:timing>
    <p:tnLst>
      <p:par>
        <p:cTn id="95" dur="indefinite" restart="never" nodeType="tmRoot">
          <p:childTnLst>
            <p:seq>
              <p:cTn id="96" dur="indefinite" nodeType="mainSeq">
                <p:childTnLst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in">
                                      <p:cBhvr additive="repl">
                                        <p:cTn id="101" dur="20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nodeType="clickEffect" fill="hold" presetClass="entr" presetID="6" presetSubtype="16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in">
                                      <p:cBhvr additive="repl">
                                        <p:cTn id="106" dur="20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Перевіримо!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792000" y="1368000"/>
            <a:ext cx="8062560" cy="1582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прості іменовані числа - 20ц, 35км, 2 т, 4грн, 25 грн; </a:t>
            </a:r>
            <a:endParaRPr b="0" lang="uk-UA" sz="4000" spc="-1" strike="noStrike">
              <a:latin typeface="Arial"/>
            </a:endParaRPr>
          </a:p>
        </p:txBody>
      </p:sp>
      <p:sp>
        <p:nvSpPr>
          <p:cNvPr id="173" name="CustomShape 3"/>
          <p:cNvSpPr/>
          <p:nvPr/>
        </p:nvSpPr>
        <p:spPr>
          <a:xfrm>
            <a:off x="864000" y="3600000"/>
            <a:ext cx="7918560" cy="2155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складені іменовані числа - </a:t>
            </a:r>
            <a:endParaRPr b="0" lang="uk-UA" sz="4000" spc="-1" strike="noStrike">
              <a:latin typeface="Arial"/>
            </a:endParaRPr>
          </a:p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2 м 25см, 3грн. 75 коп,  2кг 300 гр.</a:t>
            </a:r>
            <a:endParaRPr b="0" lang="uk-UA" sz="4000" spc="-1" strike="noStrike">
              <a:latin typeface="Arial"/>
            </a:endParaRPr>
          </a:p>
        </p:txBody>
      </p:sp>
    </p:spTree>
  </p:cSld>
  <p:timing>
    <p:tnLst>
      <p:par>
        <p:cTn id="107" dur="indefinite" restart="never" nodeType="tmRoot">
          <p:childTnLst>
            <p:seq>
              <p:cTn id="108" dur="indefinite" nodeType="mainSeq">
                <p:childTnLst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nodeType="clickEffect" fill="hold" presetClass="entr" presetID="14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 transition="in">
                                      <p:cBhvr additive="repl">
                                        <p:cTn id="113" dur="20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5" name="CustomShape 2"/>
          <p:cNvSpPr/>
          <p:nvPr/>
        </p:nvSpPr>
        <p:spPr>
          <a:xfrm>
            <a:off x="720000" y="1872000"/>
            <a:ext cx="4102920" cy="4135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uk-UA" sz="1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                          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53 м  08 см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 </a:t>
            </a:r>
            <a:r>
              <a:rPr b="0" lang="uk-UA" sz="3600" spc="-1" strike="noStrike" u="sng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 </a:t>
            </a:r>
            <a:r>
              <a:rPr b="0" lang="uk-UA" sz="3600" spc="-1" strike="noStrike" u="sng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+    9 м  72 см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     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62 м  80 см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    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23 кг  253 г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</a:t>
            </a:r>
            <a:r>
              <a:rPr b="0" lang="uk-UA" sz="3600" spc="-1" strike="noStrike" u="sng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 </a:t>
            </a:r>
            <a:r>
              <a:rPr b="0" lang="uk-UA" sz="3600" spc="-1" strike="noStrike" u="sng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+  16 кг  153 г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    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39 кг  406 г</a:t>
            </a:r>
            <a:endParaRPr b="0" lang="uk-UA" sz="3600" spc="-1" strike="noStrike">
              <a:latin typeface="Arial"/>
            </a:endParaRPr>
          </a:p>
        </p:txBody>
      </p:sp>
      <p:sp>
        <p:nvSpPr>
          <p:cNvPr id="176" name="CustomShape 3"/>
          <p:cNvSpPr/>
          <p:nvPr/>
        </p:nvSpPr>
        <p:spPr>
          <a:xfrm>
            <a:off x="1944000" y="288000"/>
            <a:ext cx="5182920" cy="541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b="0" lang="uk-UA" sz="2800" spc="-1" strike="noStrike">
                <a:solidFill>
                  <a:srgbClr val="ce181e"/>
                </a:solidFill>
                <a:latin typeface="Times New Roman"/>
                <a:ea typeface="Times New Roman"/>
              </a:rPr>
              <a:t>Зразок для виконання вправи!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77" name="CustomShape 4"/>
          <p:cNvSpPr/>
          <p:nvPr/>
        </p:nvSpPr>
        <p:spPr>
          <a:xfrm>
            <a:off x="4824000" y="1839240"/>
            <a:ext cx="4102920" cy="4135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uk-UA" sz="1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                          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69 м  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 </a:t>
            </a:r>
            <a:r>
              <a:rPr b="0" lang="uk-UA" sz="3600" spc="-1" strike="noStrike" u="sng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 </a:t>
            </a:r>
            <a:r>
              <a:rPr b="0" lang="uk-UA" sz="3600" spc="-1" strike="noStrike" u="sng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+    9 м  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     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78 м  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      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553 г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</a:t>
            </a:r>
            <a:r>
              <a:rPr b="0" lang="uk-UA" sz="3600" spc="-1" strike="noStrike" u="sng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 </a:t>
            </a:r>
            <a:r>
              <a:rPr b="0" lang="uk-UA" sz="3600" spc="-1" strike="noStrike" u="sng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+    224 г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       </a:t>
            </a:r>
            <a:r>
              <a:rPr b="0" lang="uk-UA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777 г</a:t>
            </a:r>
            <a:endParaRPr b="0" lang="uk-UA" sz="3600" spc="-1" strike="noStrike">
              <a:latin typeface="Arial"/>
            </a:endParaRPr>
          </a:p>
        </p:txBody>
      </p:sp>
      <p:sp>
        <p:nvSpPr>
          <p:cNvPr id="178" name="CustomShape 5"/>
          <p:cNvSpPr/>
          <p:nvPr/>
        </p:nvSpPr>
        <p:spPr>
          <a:xfrm>
            <a:off x="1080000" y="864000"/>
            <a:ext cx="3310920" cy="101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uk-UA" sz="2200" spc="-1" strike="noStrike">
                <a:solidFill>
                  <a:srgbClr val="000080"/>
                </a:solidFill>
                <a:latin typeface="Times New Roman"/>
                <a:ea typeface="DejaVu Sans"/>
              </a:rPr>
              <a:t>Додавання складених іменованих чисел без перетворення</a:t>
            </a:r>
            <a:endParaRPr b="0" lang="uk-UA" sz="2200" spc="-1" strike="noStrike">
              <a:latin typeface="Arial"/>
            </a:endParaRPr>
          </a:p>
        </p:txBody>
      </p:sp>
      <p:sp>
        <p:nvSpPr>
          <p:cNvPr id="179" name="CustomShape 6"/>
          <p:cNvSpPr/>
          <p:nvPr/>
        </p:nvSpPr>
        <p:spPr>
          <a:xfrm>
            <a:off x="4536000" y="853920"/>
            <a:ext cx="3310920" cy="101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uk-UA" sz="2200" spc="-1" strike="noStrike">
                <a:solidFill>
                  <a:srgbClr val="000080"/>
                </a:solidFill>
                <a:latin typeface="Times New Roman"/>
                <a:ea typeface="DejaVu Sans"/>
              </a:rPr>
              <a:t>Додавання простих іменованих чисел без перетворення</a:t>
            </a:r>
            <a:endParaRPr b="0" lang="uk-UA" sz="2200" spc="-1" strike="noStrike">
              <a:latin typeface="Arial"/>
            </a:endParaRPr>
          </a:p>
        </p:txBody>
      </p:sp>
      <p:sp>
        <p:nvSpPr>
          <p:cNvPr id="180" name="CustomShape 7"/>
          <p:cNvSpPr/>
          <p:nvPr/>
        </p:nvSpPr>
        <p:spPr>
          <a:xfrm>
            <a:off x="576000" y="5462280"/>
            <a:ext cx="8062920" cy="1016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50000"/>
              </a:lnSpc>
              <a:spcAft>
                <a:spcPts val="1001"/>
              </a:spcAft>
            </a:pPr>
            <a:r>
              <a:rPr b="1" lang="uk-UA" sz="2200" spc="-1" strike="noStrike">
                <a:solidFill>
                  <a:srgbClr val="ff00ff"/>
                </a:solidFill>
                <a:latin typeface="Times New Roman"/>
                <a:ea typeface="Times New Roman"/>
              </a:rPr>
              <a:t>Виконаємо вправу у зошиті, за підручником, стор. 9десятків 5 одиниць № 4 ! </a:t>
            </a:r>
            <a:endParaRPr b="0" lang="uk-UA" sz="2200" spc="-1" strike="noStrike">
              <a:latin typeface="Arial"/>
            </a:endParaRPr>
          </a:p>
        </p:txBody>
      </p:sp>
    </p:spTree>
  </p:cSld>
  <p:timing>
    <p:tnLst>
      <p:par>
        <p:cTn id="122" dur="indefinite" restart="never" nodeType="tmRoot">
          <p:childTnLst>
            <p:seq>
              <p:cTn id="123" dur="indefinite" nodeType="mainSeq">
                <p:childTnLst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8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9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4" dur="500" fill="hold"/>
                                        <p:tgtEl>
                                          <p:spTgt spid="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5" dur="500" fill="hold"/>
                                        <p:tgtEl>
                                          <p:spTgt spid="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0" dur="500" fill="hold"/>
                                        <p:tgtEl>
                                          <p:spTgt spid="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1" dur="500" fill="hold"/>
                                        <p:tgtEl>
                                          <p:spTgt spid="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6" dur="500" fill="hold"/>
                                        <p:tgtEl>
                                          <p:spTgt spid="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7" dur="500" fill="hold"/>
                                        <p:tgtEl>
                                          <p:spTgt spid="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2" dur="500" fill="hold"/>
                                        <p:tgtEl>
                                          <p:spTgt spid="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3" dur="500" fill="hold"/>
                                        <p:tgtEl>
                                          <p:spTgt spid="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8" dur="500" fill="hold"/>
                                        <p:tgtEl>
                                          <p:spTgt spid="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9" dur="500" fill="hold"/>
                                        <p:tgtEl>
                                          <p:spTgt spid="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nodeType="click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in">
                                      <p:cBhvr additive="repl">
                                        <p:cTn id="164" dur="20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nodeType="click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in">
                                      <p:cBhvr additive="repl">
                                        <p:cTn id="169" dur="2000"/>
                                        <p:tgtEl>
                                          <p:spTgt spid="1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nodeType="click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in">
                                      <p:cBhvr additive="repl">
                                        <p:cTn id="174" dur="2000"/>
                                        <p:tgtEl>
                                          <p:spTgt spid="1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nodeType="click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in">
                                      <p:cBhvr additive="repl">
                                        <p:cTn id="179" dur="2000"/>
                                        <p:tgtEl>
                                          <p:spTgt spid="1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nodeType="click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in">
                                      <p:cBhvr additive="repl">
                                        <p:cTn id="184" dur="2000"/>
                                        <p:tgtEl>
                                          <p:spTgt spid="1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nodeType="click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in">
                                      <p:cBhvr additive="repl">
                                        <p:cTn id="189" dur="2000"/>
                                        <p:tgtEl>
                                          <p:spTgt spid="1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nodeType="clickEffect" fill="hold" presetClass="entr" presetID="4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94" dur="20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95" dur="2000" fill="hold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6" dur="2000" fill="hold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2" name="CustomShape 2"/>
          <p:cNvSpPr/>
          <p:nvPr/>
        </p:nvSpPr>
        <p:spPr>
          <a:xfrm>
            <a:off x="642960" y="857160"/>
            <a:ext cx="915480" cy="526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3" name="CustomShape 3"/>
          <p:cNvSpPr/>
          <p:nvPr/>
        </p:nvSpPr>
        <p:spPr>
          <a:xfrm>
            <a:off x="1605960" y="857160"/>
            <a:ext cx="915480" cy="526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4" name="CustomShape 4"/>
          <p:cNvSpPr/>
          <p:nvPr/>
        </p:nvSpPr>
        <p:spPr>
          <a:xfrm>
            <a:off x="2664000" y="432000"/>
            <a:ext cx="3958920" cy="541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b="0" lang="uk-UA" sz="2800" spc="-1" strike="noStrike">
                <a:solidFill>
                  <a:srgbClr val="ff00ff"/>
                </a:solidFill>
                <a:latin typeface="Times New Roman"/>
                <a:ea typeface="Times New Roman"/>
              </a:rPr>
              <a:t>Робота у командах. 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85" name="CustomShape 5"/>
          <p:cNvSpPr/>
          <p:nvPr/>
        </p:nvSpPr>
        <p:spPr>
          <a:xfrm>
            <a:off x="721080" y="1132200"/>
            <a:ext cx="7486920" cy="477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1" lang="uk-UA" sz="2400" spc="-1" strike="noStrike">
                <a:solidFill>
                  <a:srgbClr val="000080"/>
                </a:solidFill>
                <a:latin typeface="Times New Roman"/>
                <a:ea typeface="DejaVu Sans"/>
              </a:rPr>
              <a:t>Ділимось на 2 групи та обираємо капітана  </a:t>
            </a:r>
            <a:endParaRPr b="0" lang="uk-UA" sz="2400" spc="-1" strike="noStrike">
              <a:latin typeface="Arial"/>
            </a:endParaRPr>
          </a:p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1" lang="uk-UA" sz="1800" spc="-1" strike="noStrike">
                <a:solidFill>
                  <a:srgbClr val="006600"/>
                </a:solidFill>
                <a:latin typeface="Times New Roman"/>
                <a:ea typeface="DejaVu Sans"/>
              </a:rPr>
              <a:t>1 група 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006600"/>
                </a:solidFill>
                <a:latin typeface="Times New Roman"/>
                <a:ea typeface="DejaVu Sans"/>
              </a:rPr>
              <a:t>1. Капітан обирає двох учнів та вимірює вагу, за допомогою підлогових вагів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006600"/>
                </a:solidFill>
                <a:latin typeface="Times New Roman"/>
                <a:ea typeface="DejaVu Sans"/>
              </a:rPr>
              <a:t>2. записує результат на дошці у вигляді прикладу на додавання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006600"/>
                </a:solidFill>
                <a:latin typeface="Times New Roman"/>
                <a:ea typeface="DejaVu Sans"/>
              </a:rPr>
              <a:t>3. обчислити  отримані приклади  на дошці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50000"/>
              </a:lnSpc>
              <a:spcAft>
                <a:spcPts val="1001"/>
              </a:spcAft>
            </a:pPr>
            <a:r>
              <a:rPr b="1" lang="uk-UA" sz="1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2 група 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1. Капітан обирає двох учнів та вимірює зріст, за допомогою рулетки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2. записує результат на дошці у вигляді прикладу на додавання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3. обчислити  отримані приклади  на дощці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009900"/>
                </a:solidFill>
                <a:latin typeface="Times New Roman"/>
                <a:ea typeface="DejaVu Sans"/>
              </a:rPr>
              <a:t>Обом групам треба скласти по два приклади, та визначити які іменовані числа утворилися при вимірюванні та їх складанні. 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uk-UA" sz="1800" spc="-1" strike="noStrike">
                <a:solidFill>
                  <a:srgbClr val="009900"/>
                </a:solidFill>
                <a:latin typeface="Times New Roman"/>
                <a:ea typeface="DejaVu Sans"/>
              </a:rPr>
              <a:t>Самоперевірка. Групи перевіряють один у одного результати обчислень.</a:t>
            </a:r>
            <a:endParaRPr b="0" lang="uk-UA" sz="1800" spc="-1" strike="noStrike">
              <a:latin typeface="Arial"/>
            </a:endParaRPr>
          </a:p>
        </p:txBody>
      </p:sp>
    </p:spTree>
  </p:cSld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Оцінювання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87" name="CustomShape 2"/>
          <p:cNvSpPr/>
          <p:nvPr/>
        </p:nvSpPr>
        <p:spPr>
          <a:xfrm>
            <a:off x="720000" y="1296000"/>
            <a:ext cx="7558920" cy="4025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000080"/>
                </a:solidFill>
                <a:latin typeface="Times New Roman"/>
                <a:ea typeface="Times New Roman"/>
              </a:rPr>
              <a:t>Молодці діти!!! А тепер давайте оберемо, самого найкмітливішого, самого активного, самого найрозумнішого, самого найшвидшого, самого доброзичливого, самого уважного! </a:t>
            </a:r>
            <a:endParaRPr b="0" lang="uk-UA" sz="3600" spc="-1" strike="noStrike">
              <a:latin typeface="Arial"/>
            </a:endParaRPr>
          </a:p>
        </p:txBody>
      </p:sp>
      <p:sp>
        <p:nvSpPr>
          <p:cNvPr id="188" name="CustomShape 3"/>
          <p:cNvSpPr/>
          <p:nvPr/>
        </p:nvSpPr>
        <p:spPr>
          <a:xfrm>
            <a:off x="3384000" y="5544000"/>
            <a:ext cx="4750920" cy="426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uk-UA" sz="2400" spc="-1" strike="noStrike">
                <a:solidFill>
                  <a:srgbClr val="ce181e"/>
                </a:solidFill>
                <a:latin typeface="Times New Roman"/>
                <a:ea typeface="DejaVu Sans"/>
              </a:rPr>
              <a:t>Домашнє завдання стор. 95  №5</a:t>
            </a:r>
            <a:endParaRPr b="0" lang="uk-UA" sz="2400" spc="-1" strike="noStrike">
              <a:latin typeface="Arial"/>
            </a:endParaRPr>
          </a:p>
        </p:txBody>
      </p:sp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CustomShape 1"/>
          <p:cNvSpPr/>
          <p:nvPr/>
        </p:nvSpPr>
        <p:spPr>
          <a:xfrm>
            <a:off x="428760" y="0"/>
            <a:ext cx="8227440" cy="6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0" name="CustomShape 2"/>
          <p:cNvSpPr/>
          <p:nvPr/>
        </p:nvSpPr>
        <p:spPr>
          <a:xfrm>
            <a:off x="720000" y="864000"/>
            <a:ext cx="7415280" cy="5708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just">
              <a:lnSpc>
                <a:spcPct val="100000"/>
              </a:lnSpc>
            </a:pPr>
            <a:r>
              <a:rPr b="0" lang="uk-UA" sz="2800" spc="-1" strike="noStrike">
                <a:solidFill>
                  <a:srgbClr val="ba131a"/>
                </a:solidFill>
                <a:latin typeface="Times New Roman"/>
                <a:ea typeface="Times New Roman"/>
              </a:rPr>
              <a:t>Підійшов до   кінця наш цікавий уроку я вам приготувала невеликий сюрприз «Кошик» в якому цукерки, але вам потрібно обрати цукерку вагою 14 грам, не більш не менш. Для того, щоб узнати вагу цукерок є кухонні ваги, за допомогою яких ви і узнаєте вагу обраної солодощі.</a:t>
            </a:r>
            <a:endParaRPr b="0" lang="uk-UA" sz="2800" spc="-1" strike="noStrike">
              <a:latin typeface="Arial"/>
            </a:endParaRPr>
          </a:p>
        </p:txBody>
      </p:sp>
      <p:pic>
        <p:nvPicPr>
          <p:cNvPr id="191" name="" descr=""/>
          <p:cNvPicPr/>
          <p:nvPr/>
        </p:nvPicPr>
        <p:blipFill>
          <a:blip r:embed="rId1"/>
          <a:stretch/>
        </p:blipFill>
        <p:spPr>
          <a:xfrm>
            <a:off x="1080000" y="216000"/>
            <a:ext cx="1799640" cy="1799640"/>
          </a:xfrm>
          <a:prstGeom prst="rect">
            <a:avLst/>
          </a:prstGeom>
          <a:ln>
            <a:noFill/>
          </a:ln>
        </p:spPr>
      </p:pic>
      <p:pic>
        <p:nvPicPr>
          <p:cNvPr id="192" name="" descr=""/>
          <p:cNvPicPr/>
          <p:nvPr/>
        </p:nvPicPr>
        <p:blipFill>
          <a:blip r:embed="rId2"/>
          <a:stretch/>
        </p:blipFill>
        <p:spPr>
          <a:xfrm>
            <a:off x="6840000" y="4906440"/>
            <a:ext cx="1181520" cy="1772640"/>
          </a:xfrm>
          <a:prstGeom prst="rect">
            <a:avLst/>
          </a:prstGeom>
          <a:ln>
            <a:noFill/>
          </a:ln>
        </p:spPr>
      </p:pic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Application>LibreOffice/6.0.2.1$Windows_x86 LibreOffice_project/f7f06a8f319e4b62f9bc5095aa112a65d2f3ac89</Application>
  <Company>Microsoft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2021-02-08T09:19:46Z</dcterms:created>
  <dc:creator/>
  <dc:description>Шаблон оформления
Корпорация Майкрософт</dc:description>
  <cp:keywords>Шаблон оформления</cp:keywords>
  <dc:language>uk-UA</dc:language>
  <cp:lastModifiedBy/>
  <dcterms:modified xsi:type="dcterms:W3CDTF">2021-02-26T12:06:38Z</dcterms:modified>
  <cp:revision>36</cp:revision>
  <dc:subject>Шаблон оформления</dc:subject>
  <dc:title>Шаблон оформления для презентаций по математике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Microsoft</vt:lpwstr>
  </property>
  <property fmtid="{D5CDD505-2E9C-101B-9397-08002B2CF9AE}" pid="4" name="ContentTypeId">
    <vt:lpwstr>0x010100BB2780C3CC07BD4BAA623FF9571645580400D1570604EA743043A2641365C0E91715</vt:lpwstr>
  </property>
  <property fmtid="{D5CDD505-2E9C-101B-9397-08002B2CF9AE}" pid="5" name="HiddenSlides">
    <vt:i4>0</vt:i4>
  </property>
  <property fmtid="{D5CDD505-2E9C-101B-9397-08002B2CF9AE}" pid="6" name="HyperlinksChanged">
    <vt:bool>0</vt:bool>
  </property>
  <property fmtid="{D5CDD505-2E9C-101B-9397-08002B2CF9AE}" pid="7" name="LinksUpToDate">
    <vt:bool>0</vt:bool>
  </property>
  <property fmtid="{D5CDD505-2E9C-101B-9397-08002B2CF9AE}" pid="8" name="MMClips">
    <vt:i4>0</vt:i4>
  </property>
  <property fmtid="{D5CDD505-2E9C-101B-9397-08002B2CF9AE}" pid="9" name="Notes">
    <vt:i4>0</vt:i4>
  </property>
  <property fmtid="{D5CDD505-2E9C-101B-9397-08002B2CF9AE}" pid="10" name="PresentationFormat">
    <vt:lpwstr>Экран (4:3)</vt:lpwstr>
  </property>
  <property fmtid="{D5CDD505-2E9C-101B-9397-08002B2CF9AE}" pid="11" name="ScaleCrop">
    <vt:bool>0</vt:bool>
  </property>
  <property fmtid="{D5CDD505-2E9C-101B-9397-08002B2CF9AE}" pid="12" name="ShareDoc">
    <vt:bool>0</vt:bool>
  </property>
  <property fmtid="{D5CDD505-2E9C-101B-9397-08002B2CF9AE}" pid="13" name="Slides">
    <vt:i4>3</vt:i4>
  </property>
  <property fmtid="{D5CDD505-2E9C-101B-9397-08002B2CF9AE}" pid="14" name="category">
    <vt:lpwstr>Шаблон оформления</vt:lpwstr>
  </property>
</Properties>
</file>