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61" r:id="rId3"/>
    <p:sldId id="2562" r:id="rId4"/>
    <p:sldId id="2563" r:id="rId5"/>
    <p:sldId id="2564" r:id="rId6"/>
    <p:sldId id="2565" r:id="rId7"/>
    <p:sldId id="2566" r:id="rId8"/>
    <p:sldId id="2567" r:id="rId9"/>
    <p:sldId id="2568" r:id="rId10"/>
    <p:sldId id="2569" r:id="rId11"/>
    <p:sldId id="2570" r:id="rId12"/>
    <p:sldId id="2576" r:id="rId13"/>
    <p:sldId id="2571" r:id="rId14"/>
    <p:sldId id="2538" r:id="rId15"/>
    <p:sldId id="2572" r:id="rId16"/>
    <p:sldId id="2539" r:id="rId17"/>
    <p:sldId id="2573" r:id="rId18"/>
    <p:sldId id="2526" r:id="rId19"/>
    <p:sldId id="2575" r:id="rId20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68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E5A979-9ECA-4669-9ECB-098455C6076A}" type="datetimeFigureOut">
              <a:rPr lang="ru-UA" smtClean="0"/>
              <a:t>14.12.2024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E7C2A1-5B2C-4F1A-A6B3-4811AA033D3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19995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08AAFC-F45B-4763-9C1F-8029DFCE03F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7056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08AAFC-F45B-4763-9C1F-8029DFCE03F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9630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08AAFC-F45B-4763-9C1F-8029DFCE03F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8786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5032">
              <a:schemeClr val="accent1">
                <a:lumMod val="60000"/>
                <a:lumOff val="40000"/>
              </a:schemeClr>
            </a:gs>
            <a:gs pos="100000">
              <a:srgbClr val="FF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:a16="http://schemas.microsoft.com/office/drawing/2014/main" id="{0B1C2437-109B-3A11-31ED-B14087AC0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5CC1C-D3A2-47E4-89BC-E0A6A65184B5}" type="datetimeFigureOut">
              <a:rPr lang="ru-UA" smtClean="0"/>
              <a:t>14.12.2024</a:t>
            </a:fld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3B594C-49D3-0F1D-07FA-A7AD590AB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12A7F-E264-4793-97C6-D5ED8721C853}" type="slidenum">
              <a:rPr lang="ru-UA" smtClean="0"/>
              <a:t>‹#›</a:t>
            </a:fld>
            <a:endParaRPr lang="ru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1433976-5C7F-7F04-F12D-78F225C7B5E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3658" t="2002" r="3781" b="1461"/>
          <a:stretch/>
        </p:blipFill>
        <p:spPr>
          <a:xfrm>
            <a:off x="323385" y="136525"/>
            <a:ext cx="11285035" cy="658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25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14.12.2024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296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8A2B83-FAFD-B680-AFED-5964CCAEC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0A39715-2693-6181-0C44-AC281747F9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E6AF4A-B0FD-6DAD-16F7-ECF0CDF87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5CC1C-D3A2-47E4-89BC-E0A6A65184B5}" type="datetimeFigureOut">
              <a:rPr lang="ru-UA" smtClean="0"/>
              <a:t>14.12.2024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8C3FFC-B664-C126-AFD9-3E9E44028C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AE017E-B588-6472-FFCA-948D60B15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12A7F-E264-4793-97C6-D5ED8721C85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22509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0BCA90-B378-BD07-FF3D-12E7470B66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684"/>
          <a:stretch/>
        </p:blipFill>
        <p:spPr>
          <a:xfrm>
            <a:off x="1444752" y="865444"/>
            <a:ext cx="3883486" cy="43224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2ECCC7-306C-7363-4B35-250327430D47}"/>
              </a:ext>
            </a:extLst>
          </p:cNvPr>
          <p:cNvSpPr txBox="1"/>
          <p:nvPr/>
        </p:nvSpPr>
        <p:spPr>
          <a:xfrm>
            <a:off x="5100403" y="865444"/>
            <a:ext cx="60935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Математик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втілює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ідею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в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конкретні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форми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краса і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серйозність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є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критерієм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досконалості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цих</a:t>
            </a:r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форм.</a:t>
            </a:r>
          </a:p>
          <a:p>
            <a:pPr algn="ctr"/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                Г.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Харді</a:t>
            </a:r>
            <a:endParaRPr lang="ru-UA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500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887CC6-AF96-1D3B-5BED-4F914DEA6F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180" b="38974"/>
          <a:stretch/>
        </p:blipFill>
        <p:spPr>
          <a:xfrm>
            <a:off x="4132386" y="518146"/>
            <a:ext cx="5363306" cy="522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2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9BC1F2DC-5B3A-0644-75C5-446999373E6C}"/>
              </a:ext>
            </a:extLst>
          </p:cNvPr>
          <p:cNvSpPr/>
          <p:nvPr/>
        </p:nvSpPr>
        <p:spPr>
          <a:xfrm>
            <a:off x="2998176" y="562708"/>
            <a:ext cx="3956538" cy="140676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/>
              <a:t>На площині він живе,</a:t>
            </a:r>
          </a:p>
          <a:p>
            <a:r>
              <a:rPr lang="ru-RU"/>
              <a:t>Два промені об</a:t>
            </a:r>
            <a:r>
              <a:rPr lang="en-US"/>
              <a:t>’</a:t>
            </a:r>
            <a:r>
              <a:rPr lang="uk-UA"/>
              <a:t>єднує один початок</a:t>
            </a:r>
            <a:r>
              <a:rPr lang="ru-RU"/>
              <a:t>.</a:t>
            </a:r>
          </a:p>
          <a:p>
            <a:r>
              <a:rPr lang="ru-RU"/>
              <a:t>Між ними простір виміряй,</a:t>
            </a:r>
          </a:p>
          <a:p>
            <a:r>
              <a:rPr lang="ru-RU"/>
              <a:t>І в градусах його пізнай</a:t>
            </a:r>
            <a:endParaRPr lang="ru-UA"/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8E253560-54FF-EA78-6C59-74B59B7417CB}"/>
              </a:ext>
            </a:extLst>
          </p:cNvPr>
          <p:cNvSpPr/>
          <p:nvPr/>
        </p:nvSpPr>
        <p:spPr>
          <a:xfrm>
            <a:off x="7321062" y="562708"/>
            <a:ext cx="3956538" cy="140676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Вона одна, без </a:t>
            </a:r>
            <a:r>
              <a:rPr lang="ru-RU" dirty="0" err="1"/>
              <a:t>розміру</a:t>
            </a:r>
            <a:r>
              <a:rPr lang="ru-RU" dirty="0"/>
              <a:t> і </a:t>
            </a:r>
            <a:r>
              <a:rPr lang="ru-RU" dirty="0" err="1"/>
              <a:t>тіні</a:t>
            </a:r>
            <a:r>
              <a:rPr lang="ru-RU" dirty="0"/>
              <a:t>,</a:t>
            </a:r>
          </a:p>
          <a:p>
            <a:r>
              <a:rPr lang="ru-RU" dirty="0" err="1"/>
              <a:t>Чітка</a:t>
            </a:r>
            <a:r>
              <a:rPr lang="ru-RU" dirty="0"/>
              <a:t> й </a:t>
            </a:r>
            <a:r>
              <a:rPr lang="ru-RU" dirty="0" err="1"/>
              <a:t>нерухома</a:t>
            </a:r>
            <a:r>
              <a:rPr lang="ru-RU" dirty="0"/>
              <a:t> в будь-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хвилині</a:t>
            </a:r>
            <a:r>
              <a:rPr lang="ru-RU" dirty="0"/>
              <a:t>.</a:t>
            </a:r>
          </a:p>
          <a:p>
            <a:r>
              <a:rPr lang="ru-RU" dirty="0"/>
              <a:t>Куди б не глянули на </a:t>
            </a:r>
            <a:r>
              <a:rPr lang="ru-RU" dirty="0" err="1"/>
              <a:t>площину</a:t>
            </a:r>
            <a:r>
              <a:rPr lang="ru-RU" dirty="0"/>
              <a:t>,</a:t>
            </a:r>
          </a:p>
          <a:p>
            <a:r>
              <a:rPr lang="ru-RU" dirty="0" err="1"/>
              <a:t>Побачиш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там, і не одну</a:t>
            </a:r>
            <a:endParaRPr lang="ru-UA" dirty="0"/>
          </a:p>
        </p:txBody>
      </p: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id="{EDDCB482-CBE2-D868-ADF9-21136CAF7CF2}"/>
              </a:ext>
            </a:extLst>
          </p:cNvPr>
          <p:cNvSpPr/>
          <p:nvPr/>
        </p:nvSpPr>
        <p:spPr>
          <a:xfrm>
            <a:off x="650630" y="2180493"/>
            <a:ext cx="3956538" cy="140676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Три </a:t>
            </a:r>
            <a:r>
              <a:rPr lang="ru-RU" dirty="0" err="1"/>
              <a:t>вершини</a:t>
            </a:r>
            <a:r>
              <a:rPr lang="ru-RU" dirty="0"/>
              <a:t>, три кути,</a:t>
            </a:r>
          </a:p>
          <a:p>
            <a:r>
              <a:rPr lang="ru-RU" dirty="0"/>
              <a:t>Три </a:t>
            </a:r>
            <a:r>
              <a:rPr lang="ru-RU" dirty="0" err="1"/>
              <a:t>сторони</a:t>
            </a:r>
            <a:r>
              <a:rPr lang="ru-RU" dirty="0"/>
              <a:t> — </a:t>
            </a:r>
            <a:r>
              <a:rPr lang="ru-RU" dirty="0" err="1"/>
              <a:t>ідеал</a:t>
            </a:r>
            <a:r>
              <a:rPr lang="ru-RU" dirty="0"/>
              <a:t> </a:t>
            </a:r>
            <a:r>
              <a:rPr lang="ru-RU" dirty="0" err="1"/>
              <a:t>простоти</a:t>
            </a:r>
            <a:r>
              <a:rPr lang="ru-RU" dirty="0"/>
              <a:t>.</a:t>
            </a:r>
          </a:p>
          <a:p>
            <a:r>
              <a:rPr lang="ru-RU" dirty="0"/>
              <a:t>В </a:t>
            </a:r>
            <a:r>
              <a:rPr lang="ru-RU" dirty="0" err="1"/>
              <a:t>геометрії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завжди</a:t>
            </a:r>
            <a:r>
              <a:rPr lang="ru-RU" dirty="0"/>
              <a:t> герой,</a:t>
            </a:r>
          </a:p>
          <a:p>
            <a:r>
              <a:rPr lang="ru-RU" dirty="0" err="1"/>
              <a:t>Стійкий</a:t>
            </a:r>
            <a:r>
              <a:rPr lang="ru-RU" dirty="0"/>
              <a:t>, </a:t>
            </a:r>
            <a:r>
              <a:rPr lang="ru-RU" dirty="0" err="1"/>
              <a:t>міцний</a:t>
            </a:r>
            <a:r>
              <a:rPr lang="ru-RU" dirty="0"/>
              <a:t>, </a:t>
            </a:r>
            <a:r>
              <a:rPr lang="ru-RU" dirty="0" err="1"/>
              <a:t>хоч</a:t>
            </a:r>
            <a:r>
              <a:rPr lang="ru-RU" dirty="0"/>
              <a:t> і </a:t>
            </a:r>
            <a:r>
              <a:rPr lang="ru-RU" dirty="0" err="1"/>
              <a:t>невеличкий</a:t>
            </a:r>
            <a:endParaRPr lang="ru-UA" dirty="0"/>
          </a:p>
        </p:txBody>
      </p:sp>
      <p:sp>
        <p:nvSpPr>
          <p:cNvPr id="5" name="Облачко с текстом: прямоугольное со скругленными углами 4">
            <a:extLst>
              <a:ext uri="{FF2B5EF4-FFF2-40B4-BE49-F238E27FC236}">
                <a16:creationId xmlns:a16="http://schemas.microsoft.com/office/drawing/2014/main" id="{46A375A8-0672-D496-8C2B-F4EA5D293E8A}"/>
              </a:ext>
            </a:extLst>
          </p:cNvPr>
          <p:cNvSpPr/>
          <p:nvPr/>
        </p:nvSpPr>
        <p:spPr>
          <a:xfrm>
            <a:off x="7584834" y="2514602"/>
            <a:ext cx="3956538" cy="140676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Дві точки міцно поєднав,</a:t>
            </a:r>
          </a:p>
          <a:p>
            <a:r>
              <a:rPr lang="uk-UA" dirty="0"/>
              <a:t>Та нескінченність не дістав.</a:t>
            </a:r>
          </a:p>
          <a:p>
            <a:r>
              <a:rPr lang="uk-UA" dirty="0"/>
              <a:t>Має початок і свій кінець,</a:t>
            </a:r>
          </a:p>
          <a:p>
            <a:r>
              <a:rPr lang="uk-UA" dirty="0"/>
              <a:t>Лінія це, а не стріла.</a:t>
            </a:r>
            <a:r>
              <a:rPr lang="ru-RU" dirty="0"/>
              <a:t>.</a:t>
            </a:r>
            <a:endParaRPr lang="ru-UA" dirty="0"/>
          </a:p>
        </p:txBody>
      </p:sp>
      <p:sp>
        <p:nvSpPr>
          <p:cNvPr id="6" name="Облачко с текстом: прямоугольное со скругленными углами 5">
            <a:extLst>
              <a:ext uri="{FF2B5EF4-FFF2-40B4-BE49-F238E27FC236}">
                <a16:creationId xmlns:a16="http://schemas.microsoft.com/office/drawing/2014/main" id="{25E44D4C-2142-868E-C5FE-CBA8FD81B374}"/>
              </a:ext>
            </a:extLst>
          </p:cNvPr>
          <p:cNvSpPr/>
          <p:nvPr/>
        </p:nvSpPr>
        <p:spPr>
          <a:xfrm>
            <a:off x="1389184" y="3851031"/>
            <a:ext cx="3956538" cy="140676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err="1"/>
              <a:t>Троє</a:t>
            </a:r>
            <a:r>
              <a:rPr lang="ru-RU" dirty="0"/>
              <a:t> </a:t>
            </a:r>
            <a:r>
              <a:rPr lang="ru-RU" dirty="0" err="1"/>
              <a:t>друзів</a:t>
            </a:r>
            <a:r>
              <a:rPr lang="ru-RU" dirty="0"/>
              <a:t> на </a:t>
            </a:r>
            <a:r>
              <a:rPr lang="ru-RU" dirty="0" err="1"/>
              <a:t>площині</a:t>
            </a:r>
            <a:r>
              <a:rPr lang="ru-RU" dirty="0"/>
              <a:t>,</a:t>
            </a:r>
          </a:p>
          <a:p>
            <a:r>
              <a:rPr lang="ru-RU" dirty="0" err="1"/>
              <a:t>З'єднані</a:t>
            </a:r>
            <a:r>
              <a:rPr lang="ru-RU" dirty="0"/>
              <a:t> </a:t>
            </a:r>
            <a:r>
              <a:rPr lang="ru-RU" dirty="0" err="1"/>
              <a:t>лініями</a:t>
            </a:r>
            <a:r>
              <a:rPr lang="ru-RU" dirty="0"/>
              <a:t> вони.</a:t>
            </a:r>
          </a:p>
          <a:p>
            <a:r>
              <a:rPr lang="ru-RU" dirty="0" err="1"/>
              <a:t>Кожен</a:t>
            </a:r>
            <a:r>
              <a:rPr lang="ru-RU" dirty="0"/>
              <a:t> </a:t>
            </a:r>
            <a:r>
              <a:rPr lang="ru-RU" dirty="0" err="1"/>
              <a:t>куточок</a:t>
            </a:r>
            <a:r>
              <a:rPr lang="ru-RU" dirty="0"/>
              <a:t> форму </a:t>
            </a:r>
            <a:r>
              <a:rPr lang="ru-RU" dirty="0" err="1"/>
              <a:t>тримає</a:t>
            </a:r>
            <a:r>
              <a:rPr lang="ru-RU" dirty="0"/>
              <a:t>,</a:t>
            </a:r>
          </a:p>
          <a:p>
            <a:r>
              <a:rPr lang="ru-RU" dirty="0" err="1"/>
              <a:t>Фігуру</a:t>
            </a:r>
            <a:r>
              <a:rPr lang="ru-RU" dirty="0"/>
              <a:t> </a:t>
            </a:r>
            <a:r>
              <a:rPr lang="ru-RU" dirty="0" err="1"/>
              <a:t>знайому</a:t>
            </a:r>
            <a:r>
              <a:rPr lang="ru-RU" dirty="0"/>
              <a:t> разом </a:t>
            </a:r>
            <a:r>
              <a:rPr lang="ru-RU" dirty="0" err="1"/>
              <a:t>складає</a:t>
            </a:r>
            <a:r>
              <a:rPr lang="ru-RU" dirty="0"/>
              <a:t>.</a:t>
            </a:r>
            <a:endParaRPr lang="ru-UA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2BFAA7E-F4EB-29F4-A4FA-D116EE8C1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67551" y="1557702"/>
            <a:ext cx="4586657" cy="458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266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28995F-6E3E-E848-3EC6-71CAE6A9BBE4}"/>
              </a:ext>
            </a:extLst>
          </p:cNvPr>
          <p:cNvSpPr txBox="1"/>
          <p:nvPr/>
        </p:nvSpPr>
        <p:spPr>
          <a:xfrm>
            <a:off x="1484272" y="453033"/>
            <a:ext cx="862825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/>
              <a:t> </a:t>
            </a:r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Трикутник</a:t>
            </a:r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, як </a:t>
            </a:r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фортеця</a:t>
            </a:r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де </a:t>
            </a:r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сторони</a:t>
            </a:r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 – </a:t>
            </a:r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стіни</a:t>
            </a:r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вершини</a:t>
            </a:r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 – </a:t>
            </a:r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сторожові</a:t>
            </a:r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вежі</a:t>
            </a:r>
            <a:endParaRPr lang="ru-UA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8281E1B-7F7F-3C6F-E92C-50DC846DA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362" y="425916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E9294E-CE5A-6B9A-5D30-46FA05763A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31" t="16893" r="77843" b="47947"/>
          <a:stretch/>
        </p:blipFill>
        <p:spPr>
          <a:xfrm>
            <a:off x="2436254" y="3350380"/>
            <a:ext cx="2215429" cy="21431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E1B1826-7E71-CD9A-F99D-4F1B46CCBB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2422" t="10782" b="49940"/>
          <a:stretch/>
        </p:blipFill>
        <p:spPr>
          <a:xfrm>
            <a:off x="4449803" y="2441265"/>
            <a:ext cx="1646197" cy="20666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C0B209-125D-6153-F266-F5939128D5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157" t="18773" r="60265" b="49940"/>
          <a:stretch/>
        </p:blipFill>
        <p:spPr>
          <a:xfrm>
            <a:off x="862361" y="2227305"/>
            <a:ext cx="2143125" cy="21431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F4D32A1-288E-C4C5-1851-235189425A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1587" t="19185" r="19231" b="52508"/>
          <a:stretch/>
        </p:blipFill>
        <p:spPr>
          <a:xfrm>
            <a:off x="4629023" y="4357975"/>
            <a:ext cx="2338754" cy="19389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E31B2F3-852B-F238-F227-FAC25EA582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753" y="2522148"/>
            <a:ext cx="1848283" cy="18482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7FB5D0D-B779-DE60-AC7D-F1B3BA7EFC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3896" y="2466975"/>
            <a:ext cx="1848283" cy="18482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896799-2494-4BFF-EA55-E149C19A5E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3548" y="4569581"/>
            <a:ext cx="246697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8A1766A-26FA-E404-F1B9-3D8457D211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43736" y="567114"/>
            <a:ext cx="1537581" cy="17108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72870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A711605-5DD7-87CF-7CA0-83537DA261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940" t="13077" r="26752" b="7169"/>
          <a:stretch/>
        </p:blipFill>
        <p:spPr>
          <a:xfrm>
            <a:off x="4308230" y="439616"/>
            <a:ext cx="3042139" cy="54758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743D4DF-5833-F625-3C3C-D6796533739F}"/>
              </a:ext>
            </a:extLst>
          </p:cNvPr>
          <p:cNvSpPr/>
          <p:nvPr/>
        </p:nvSpPr>
        <p:spPr>
          <a:xfrm>
            <a:off x="4699823" y="4180674"/>
            <a:ext cx="22589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Що</a:t>
            </a:r>
            <a:r>
              <a:rPr lang="ru-RU" sz="2400" b="1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400" b="1" cap="none" spc="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</a:t>
            </a:r>
            <a:r>
              <a:rPr lang="ru-RU" sz="2400" b="1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400" b="1" cap="none" spc="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знаєте</a:t>
            </a:r>
            <a:r>
              <a:rPr lang="ru-RU" sz="2400" b="1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2400" b="1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 </a:t>
            </a:r>
            <a:r>
              <a:rPr lang="ru-RU" sz="2400" b="1" cap="none" spc="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трикутник</a:t>
            </a:r>
            <a:r>
              <a:rPr lang="ru-RU" sz="2400" b="1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16035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>
            <a:extLst>
              <a:ext uri="{FF2B5EF4-FFF2-40B4-BE49-F238E27FC236}">
                <a16:creationId xmlns:a16="http://schemas.microsoft.com/office/drawing/2014/main" id="{81C9D6B3-756F-EE21-8E77-3DF0C603491E}"/>
              </a:ext>
            </a:extLst>
          </p:cNvPr>
          <p:cNvSpPr/>
          <p:nvPr/>
        </p:nvSpPr>
        <p:spPr>
          <a:xfrm>
            <a:off x="7666891" y="1696915"/>
            <a:ext cx="2567355" cy="1019908"/>
          </a:xfrm>
          <a:prstGeom prst="triangle">
            <a:avLst>
              <a:gd name="adj" fmla="val 73684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означення</a:t>
            </a:r>
            <a:endParaRPr lang="ru-UA" dirty="0"/>
          </a:p>
        </p:txBody>
      </p:sp>
      <p:sp>
        <p:nvSpPr>
          <p:cNvPr id="3" name="Равнобедренный треугольник 2">
            <a:extLst>
              <a:ext uri="{FF2B5EF4-FFF2-40B4-BE49-F238E27FC236}">
                <a16:creationId xmlns:a16="http://schemas.microsoft.com/office/drawing/2014/main" id="{80688D85-9919-D068-88CD-AD6D274EA0C8}"/>
              </a:ext>
            </a:extLst>
          </p:cNvPr>
          <p:cNvSpPr/>
          <p:nvPr/>
        </p:nvSpPr>
        <p:spPr>
          <a:xfrm>
            <a:off x="4695091" y="1916723"/>
            <a:ext cx="2567355" cy="1776047"/>
          </a:xfrm>
          <a:prstGeom prst="triangle">
            <a:avLst>
              <a:gd name="adj" fmla="val 7368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Трикутник</a:t>
            </a:r>
            <a:endParaRPr lang="ru-UA" dirty="0"/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3ABB0A28-22CB-4E24-D8E9-A56412B8D39E}"/>
              </a:ext>
            </a:extLst>
          </p:cNvPr>
          <p:cNvSpPr/>
          <p:nvPr/>
        </p:nvSpPr>
        <p:spPr>
          <a:xfrm>
            <a:off x="2514599" y="931983"/>
            <a:ext cx="2567355" cy="1019908"/>
          </a:xfrm>
          <a:prstGeom prst="triangle">
            <a:avLst>
              <a:gd name="adj" fmla="val 24369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види</a:t>
            </a:r>
            <a:endParaRPr lang="ru-UA" dirty="0"/>
          </a:p>
        </p:txBody>
      </p:sp>
      <p:sp>
        <p:nvSpPr>
          <p:cNvPr id="5" name="Равнобедренный треугольник 4">
            <a:extLst>
              <a:ext uri="{FF2B5EF4-FFF2-40B4-BE49-F238E27FC236}">
                <a16:creationId xmlns:a16="http://schemas.microsoft.com/office/drawing/2014/main" id="{E2FDC62A-BFCE-EB1A-DC41-0CF53CCB759F}"/>
              </a:ext>
            </a:extLst>
          </p:cNvPr>
          <p:cNvSpPr/>
          <p:nvPr/>
        </p:nvSpPr>
        <p:spPr>
          <a:xfrm>
            <a:off x="1723291" y="2919046"/>
            <a:ext cx="2567355" cy="1019908"/>
          </a:xfrm>
          <a:prstGeom prst="triangle">
            <a:avLst>
              <a:gd name="adj" fmla="val 51081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елементи</a:t>
            </a:r>
            <a:endParaRPr lang="ru-UA" dirty="0"/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9A0EF604-B395-E69A-0A7A-A589BDE98D79}"/>
              </a:ext>
            </a:extLst>
          </p:cNvPr>
          <p:cNvSpPr/>
          <p:nvPr/>
        </p:nvSpPr>
        <p:spPr>
          <a:xfrm>
            <a:off x="4290646" y="4396155"/>
            <a:ext cx="3089032" cy="1019908"/>
          </a:xfrm>
          <a:prstGeom prst="triangle">
            <a:avLst>
              <a:gd name="adj" fmla="val 41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Як побудувати?</a:t>
            </a:r>
            <a:endParaRPr lang="ru-UA" dirty="0"/>
          </a:p>
        </p:txBody>
      </p:sp>
      <p:sp>
        <p:nvSpPr>
          <p:cNvPr id="7" name="Равнобедренный треугольник 6">
            <a:extLst>
              <a:ext uri="{FF2B5EF4-FFF2-40B4-BE49-F238E27FC236}">
                <a16:creationId xmlns:a16="http://schemas.microsoft.com/office/drawing/2014/main" id="{38F1AF43-4E3F-00DF-E583-EB6EDEBABDC4}"/>
              </a:ext>
            </a:extLst>
          </p:cNvPr>
          <p:cNvSpPr/>
          <p:nvPr/>
        </p:nvSpPr>
        <p:spPr>
          <a:xfrm>
            <a:off x="6690948" y="3851031"/>
            <a:ext cx="2828192" cy="861647"/>
          </a:xfrm>
          <a:prstGeom prst="triangle">
            <a:avLst>
              <a:gd name="adj" fmla="val 51081"/>
            </a:avLst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Виміри</a:t>
            </a:r>
            <a:endParaRPr lang="ru-UA" dirty="0"/>
          </a:p>
        </p:txBody>
      </p:sp>
      <p:sp>
        <p:nvSpPr>
          <p:cNvPr id="8" name="Равнобедренный треугольник 7">
            <a:extLst>
              <a:ext uri="{FF2B5EF4-FFF2-40B4-BE49-F238E27FC236}">
                <a16:creationId xmlns:a16="http://schemas.microsoft.com/office/drawing/2014/main" id="{955C519A-7C01-052C-7430-4BE988BF5DF1}"/>
              </a:ext>
            </a:extLst>
          </p:cNvPr>
          <p:cNvSpPr/>
          <p:nvPr/>
        </p:nvSpPr>
        <p:spPr>
          <a:xfrm>
            <a:off x="5978768" y="518746"/>
            <a:ext cx="2567355" cy="1019908"/>
          </a:xfrm>
          <a:prstGeom prst="triangle">
            <a:avLst>
              <a:gd name="adj" fmla="val 46287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/>
              <a:t>цікавинки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06068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282A0F-78EC-DFF4-2DA2-A74339F22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575" y="1487255"/>
            <a:ext cx="4871126" cy="388348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759FF5D-A82B-4BD6-609C-D9EBDFF8F1C8}"/>
              </a:ext>
            </a:extLst>
          </p:cNvPr>
          <p:cNvSpPr/>
          <p:nvPr/>
        </p:nvSpPr>
        <p:spPr>
          <a:xfrm>
            <a:off x="1074465" y="294473"/>
            <a:ext cx="100430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Обчисліть</a:t>
            </a:r>
            <a:r>
              <a:rPr lang="ru-RU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периметр </a:t>
            </a:r>
            <a:r>
              <a:rPr lang="ru-RU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трикутників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2788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B273660-1C27-EA6D-02A1-6D24A83C2D28}"/>
              </a:ext>
            </a:extLst>
          </p:cNvPr>
          <p:cNvSpPr/>
          <p:nvPr/>
        </p:nvSpPr>
        <p:spPr>
          <a:xfrm>
            <a:off x="993286" y="487904"/>
            <a:ext cx="493006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Що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є сторонами </a:t>
            </a:r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трикутника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  <a:p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Скільки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сторін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є у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трикутника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  <a:p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Які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бувають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відрізки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</p:txBody>
      </p:sp>
      <p:sp>
        <p:nvSpPr>
          <p:cNvPr id="3" name="Равнобедренный треугольник 2">
            <a:extLst>
              <a:ext uri="{FF2B5EF4-FFF2-40B4-BE49-F238E27FC236}">
                <a16:creationId xmlns:a16="http://schemas.microsoft.com/office/drawing/2014/main" id="{662B5A1B-0E33-D075-9F73-A553F893DFAE}"/>
              </a:ext>
            </a:extLst>
          </p:cNvPr>
          <p:cNvSpPr/>
          <p:nvPr/>
        </p:nvSpPr>
        <p:spPr>
          <a:xfrm>
            <a:off x="1565029" y="1945457"/>
            <a:ext cx="2215663" cy="936285"/>
          </a:xfrm>
          <a:prstGeom prst="triangle">
            <a:avLst>
              <a:gd name="adj" fmla="val 75143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3A5846-FE27-FB49-D0C6-F84D11956339}"/>
              </a:ext>
            </a:extLst>
          </p:cNvPr>
          <p:cNvSpPr txBox="1"/>
          <p:nvPr/>
        </p:nvSpPr>
        <p:spPr>
          <a:xfrm>
            <a:off x="4114801" y="2281618"/>
            <a:ext cx="432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Всі сторони мають різну довжину</a:t>
            </a:r>
            <a:endParaRPr lang="ru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19F18F-E5DF-DD88-1F67-B1AE3405E9CA}"/>
              </a:ext>
            </a:extLst>
          </p:cNvPr>
          <p:cNvSpPr txBox="1"/>
          <p:nvPr/>
        </p:nvSpPr>
        <p:spPr>
          <a:xfrm>
            <a:off x="4267214" y="3290459"/>
            <a:ext cx="4407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Дві сторони мають однакову довжину</a:t>
            </a:r>
            <a:endParaRPr lang="ru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B9C104-606A-B396-3D0C-E80114B1A0E2}"/>
              </a:ext>
            </a:extLst>
          </p:cNvPr>
          <p:cNvSpPr txBox="1"/>
          <p:nvPr/>
        </p:nvSpPr>
        <p:spPr>
          <a:xfrm>
            <a:off x="4229102" y="4630047"/>
            <a:ext cx="432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Всі  сторони мають однакову довжину</a:t>
            </a:r>
            <a:endParaRPr lang="ru-UA" dirty="0"/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E6C7898C-F6E0-2370-A7F0-35688C074B12}"/>
              </a:ext>
            </a:extLst>
          </p:cNvPr>
          <p:cNvGrpSpPr/>
          <p:nvPr/>
        </p:nvGrpSpPr>
        <p:grpSpPr>
          <a:xfrm>
            <a:off x="1292470" y="3290459"/>
            <a:ext cx="2936632" cy="685800"/>
            <a:chOff x="1178169" y="3429001"/>
            <a:chExt cx="2936632" cy="685800"/>
          </a:xfrm>
        </p:grpSpPr>
        <p:sp>
          <p:nvSpPr>
            <p:cNvPr id="4" name="Равнобедренный треугольник 3">
              <a:extLst>
                <a:ext uri="{FF2B5EF4-FFF2-40B4-BE49-F238E27FC236}">
                  <a16:creationId xmlns:a16="http://schemas.microsoft.com/office/drawing/2014/main" id="{C1585F3F-0C53-C29C-5512-1C93B818984B}"/>
                </a:ext>
              </a:extLst>
            </p:cNvPr>
            <p:cNvSpPr/>
            <p:nvPr/>
          </p:nvSpPr>
          <p:spPr>
            <a:xfrm>
              <a:off x="1178169" y="3429001"/>
              <a:ext cx="2936632" cy="685800"/>
            </a:xfrm>
            <a:prstGeom prst="triangle">
              <a:avLst>
                <a:gd name="adj" fmla="val 49993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id="{D3FD3EA4-BEF7-CAA8-50D9-A4F89ADB1759}"/>
                </a:ext>
              </a:extLst>
            </p:cNvPr>
            <p:cNvCxnSpPr/>
            <p:nvPr/>
          </p:nvCxnSpPr>
          <p:spPr>
            <a:xfrm>
              <a:off x="1740877" y="3587235"/>
              <a:ext cx="492369" cy="34502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id="{65043D84-00B2-C253-4091-42F80F518B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7839" y="3569638"/>
              <a:ext cx="530481" cy="36261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07508769-8922-A787-32AA-1AB6E951E768}"/>
              </a:ext>
            </a:extLst>
          </p:cNvPr>
          <p:cNvGrpSpPr/>
          <p:nvPr/>
        </p:nvGrpSpPr>
        <p:grpSpPr>
          <a:xfrm>
            <a:off x="1318846" y="4299302"/>
            <a:ext cx="2461846" cy="1235207"/>
            <a:chOff x="1318846" y="4448910"/>
            <a:chExt cx="2461846" cy="1235207"/>
          </a:xfrm>
        </p:grpSpPr>
        <p:sp>
          <p:nvSpPr>
            <p:cNvPr id="5" name="Равнобедренный треугольник 4">
              <a:extLst>
                <a:ext uri="{FF2B5EF4-FFF2-40B4-BE49-F238E27FC236}">
                  <a16:creationId xmlns:a16="http://schemas.microsoft.com/office/drawing/2014/main" id="{46A2F54D-E2B9-5334-B31A-F134525A5673}"/>
                </a:ext>
              </a:extLst>
            </p:cNvPr>
            <p:cNvSpPr/>
            <p:nvPr/>
          </p:nvSpPr>
          <p:spPr>
            <a:xfrm>
              <a:off x="1318846" y="4448910"/>
              <a:ext cx="2461846" cy="1006513"/>
            </a:xfrm>
            <a:prstGeom prst="triangle">
              <a:avLst>
                <a:gd name="adj" fmla="val 49993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id="{6EB8B42E-7037-DB20-B72E-F6F311F3D550}"/>
                </a:ext>
              </a:extLst>
            </p:cNvPr>
            <p:cNvCxnSpPr/>
            <p:nvPr/>
          </p:nvCxnSpPr>
          <p:spPr>
            <a:xfrm>
              <a:off x="1740877" y="4779655"/>
              <a:ext cx="492369" cy="34502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>
              <a:extLst>
                <a:ext uri="{FF2B5EF4-FFF2-40B4-BE49-F238E27FC236}">
                  <a16:creationId xmlns:a16="http://schemas.microsoft.com/office/drawing/2014/main" id="{734359FF-CCF5-106A-95F1-A2FBBA694FF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02933" y="4762058"/>
              <a:ext cx="530481" cy="36261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617A7636-6162-6BA3-4DC6-87775CAD2572}"/>
                </a:ext>
              </a:extLst>
            </p:cNvPr>
            <p:cNvCxnSpPr>
              <a:cxnSpLocks/>
            </p:cNvCxnSpPr>
            <p:nvPr/>
          </p:nvCxnSpPr>
          <p:spPr>
            <a:xfrm>
              <a:off x="2549769" y="5124677"/>
              <a:ext cx="19057" cy="55944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024CBFD-40BC-13EA-4491-886D713E5B14}"/>
              </a:ext>
            </a:extLst>
          </p:cNvPr>
          <p:cNvSpPr/>
          <p:nvPr/>
        </p:nvSpPr>
        <p:spPr>
          <a:xfrm>
            <a:off x="4874464" y="2400782"/>
            <a:ext cx="32329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різносторонній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97AB2E44-8BF5-C945-05D1-91DDC75A83BE}"/>
              </a:ext>
            </a:extLst>
          </p:cNvPr>
          <p:cNvSpPr/>
          <p:nvPr/>
        </p:nvSpPr>
        <p:spPr>
          <a:xfrm>
            <a:off x="4647358" y="3528830"/>
            <a:ext cx="32607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рівнобедрений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2FDF30B-E54D-36BE-CA83-5D969C201BBD}"/>
              </a:ext>
            </a:extLst>
          </p:cNvPr>
          <p:cNvSpPr/>
          <p:nvPr/>
        </p:nvSpPr>
        <p:spPr>
          <a:xfrm>
            <a:off x="4520977" y="4835588"/>
            <a:ext cx="32601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Рівносторонній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(</a:t>
            </a:r>
            <a:r>
              <a:rPr lang="ru-RU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правильний</a:t>
            </a:r>
            <a:r>
              <a:rPr lang="ru-RU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)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122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C9C2A-D5B3-7375-EB46-5CF467EFE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6451EA4-BDE3-4C70-856A-18AEBA733A23}"/>
              </a:ext>
            </a:extLst>
          </p:cNvPr>
          <p:cNvSpPr/>
          <p:nvPr/>
        </p:nvSpPr>
        <p:spPr>
          <a:xfrm>
            <a:off x="993286" y="487904"/>
            <a:ext cx="472783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Скільки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кутів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є у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трикутника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?</a:t>
            </a:r>
          </a:p>
          <a:p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Які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бувають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кути?</a:t>
            </a:r>
          </a:p>
        </p:txBody>
      </p:sp>
      <p:sp>
        <p:nvSpPr>
          <p:cNvPr id="3" name="Равнобедренный треугольник 2">
            <a:extLst>
              <a:ext uri="{FF2B5EF4-FFF2-40B4-BE49-F238E27FC236}">
                <a16:creationId xmlns:a16="http://schemas.microsoft.com/office/drawing/2014/main" id="{B2181A4B-1313-6ED7-8D2B-19E79BCEE0DE}"/>
              </a:ext>
            </a:extLst>
          </p:cNvPr>
          <p:cNvSpPr/>
          <p:nvPr/>
        </p:nvSpPr>
        <p:spPr>
          <a:xfrm>
            <a:off x="1565029" y="1945457"/>
            <a:ext cx="1740879" cy="936285"/>
          </a:xfrm>
          <a:prstGeom prst="triangle">
            <a:avLst>
              <a:gd name="adj" fmla="val 75143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3CB6AA-CF2E-D8EC-4425-FDF7EB2C2010}"/>
              </a:ext>
            </a:extLst>
          </p:cNvPr>
          <p:cNvSpPr txBox="1"/>
          <p:nvPr/>
        </p:nvSpPr>
        <p:spPr>
          <a:xfrm>
            <a:off x="3933092" y="1893073"/>
            <a:ext cx="432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Всі кути гострі</a:t>
            </a:r>
            <a:endParaRPr lang="ru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B1C1CB-F440-CDC1-A605-A5AB2E3CE233}"/>
              </a:ext>
            </a:extLst>
          </p:cNvPr>
          <p:cNvSpPr txBox="1"/>
          <p:nvPr/>
        </p:nvSpPr>
        <p:spPr>
          <a:xfrm>
            <a:off x="4267214" y="3290459"/>
            <a:ext cx="4407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Має один тупий кут</a:t>
            </a:r>
            <a:endParaRPr lang="ru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4225C-D0AB-2B65-EA4E-F24888F0E552}"/>
              </a:ext>
            </a:extLst>
          </p:cNvPr>
          <p:cNvSpPr txBox="1"/>
          <p:nvPr/>
        </p:nvSpPr>
        <p:spPr>
          <a:xfrm>
            <a:off x="4229102" y="4630047"/>
            <a:ext cx="432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Має один прямий кут</a:t>
            </a:r>
            <a:endParaRPr lang="ru-UA" dirty="0"/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8B58A9D2-A16E-C3A6-E0F1-8C202CB258FE}"/>
              </a:ext>
            </a:extLst>
          </p:cNvPr>
          <p:cNvSpPr/>
          <p:nvPr/>
        </p:nvSpPr>
        <p:spPr>
          <a:xfrm>
            <a:off x="844062" y="3290459"/>
            <a:ext cx="3385040" cy="685800"/>
          </a:xfrm>
          <a:prstGeom prst="triangle">
            <a:avLst>
              <a:gd name="adj" fmla="val 49993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Равнобедренный треугольник 4">
            <a:extLst>
              <a:ext uri="{FF2B5EF4-FFF2-40B4-BE49-F238E27FC236}">
                <a16:creationId xmlns:a16="http://schemas.microsoft.com/office/drawing/2014/main" id="{C9631DF5-D7D2-C930-0038-1E947B19B715}"/>
              </a:ext>
            </a:extLst>
          </p:cNvPr>
          <p:cNvSpPr/>
          <p:nvPr/>
        </p:nvSpPr>
        <p:spPr>
          <a:xfrm>
            <a:off x="1318846" y="4299302"/>
            <a:ext cx="2461846" cy="1006513"/>
          </a:xfrm>
          <a:prstGeom prst="triangle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EF0BC07-2153-1531-CCD4-97BFCEC23506}"/>
              </a:ext>
            </a:extLst>
          </p:cNvPr>
          <p:cNvSpPr/>
          <p:nvPr/>
        </p:nvSpPr>
        <p:spPr>
          <a:xfrm>
            <a:off x="4042080" y="2232440"/>
            <a:ext cx="27101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гострокутній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AC4541CB-DCE6-C9CC-8608-CE222FB589F8}"/>
              </a:ext>
            </a:extLst>
          </p:cNvPr>
          <p:cNvSpPr/>
          <p:nvPr/>
        </p:nvSpPr>
        <p:spPr>
          <a:xfrm>
            <a:off x="5115372" y="3528830"/>
            <a:ext cx="23246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тупокутній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94AEEBD-7FB3-6DD7-3A73-DD4400C6879E}"/>
              </a:ext>
            </a:extLst>
          </p:cNvPr>
          <p:cNvSpPr/>
          <p:nvPr/>
        </p:nvSpPr>
        <p:spPr>
          <a:xfrm>
            <a:off x="4713019" y="4835588"/>
            <a:ext cx="2876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прямокутний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4585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454CDD1-7626-33DF-20CC-FBC2D7E2C2DC}"/>
              </a:ext>
            </a:extLst>
          </p:cNvPr>
          <p:cNvSpPr/>
          <p:nvPr/>
        </p:nvSpPr>
        <p:spPr>
          <a:xfrm>
            <a:off x="2711866" y="450569"/>
            <a:ext cx="77753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Визначіть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вид </a:t>
            </a:r>
            <a:r>
              <a:rPr lang="ru-RU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трикутника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за кутами і сторонами</a:t>
            </a:r>
            <a:endParaRPr lang="ru-RU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2165732A-9A23-8DCA-3BDA-F4AC130EA481}"/>
              </a:ext>
            </a:extLst>
          </p:cNvPr>
          <p:cNvSpPr/>
          <p:nvPr/>
        </p:nvSpPr>
        <p:spPr>
          <a:xfrm>
            <a:off x="1009042" y="2162909"/>
            <a:ext cx="1072662" cy="1723292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Равнобедренный треугольник 4">
            <a:extLst>
              <a:ext uri="{FF2B5EF4-FFF2-40B4-BE49-F238E27FC236}">
                <a16:creationId xmlns:a16="http://schemas.microsoft.com/office/drawing/2014/main" id="{5547B54D-AF93-7F41-7288-FB9D2C3E74FB}"/>
              </a:ext>
            </a:extLst>
          </p:cNvPr>
          <p:cNvSpPr/>
          <p:nvPr/>
        </p:nvSpPr>
        <p:spPr>
          <a:xfrm>
            <a:off x="4665042" y="4571998"/>
            <a:ext cx="4407878" cy="1107831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5D9D75CE-3FE8-8F6B-4EFB-0B35A9EEFCBC}"/>
              </a:ext>
            </a:extLst>
          </p:cNvPr>
          <p:cNvSpPr/>
          <p:nvPr/>
        </p:nvSpPr>
        <p:spPr>
          <a:xfrm>
            <a:off x="9950933" y="1243016"/>
            <a:ext cx="1072662" cy="1723292"/>
          </a:xfrm>
          <a:prstGeom prst="triangle">
            <a:avLst>
              <a:gd name="adj" fmla="val 82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60176E-C68E-BD4D-015D-BA2309838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704" y="813290"/>
            <a:ext cx="1838226" cy="1749704"/>
          </a:xfrm>
          <a:prstGeom prst="rect">
            <a:avLst/>
          </a:prstGeom>
        </p:spPr>
      </p:pic>
      <p:sp>
        <p:nvSpPr>
          <p:cNvPr id="8" name="Равнобедренный треугольник 7">
            <a:extLst>
              <a:ext uri="{FF2B5EF4-FFF2-40B4-BE49-F238E27FC236}">
                <a16:creationId xmlns:a16="http://schemas.microsoft.com/office/drawing/2014/main" id="{5ED99D14-86F8-3C62-4DA8-1E54F88CF2FA}"/>
              </a:ext>
            </a:extLst>
          </p:cNvPr>
          <p:cNvSpPr/>
          <p:nvPr/>
        </p:nvSpPr>
        <p:spPr>
          <a:xfrm>
            <a:off x="1801680" y="3402622"/>
            <a:ext cx="2863362" cy="1723292"/>
          </a:xfrm>
          <a:prstGeom prst="triangle">
            <a:avLst>
              <a:gd name="adj" fmla="val 7328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" name="Равнобедренный треугольник 8">
            <a:extLst>
              <a:ext uri="{FF2B5EF4-FFF2-40B4-BE49-F238E27FC236}">
                <a16:creationId xmlns:a16="http://schemas.microsoft.com/office/drawing/2014/main" id="{AB411482-9358-FFC1-510C-9A9CBE6C8D90}"/>
              </a:ext>
            </a:extLst>
          </p:cNvPr>
          <p:cNvSpPr/>
          <p:nvPr/>
        </p:nvSpPr>
        <p:spPr>
          <a:xfrm>
            <a:off x="4764688" y="1080374"/>
            <a:ext cx="4715654" cy="1107831"/>
          </a:xfrm>
          <a:prstGeom prst="triangle">
            <a:avLst>
              <a:gd name="adj" fmla="val 715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" name="Равнобедренный треугольник 10">
            <a:extLst>
              <a:ext uri="{FF2B5EF4-FFF2-40B4-BE49-F238E27FC236}">
                <a16:creationId xmlns:a16="http://schemas.microsoft.com/office/drawing/2014/main" id="{88E4539E-84BA-769F-7175-670515423E91}"/>
              </a:ext>
            </a:extLst>
          </p:cNvPr>
          <p:cNvSpPr/>
          <p:nvPr/>
        </p:nvSpPr>
        <p:spPr>
          <a:xfrm rot="5725399">
            <a:off x="6273982" y="2629612"/>
            <a:ext cx="1906122" cy="2007337"/>
          </a:xfrm>
          <a:prstGeom prst="triangle">
            <a:avLst>
              <a:gd name="adj" fmla="val 543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D51EFCB3-6E7D-28AE-BE7A-5DAF252F95A6}"/>
              </a:ext>
            </a:extLst>
          </p:cNvPr>
          <p:cNvCxnSpPr>
            <a:cxnSpLocks/>
          </p:cNvCxnSpPr>
          <p:nvPr/>
        </p:nvCxnSpPr>
        <p:spPr>
          <a:xfrm>
            <a:off x="1087136" y="3109731"/>
            <a:ext cx="302049" cy="29289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4997B860-35BF-3985-CEDA-FF561CA76D81}"/>
              </a:ext>
            </a:extLst>
          </p:cNvPr>
          <p:cNvCxnSpPr>
            <a:cxnSpLocks/>
          </p:cNvCxnSpPr>
          <p:nvPr/>
        </p:nvCxnSpPr>
        <p:spPr>
          <a:xfrm flipV="1">
            <a:off x="1653146" y="3109731"/>
            <a:ext cx="428558" cy="26926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10B7D4CC-AEFD-7E88-9B4E-21453E8F9595}"/>
              </a:ext>
            </a:extLst>
          </p:cNvPr>
          <p:cNvCxnSpPr>
            <a:cxnSpLocks/>
          </p:cNvCxnSpPr>
          <p:nvPr/>
        </p:nvCxnSpPr>
        <p:spPr>
          <a:xfrm>
            <a:off x="1763375" y="1853014"/>
            <a:ext cx="636658" cy="2362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8881F5FA-66DA-D47A-7CBF-8B721BCEFB3B}"/>
              </a:ext>
            </a:extLst>
          </p:cNvPr>
          <p:cNvCxnSpPr>
            <a:cxnSpLocks/>
          </p:cNvCxnSpPr>
          <p:nvPr/>
        </p:nvCxnSpPr>
        <p:spPr>
          <a:xfrm>
            <a:off x="2747036" y="2304709"/>
            <a:ext cx="0" cy="53467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06BEBD29-AA6A-5642-597F-2E6E719BC4BE}"/>
              </a:ext>
            </a:extLst>
          </p:cNvPr>
          <p:cNvCxnSpPr>
            <a:cxnSpLocks/>
          </p:cNvCxnSpPr>
          <p:nvPr/>
        </p:nvCxnSpPr>
        <p:spPr>
          <a:xfrm>
            <a:off x="5559669" y="4891537"/>
            <a:ext cx="536331" cy="2868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816ACDAA-93D0-A16C-0341-02C81399AC17}"/>
              </a:ext>
            </a:extLst>
          </p:cNvPr>
          <p:cNvCxnSpPr>
            <a:cxnSpLocks/>
          </p:cNvCxnSpPr>
          <p:nvPr/>
        </p:nvCxnSpPr>
        <p:spPr>
          <a:xfrm flipV="1">
            <a:off x="7526960" y="4963803"/>
            <a:ext cx="428558" cy="26926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C874E736-C600-16F8-E201-1009B4BD2310}"/>
              </a:ext>
            </a:extLst>
          </p:cNvPr>
          <p:cNvCxnSpPr>
            <a:cxnSpLocks/>
          </p:cNvCxnSpPr>
          <p:nvPr/>
        </p:nvCxnSpPr>
        <p:spPr>
          <a:xfrm>
            <a:off x="5827834" y="3624084"/>
            <a:ext cx="729941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3ABFEB8B-C830-A91D-3E9E-C13F2FD1B1BD}"/>
              </a:ext>
            </a:extLst>
          </p:cNvPr>
          <p:cNvCxnSpPr>
            <a:cxnSpLocks/>
          </p:cNvCxnSpPr>
          <p:nvPr/>
        </p:nvCxnSpPr>
        <p:spPr>
          <a:xfrm>
            <a:off x="7025799" y="3883732"/>
            <a:ext cx="201244" cy="40139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A08E1F67-B675-1B29-443D-7D5EF841F484}"/>
              </a:ext>
            </a:extLst>
          </p:cNvPr>
          <p:cNvCxnSpPr>
            <a:cxnSpLocks/>
          </p:cNvCxnSpPr>
          <p:nvPr/>
        </p:nvCxnSpPr>
        <p:spPr>
          <a:xfrm flipH="1">
            <a:off x="7123260" y="2992695"/>
            <a:ext cx="460309" cy="43630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D3F37DB3-A94F-50E9-7055-EAF31CD98D2B}"/>
              </a:ext>
            </a:extLst>
          </p:cNvPr>
          <p:cNvSpPr/>
          <p:nvPr/>
        </p:nvSpPr>
        <p:spPr>
          <a:xfrm>
            <a:off x="2115246" y="2239365"/>
            <a:ext cx="315084" cy="294010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8A03F368-5EF8-89A4-6EB5-3BAA23C1C2DB}"/>
              </a:ext>
            </a:extLst>
          </p:cNvPr>
          <p:cNvSpPr/>
          <p:nvPr/>
        </p:nvSpPr>
        <p:spPr>
          <a:xfrm>
            <a:off x="9950933" y="2692380"/>
            <a:ext cx="315084" cy="294010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67408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538103-B729-7ADD-7C3B-56445F6BCF48}"/>
              </a:ext>
            </a:extLst>
          </p:cNvPr>
          <p:cNvSpPr/>
          <p:nvPr/>
        </p:nvSpPr>
        <p:spPr>
          <a:xfrm>
            <a:off x="883066" y="397815"/>
            <a:ext cx="33967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Практичне</a:t>
            </a:r>
            <a:r>
              <a:rPr lang="ru-RU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завдання</a:t>
            </a:r>
            <a:endParaRPr lang="ru-RU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37530E-B21B-252D-84FF-CF41F3AD9A4E}"/>
              </a:ext>
            </a:extLst>
          </p:cNvPr>
          <p:cNvSpPr txBox="1"/>
          <p:nvPr/>
        </p:nvSpPr>
        <p:spPr>
          <a:xfrm>
            <a:off x="883065" y="921035"/>
            <a:ext cx="1017765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1. </a:t>
            </a:r>
            <a:r>
              <a:rPr lang="ru-RU" sz="3200" dirty="0" err="1">
                <a:solidFill>
                  <a:schemeClr val="bg1"/>
                </a:solidFill>
              </a:rPr>
              <a:t>Накресліть</a:t>
            </a:r>
            <a:r>
              <a:rPr lang="ru-RU" sz="3200" dirty="0">
                <a:solidFill>
                  <a:schemeClr val="bg1"/>
                </a:solidFill>
              </a:rPr>
              <a:t>  </a:t>
            </a:r>
            <a:r>
              <a:rPr lang="ru-RU" sz="3200" dirty="0" err="1">
                <a:solidFill>
                  <a:schemeClr val="bg1"/>
                </a:solidFill>
              </a:rPr>
              <a:t>тупокутній</a:t>
            </a:r>
            <a:r>
              <a:rPr lang="ru-RU" sz="3200" dirty="0">
                <a:solidFill>
                  <a:schemeClr val="bg1"/>
                </a:solidFill>
              </a:rPr>
              <a:t> ∆PKL. </a:t>
            </a:r>
            <a:r>
              <a:rPr lang="ru-RU" sz="3200" dirty="0" err="1">
                <a:solidFill>
                  <a:schemeClr val="bg1"/>
                </a:solidFill>
              </a:rPr>
              <a:t>Запишіть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вершини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сторони</a:t>
            </a:r>
            <a:r>
              <a:rPr lang="ru-RU" sz="3200" dirty="0">
                <a:solidFill>
                  <a:schemeClr val="bg1"/>
                </a:solidFill>
              </a:rPr>
              <a:t> та кути </a:t>
            </a:r>
            <a:r>
              <a:rPr lang="ru-RU" sz="3200" dirty="0" err="1">
                <a:solidFill>
                  <a:schemeClr val="bg1"/>
                </a:solidFill>
              </a:rPr>
              <a:t>цього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трикутника</a:t>
            </a:r>
            <a:r>
              <a:rPr lang="ru-RU" sz="32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3A3B0DD-7A62-4292-A490-682BF1D568D1}"/>
              </a:ext>
            </a:extLst>
          </p:cNvPr>
          <p:cNvSpPr/>
          <p:nvPr/>
        </p:nvSpPr>
        <p:spPr>
          <a:xfrm>
            <a:off x="883064" y="1998253"/>
            <a:ext cx="1042587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Накресліть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гострокутний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трикутник,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позначте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його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вершини буквами M, K і 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 сторону,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протилежну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куту M;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 кут,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протилежний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стороні MK;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 сторони,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прилеглі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до кута K;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 кути,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прилеглі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до сторони KE.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860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EBE891-9B22-7E23-952F-71F2D371E1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1363" b="5109"/>
          <a:stretch/>
        </p:blipFill>
        <p:spPr>
          <a:xfrm>
            <a:off x="982174" y="631213"/>
            <a:ext cx="5614176" cy="47672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15717F-967C-13E9-9AF3-F9C5736818E2}"/>
              </a:ext>
            </a:extLst>
          </p:cNvPr>
          <p:cNvSpPr txBox="1"/>
          <p:nvPr/>
        </p:nvSpPr>
        <p:spPr>
          <a:xfrm>
            <a:off x="6893168" y="1491350"/>
            <a:ext cx="385103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bg1"/>
                </a:solidFill>
              </a:rPr>
              <a:t>Зобразіть геометричні фігури на поданому зображенні за допомогою рухів і власного тіла</a:t>
            </a:r>
            <a:endParaRPr lang="ru-U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70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1F1A579-B470-99E0-461B-C90952D10B7A}"/>
              </a:ext>
            </a:extLst>
          </p:cNvPr>
          <p:cNvSpPr/>
          <p:nvPr/>
        </p:nvSpPr>
        <p:spPr>
          <a:xfrm>
            <a:off x="931986" y="852438"/>
            <a:ext cx="101274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400" dirty="0"/>
              <a:t>Одна сторона </a:t>
            </a:r>
            <a:r>
              <a:rPr lang="ru-RU" sz="2400" dirty="0" err="1"/>
              <a:t>трикутника</a:t>
            </a:r>
            <a:r>
              <a:rPr lang="ru-RU" sz="2400" dirty="0"/>
              <a:t> </a:t>
            </a:r>
            <a:r>
              <a:rPr lang="ru-RU" sz="2400" dirty="0" err="1"/>
              <a:t>втричі</a:t>
            </a:r>
            <a:r>
              <a:rPr lang="ru-RU" sz="2400" dirty="0"/>
              <a:t> </a:t>
            </a:r>
            <a:r>
              <a:rPr lang="ru-RU" sz="2400" dirty="0" err="1"/>
              <a:t>менша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другої</a:t>
            </a:r>
            <a:r>
              <a:rPr lang="ru-RU" sz="2400" dirty="0"/>
              <a:t> і на 7 см </a:t>
            </a:r>
            <a:r>
              <a:rPr lang="ru-RU" sz="2400" dirty="0" err="1"/>
              <a:t>менша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третьої</a:t>
            </a:r>
            <a:r>
              <a:rPr lang="ru-RU" sz="2400" dirty="0"/>
              <a:t>. </a:t>
            </a:r>
            <a:r>
              <a:rPr lang="ru-RU" sz="2400" dirty="0" err="1"/>
              <a:t>Знайдіть</a:t>
            </a:r>
            <a:r>
              <a:rPr lang="ru-RU" sz="2400" dirty="0"/>
              <a:t> </a:t>
            </a:r>
            <a:r>
              <a:rPr lang="ru-RU" sz="2400" dirty="0" err="1"/>
              <a:t>сторони</a:t>
            </a:r>
            <a:r>
              <a:rPr lang="ru-RU" sz="2400" dirty="0"/>
              <a:t> </a:t>
            </a:r>
            <a:r>
              <a:rPr lang="ru-RU" sz="2400" dirty="0" err="1"/>
              <a:t>трикутника</a:t>
            </a:r>
            <a:r>
              <a:rPr lang="ru-RU" sz="2400" dirty="0"/>
              <a:t>, 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периметр </a:t>
            </a:r>
            <a:r>
              <a:rPr lang="ru-RU" sz="2400" dirty="0" err="1"/>
              <a:t>дорівнює</a:t>
            </a:r>
            <a:r>
              <a:rPr lang="ru-RU" sz="2400" dirty="0"/>
              <a:t> 32 см.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8FE5CC-F628-FA95-907D-085F711256E5}"/>
              </a:ext>
            </a:extLst>
          </p:cNvPr>
          <p:cNvSpPr txBox="1"/>
          <p:nvPr/>
        </p:nvSpPr>
        <p:spPr>
          <a:xfrm>
            <a:off x="3546302" y="389940"/>
            <a:ext cx="60944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№289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0E87E99-1E90-744D-BDCB-3C3A51AE4469}"/>
              </a:ext>
            </a:extLst>
          </p:cNvPr>
          <p:cNvSpPr/>
          <p:nvPr/>
        </p:nvSpPr>
        <p:spPr>
          <a:xfrm>
            <a:off x="931986" y="1683435"/>
            <a:ext cx="2883876" cy="17455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Коротка умова: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C72AD04-9304-E3FC-912C-D750C471CC1C}"/>
              </a:ext>
            </a:extLst>
          </p:cNvPr>
          <p:cNvSpPr/>
          <p:nvPr/>
        </p:nvSpPr>
        <p:spPr>
          <a:xfrm>
            <a:off x="4185140" y="1683434"/>
            <a:ext cx="6611814" cy="1270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Описова частина: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5BEA093-E3DD-C947-2DA0-3DB1C48792BF}"/>
              </a:ext>
            </a:extLst>
          </p:cNvPr>
          <p:cNvSpPr/>
          <p:nvPr/>
        </p:nvSpPr>
        <p:spPr>
          <a:xfrm>
            <a:off x="4185140" y="3125374"/>
            <a:ext cx="6611814" cy="98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 err="1"/>
              <a:t>Розв</a:t>
            </a:r>
            <a:r>
              <a:rPr lang="en-US" dirty="0"/>
              <a:t>’</a:t>
            </a:r>
            <a:r>
              <a:rPr lang="uk-UA" dirty="0" err="1"/>
              <a:t>язування</a:t>
            </a:r>
            <a:r>
              <a:rPr lang="uk-UA" dirty="0"/>
              <a:t> задачі: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368E1E3-6D04-D2CF-1D6D-0E2F035ED877}"/>
              </a:ext>
            </a:extLst>
          </p:cNvPr>
          <p:cNvSpPr/>
          <p:nvPr/>
        </p:nvSpPr>
        <p:spPr>
          <a:xfrm>
            <a:off x="931986" y="4185137"/>
            <a:ext cx="6611814" cy="98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Аналіз результатів: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7CEC281-F354-F1DC-9737-0981342A4D52}"/>
              </a:ext>
            </a:extLst>
          </p:cNvPr>
          <p:cNvSpPr/>
          <p:nvPr/>
        </p:nvSpPr>
        <p:spPr>
          <a:xfrm>
            <a:off x="4237893" y="5267005"/>
            <a:ext cx="5099538" cy="51833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Відповідь: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856413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14.12.2024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7EC70D0-A59F-46E0-BBFC-DFA638E2F05B}"/>
              </a:ext>
            </a:extLst>
          </p:cNvPr>
          <p:cNvSpPr/>
          <p:nvPr/>
        </p:nvSpPr>
        <p:spPr>
          <a:xfrm>
            <a:off x="728471" y="2045055"/>
            <a:ext cx="798869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uk-UA" sz="2800" noProof="0" dirty="0"/>
              <a:t>1) Нехай АВ = х см, тоді ВС = 3х см; АС = (х + 7) см.</a:t>
            </a:r>
          </a:p>
          <a:p>
            <a:pPr lvl="0">
              <a:defRPr/>
            </a:pPr>
            <a:r>
              <a:rPr kumimoji="0" lang="uk-UA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За умовою </a:t>
            </a:r>
          </a:p>
          <a:p>
            <a:pPr lvl="0">
              <a:defRPr/>
            </a:pPr>
            <a:r>
              <a:rPr kumimoji="0" lang="uk-UA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 + 3х + х + 7 = 32;</a:t>
            </a:r>
          </a:p>
          <a:p>
            <a:pPr lvl="0">
              <a:defRPr/>
            </a:pPr>
            <a:r>
              <a:rPr lang="uk-UA" sz="2800" noProof="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5х = 25;</a:t>
            </a:r>
          </a:p>
          <a:p>
            <a:pPr lvl="0">
              <a:defRPr/>
            </a:pPr>
            <a:r>
              <a:rPr lang="uk-UA" sz="2800" noProof="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 = </a:t>
            </a:r>
            <a:r>
              <a:rPr lang="uk-UA" sz="2800" noProof="0" dirty="0">
                <a:solidFill>
                  <a:schemeClr val="accent6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k-UA" sz="2800" noProof="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defRPr/>
            </a:pPr>
            <a:r>
              <a:rPr kumimoji="0" lang="uk-UA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kumimoji="0" lang="uk-UA" sz="2800" b="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Отже, АВ = 5 см, тоді ВС = 3 ∙ 5 = </a:t>
            </a:r>
            <a:r>
              <a:rPr kumimoji="0" lang="uk-UA" sz="2800" b="0" i="0" u="none" strike="noStrike" kern="1200" cap="none" spc="0" normalizeH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kumimoji="0" lang="uk-UA" sz="2800" b="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(см);</a:t>
            </a:r>
          </a:p>
          <a:p>
            <a:pPr lvl="0">
              <a:defRPr/>
            </a:pPr>
            <a:r>
              <a:rPr lang="uk-UA" sz="2800" baseline="0" noProof="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</a:t>
            </a:r>
            <a:r>
              <a:rPr lang="uk-UA" sz="2800" noProof="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5 + 7 = </a:t>
            </a:r>
            <a:r>
              <a:rPr lang="uk-UA" sz="2800" noProof="0" dirty="0">
                <a:solidFill>
                  <a:schemeClr val="accent6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uk-UA" sz="2800" noProof="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(см).</a:t>
            </a:r>
          </a:p>
          <a:p>
            <a:pPr lvl="0">
              <a:defRPr/>
            </a:pPr>
            <a:endParaRPr kumimoji="0" lang="uk-UA" sz="28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uk-UA" sz="2800" noProof="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kumimoji="0" lang="uk-UA" sz="2800" b="1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Відповідь:</a:t>
            </a:r>
            <a:r>
              <a:rPr kumimoji="0" lang="uk-UA" sz="2800" b="1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sz="2800" b="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см; 15 см; 12 см.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788C6B-0BF4-48EB-BDF7-9E8BF5E9BA56}"/>
              </a:ext>
            </a:extLst>
          </p:cNvPr>
          <p:cNvSpPr txBox="1"/>
          <p:nvPr/>
        </p:nvSpPr>
        <p:spPr>
          <a:xfrm>
            <a:off x="3252949" y="325884"/>
            <a:ext cx="60944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№289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err="1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r>
              <a:rPr lang="ru-RU" sz="3000" b="1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311C52A8-88D7-4609-8A2B-25ABC6AFFBF6}"/>
              </a:ext>
            </a:extLst>
          </p:cNvPr>
          <p:cNvGrpSpPr/>
          <p:nvPr/>
        </p:nvGrpSpPr>
        <p:grpSpPr>
          <a:xfrm>
            <a:off x="8552364" y="2302905"/>
            <a:ext cx="3179319" cy="3831540"/>
            <a:chOff x="8531140" y="2189720"/>
            <a:chExt cx="3179319" cy="3831540"/>
          </a:xfrm>
        </p:grpSpPr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B1AC32D3-2EE2-4E08-A5A1-0F98554748AB}"/>
                </a:ext>
              </a:extLst>
            </p:cNvPr>
            <p:cNvGrpSpPr/>
            <p:nvPr/>
          </p:nvGrpSpPr>
          <p:grpSpPr>
            <a:xfrm>
              <a:off x="8657732" y="2189720"/>
              <a:ext cx="3052727" cy="3831540"/>
              <a:chOff x="3125403" y="3246787"/>
              <a:chExt cx="3052727" cy="3831540"/>
            </a:xfrm>
          </p:grpSpPr>
          <p:sp>
            <p:nvSpPr>
              <p:cNvPr id="14" name="Равнобедренный треугольник 13">
                <a:extLst>
                  <a:ext uri="{FF2B5EF4-FFF2-40B4-BE49-F238E27FC236}">
                    <a16:creationId xmlns:a16="http://schemas.microsoft.com/office/drawing/2014/main" id="{EC3E7B6E-A90F-4DB1-A347-E60F4A73FEC5}"/>
                  </a:ext>
                </a:extLst>
              </p:cNvPr>
              <p:cNvSpPr/>
              <p:nvPr/>
            </p:nvSpPr>
            <p:spPr>
              <a:xfrm>
                <a:off x="3435422" y="3726638"/>
                <a:ext cx="2329350" cy="2925804"/>
              </a:xfrm>
              <a:prstGeom prst="triangle">
                <a:avLst>
                  <a:gd name="adj" fmla="val 29727"/>
                </a:avLst>
              </a:prstGeom>
              <a:noFill/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04206D7-4404-44C2-A830-C2ADF5605B1B}"/>
                  </a:ext>
                </a:extLst>
              </p:cNvPr>
              <p:cNvSpPr txBox="1"/>
              <p:nvPr/>
            </p:nvSpPr>
            <p:spPr>
              <a:xfrm>
                <a:off x="3979043" y="3246787"/>
                <a:ext cx="4133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/>
                  <a:t>С</a:t>
                </a:r>
                <a:endParaRPr lang="ru-RU" sz="2800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ABA0F27-02ED-421B-9D22-C3130C921DFA}"/>
                  </a:ext>
                </a:extLst>
              </p:cNvPr>
              <p:cNvSpPr txBox="1"/>
              <p:nvPr/>
            </p:nvSpPr>
            <p:spPr>
              <a:xfrm>
                <a:off x="3125403" y="6555107"/>
                <a:ext cx="4133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/>
                  <a:t>А</a:t>
                </a:r>
                <a:endParaRPr lang="ru-RU" sz="2800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42F87C-DCA8-43C2-97F3-A17A5F1E2FF7}"/>
                  </a:ext>
                </a:extLst>
              </p:cNvPr>
              <p:cNvSpPr txBox="1"/>
              <p:nvPr/>
            </p:nvSpPr>
            <p:spPr>
              <a:xfrm>
                <a:off x="5764771" y="6555107"/>
                <a:ext cx="4133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/>
                  <a:t>В</a:t>
                </a:r>
                <a:endParaRPr lang="ru-RU" sz="2800" dirty="0"/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F78BD42-3023-439A-98F9-0603877FE412}"/>
                </a:ext>
              </a:extLst>
            </p:cNvPr>
            <p:cNvSpPr txBox="1"/>
            <p:nvPr/>
          </p:nvSpPr>
          <p:spPr>
            <a:xfrm>
              <a:off x="9924731" y="5498040"/>
              <a:ext cx="4133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х</a:t>
              </a:r>
              <a:endParaRPr lang="ru-RU" sz="2800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FC9C332-BCC9-4AE3-B3E0-BA9DFA466396}"/>
                </a:ext>
              </a:extLst>
            </p:cNvPr>
            <p:cNvSpPr txBox="1"/>
            <p:nvPr/>
          </p:nvSpPr>
          <p:spPr>
            <a:xfrm>
              <a:off x="10376492" y="3696935"/>
              <a:ext cx="5837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3х</a:t>
              </a:r>
              <a:endParaRPr lang="ru-RU" sz="280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347CD9D-E7FA-4A84-9D19-C16EDB25C291}"/>
                </a:ext>
              </a:extLst>
            </p:cNvPr>
            <p:cNvSpPr txBox="1"/>
            <p:nvPr/>
          </p:nvSpPr>
          <p:spPr>
            <a:xfrm>
              <a:off x="8531140" y="3808773"/>
              <a:ext cx="87322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х + 7</a:t>
              </a:r>
              <a:endParaRPr lang="ru-RU" sz="2800" dirty="0"/>
            </a:p>
          </p:txBody>
        </p:sp>
      </p:grpSp>
      <p:pic>
        <p:nvPicPr>
          <p:cNvPr id="2050" name="Picture 2" descr="Геометрія – Заклад загальної середньої освіти: середня загальноосвітня  школа I-III ступенів – дошкільний навчальний заклад села Бондурі  Гайсинської міської ради">
            <a:extLst>
              <a:ext uri="{FF2B5EF4-FFF2-40B4-BE49-F238E27FC236}">
                <a16:creationId xmlns:a16="http://schemas.microsoft.com/office/drawing/2014/main" id="{335EA0A0-3F02-C56A-0D0A-C3CF45717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29" y="159108"/>
            <a:ext cx="23907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1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9F70C-6B49-DACE-5B9F-9303811F6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BA52974-90E4-400D-A455-96E0C60507E3}"/>
              </a:ext>
            </a:extLst>
          </p:cNvPr>
          <p:cNvSpPr/>
          <p:nvPr/>
        </p:nvSpPr>
        <p:spPr>
          <a:xfrm>
            <a:off x="931986" y="1683435"/>
            <a:ext cx="2883876" cy="17455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Коротка умова: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D7A31A5-EC1D-5218-B54E-6B5CF8BFD827}"/>
              </a:ext>
            </a:extLst>
          </p:cNvPr>
          <p:cNvSpPr/>
          <p:nvPr/>
        </p:nvSpPr>
        <p:spPr>
          <a:xfrm>
            <a:off x="4185140" y="1683434"/>
            <a:ext cx="6611814" cy="1270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Описова частина: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B5DBA06-8B4E-9ECD-13A8-0262227C16C5}"/>
              </a:ext>
            </a:extLst>
          </p:cNvPr>
          <p:cNvSpPr/>
          <p:nvPr/>
        </p:nvSpPr>
        <p:spPr>
          <a:xfrm>
            <a:off x="4185140" y="3125374"/>
            <a:ext cx="6611814" cy="98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 err="1"/>
              <a:t>Розв</a:t>
            </a:r>
            <a:r>
              <a:rPr lang="en-US" dirty="0"/>
              <a:t>’</a:t>
            </a:r>
            <a:r>
              <a:rPr lang="uk-UA" dirty="0" err="1"/>
              <a:t>язування</a:t>
            </a:r>
            <a:r>
              <a:rPr lang="uk-UA" dirty="0"/>
              <a:t> задачі: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290A996-ADEC-DCBA-92C0-6C8D0ECC8CAA}"/>
              </a:ext>
            </a:extLst>
          </p:cNvPr>
          <p:cNvSpPr/>
          <p:nvPr/>
        </p:nvSpPr>
        <p:spPr>
          <a:xfrm>
            <a:off x="931986" y="4185137"/>
            <a:ext cx="6611814" cy="98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Аналіз результатів: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EC64FFD-E17C-1F65-8504-66EB158D5C91}"/>
              </a:ext>
            </a:extLst>
          </p:cNvPr>
          <p:cNvSpPr/>
          <p:nvPr/>
        </p:nvSpPr>
        <p:spPr>
          <a:xfrm>
            <a:off x="4237893" y="5267005"/>
            <a:ext cx="5099538" cy="51833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Відповідь:</a:t>
            </a:r>
            <a:endParaRPr lang="ru-UA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96C9B6D-DBC9-FB5A-5940-C1B14AAF0F23}"/>
              </a:ext>
            </a:extLst>
          </p:cNvPr>
          <p:cNvSpPr/>
          <p:nvPr/>
        </p:nvSpPr>
        <p:spPr>
          <a:xfrm>
            <a:off x="1148340" y="729327"/>
            <a:ext cx="96486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800" dirty="0" err="1"/>
              <a:t>Знайдіть</a:t>
            </a:r>
            <a:r>
              <a:rPr lang="ru-RU" sz="2800" dirty="0"/>
              <a:t> </a:t>
            </a:r>
            <a:r>
              <a:rPr lang="ru-RU" sz="2800" dirty="0" err="1"/>
              <a:t>сторони</a:t>
            </a:r>
            <a:r>
              <a:rPr lang="ru-RU" sz="2800" dirty="0"/>
              <a:t> </a:t>
            </a:r>
            <a:r>
              <a:rPr lang="ru-RU" sz="2800" dirty="0" err="1"/>
              <a:t>трикутника</a:t>
            </a:r>
            <a:r>
              <a:rPr lang="ru-RU" sz="2800" dirty="0"/>
              <a:t>, </a:t>
            </a:r>
            <a:r>
              <a:rPr lang="ru-RU" sz="2800" dirty="0" err="1"/>
              <a:t>якщо</a:t>
            </a:r>
            <a:r>
              <a:rPr lang="ru-RU" sz="2800" dirty="0"/>
              <a:t> вони </a:t>
            </a:r>
            <a:r>
              <a:rPr lang="ru-RU" sz="2800" dirty="0" err="1"/>
              <a:t>пропорційні</a:t>
            </a:r>
            <a:r>
              <a:rPr lang="ru-RU" sz="2800" dirty="0"/>
              <a:t> числам 3, 4 і 6, а периметр </a:t>
            </a:r>
            <a:r>
              <a:rPr lang="ru-RU" sz="2800" dirty="0" err="1"/>
              <a:t>трикутника</a:t>
            </a:r>
            <a:r>
              <a:rPr lang="ru-RU" sz="2800" dirty="0"/>
              <a:t> </a:t>
            </a:r>
            <a:r>
              <a:rPr lang="ru-RU" sz="2800" dirty="0" err="1"/>
              <a:t>дорівнює</a:t>
            </a:r>
            <a:r>
              <a:rPr lang="ru-RU" sz="2800" dirty="0"/>
              <a:t> 52 </a:t>
            </a:r>
            <a:r>
              <a:rPr lang="ru-RU" sz="2800" dirty="0" err="1"/>
              <a:t>дм</a:t>
            </a:r>
            <a:r>
              <a:rPr lang="ru-RU" sz="2800" dirty="0"/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237B2B-A8E9-4326-0BF2-0EF93B386AEE}"/>
              </a:ext>
            </a:extLst>
          </p:cNvPr>
          <p:cNvSpPr txBox="1"/>
          <p:nvPr/>
        </p:nvSpPr>
        <p:spPr>
          <a:xfrm>
            <a:off x="3815862" y="390606"/>
            <a:ext cx="60944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№293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145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14.12.2024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788C6B-0BF4-48EB-BDF7-9E8BF5E9BA56}"/>
              </a:ext>
            </a:extLst>
          </p:cNvPr>
          <p:cNvSpPr txBox="1"/>
          <p:nvPr/>
        </p:nvSpPr>
        <p:spPr>
          <a:xfrm>
            <a:off x="3664925" y="443596"/>
            <a:ext cx="60944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№293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err="1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r>
              <a:rPr lang="ru-RU" sz="3000" b="1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5DFD14-AFD8-4090-A1AA-EECCB8B8933B}"/>
              </a:ext>
            </a:extLst>
          </p:cNvPr>
          <p:cNvSpPr txBox="1"/>
          <p:nvPr/>
        </p:nvSpPr>
        <p:spPr>
          <a:xfrm>
            <a:off x="377240" y="1895608"/>
            <a:ext cx="758804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800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1) Оскільки сторони трикутника пропорційні числам 3; 4 і 6, то можна позначити АВ = 3х </a:t>
            </a:r>
            <a:r>
              <a:rPr lang="uk-UA" sz="2800" dirty="0" err="1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дм</a:t>
            </a:r>
            <a:r>
              <a:rPr lang="uk-UA" sz="2800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, ВС = 4х </a:t>
            </a:r>
            <a:r>
              <a:rPr lang="uk-UA" sz="2800" dirty="0" err="1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дм</a:t>
            </a:r>
            <a:r>
              <a:rPr lang="uk-UA" sz="2800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, АС = 6х </a:t>
            </a:r>
            <a:r>
              <a:rPr lang="uk-UA" sz="2800" dirty="0" err="1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дм</a:t>
            </a:r>
            <a:r>
              <a:rPr lang="uk-UA" sz="2800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Times New Roman" panose="02020603050405020304" pitchFamily="18" charset="0"/>
              </a:rPr>
              <a:t>2) За умовою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Times New Roman" panose="02020603050405020304" pitchFamily="18" charset="0"/>
              </a:rPr>
              <a:t>3х + 4х + 6х = 52;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13х = 52;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800" noProof="0" dirty="0">
                <a:solidFill>
                  <a:prstClr val="black"/>
                </a:solidFill>
                <a:latin typeface="Calibri" panose="020F0502020204030204"/>
              </a:rPr>
              <a:t>х = 4.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3)</a:t>
            </a:r>
            <a:r>
              <a:rPr kumimoji="0" lang="ru-RU" sz="280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ru-RU" sz="2800" i="0" u="none" strike="noStrike" kern="1200" cap="none" spc="0" normalizeH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Отже</a:t>
            </a:r>
            <a:r>
              <a:rPr lang="ru-RU" sz="2800" dirty="0">
                <a:solidFill>
                  <a:prstClr val="black"/>
                </a:solidFill>
                <a:latin typeface="Calibri" panose="020F0502020204030204"/>
              </a:rPr>
              <a:t>, АВ = 3 ∙ 4 = </a:t>
            </a:r>
            <a:r>
              <a:rPr lang="ru-RU" sz="2800" dirty="0">
                <a:solidFill>
                  <a:schemeClr val="accent6"/>
                </a:solidFill>
                <a:latin typeface="Calibri" panose="020F0502020204030204"/>
              </a:rPr>
              <a:t>12</a:t>
            </a:r>
            <a:r>
              <a:rPr lang="ru-RU" sz="2800" dirty="0">
                <a:solidFill>
                  <a:prstClr val="black"/>
                </a:solidFill>
                <a:latin typeface="Calibri" panose="020F0502020204030204"/>
              </a:rPr>
              <a:t> (</a:t>
            </a:r>
            <a:r>
              <a:rPr lang="ru-RU" sz="2800" dirty="0" err="1">
                <a:solidFill>
                  <a:prstClr val="black"/>
                </a:solidFill>
                <a:latin typeface="Calibri" panose="020F0502020204030204"/>
              </a:rPr>
              <a:t>дм</a:t>
            </a:r>
            <a:r>
              <a:rPr lang="ru-RU" sz="2800" dirty="0">
                <a:solidFill>
                  <a:prstClr val="black"/>
                </a:solidFill>
                <a:latin typeface="Calibri" panose="020F0502020204030204"/>
              </a:rPr>
              <a:t>),</a:t>
            </a:r>
          </a:p>
          <a:p>
            <a:pPr lvl="0"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ВС = 4 </a:t>
            </a:r>
            <a:r>
              <a:rPr lang="ru-RU" sz="2800" dirty="0">
                <a:solidFill>
                  <a:prstClr val="black"/>
                </a:solidFill>
              </a:rPr>
              <a:t>∙ 4 = </a:t>
            </a:r>
            <a:r>
              <a:rPr lang="ru-RU" sz="2800" dirty="0">
                <a:solidFill>
                  <a:schemeClr val="accent6"/>
                </a:solidFill>
              </a:rPr>
              <a:t>16</a:t>
            </a:r>
            <a:r>
              <a:rPr lang="ru-RU" sz="2800" dirty="0">
                <a:solidFill>
                  <a:prstClr val="black"/>
                </a:solidFill>
              </a:rPr>
              <a:t> (</a:t>
            </a:r>
            <a:r>
              <a:rPr lang="ru-RU" sz="2800" dirty="0" err="1">
                <a:solidFill>
                  <a:prstClr val="black"/>
                </a:solidFill>
              </a:rPr>
              <a:t>дм</a:t>
            </a:r>
            <a:r>
              <a:rPr lang="ru-RU" sz="2800" dirty="0">
                <a:solidFill>
                  <a:prstClr val="black"/>
                </a:solidFill>
              </a:rPr>
              <a:t>),</a:t>
            </a:r>
          </a:p>
          <a:p>
            <a:pPr lvl="0"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АС = 6 </a:t>
            </a:r>
            <a:r>
              <a:rPr lang="ru-RU" sz="2800" dirty="0">
                <a:solidFill>
                  <a:prstClr val="black"/>
                </a:solidFill>
              </a:rPr>
              <a:t>∙ 4 = </a:t>
            </a:r>
            <a:r>
              <a:rPr lang="ru-RU" sz="2800" dirty="0">
                <a:solidFill>
                  <a:schemeClr val="accent6"/>
                </a:solidFill>
              </a:rPr>
              <a:t>24</a:t>
            </a:r>
            <a:r>
              <a:rPr lang="ru-RU" sz="2800" dirty="0">
                <a:solidFill>
                  <a:prstClr val="black"/>
                </a:solidFill>
              </a:rPr>
              <a:t> (</a:t>
            </a:r>
            <a:r>
              <a:rPr lang="ru-RU" sz="2800" dirty="0" err="1">
                <a:solidFill>
                  <a:prstClr val="black"/>
                </a:solidFill>
              </a:rPr>
              <a:t>дм</a:t>
            </a:r>
            <a:r>
              <a:rPr lang="ru-RU" sz="2800" dirty="0">
                <a:solidFill>
                  <a:prstClr val="black"/>
                </a:solidFill>
              </a:rPr>
              <a:t>).</a:t>
            </a:r>
          </a:p>
          <a:p>
            <a:pPr lvl="0">
              <a:defRPr/>
            </a:pPr>
            <a:r>
              <a:rPr kumimoji="0" 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Відповідь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:</a:t>
            </a:r>
            <a:r>
              <a:rPr kumimoji="0" lang="ru-RU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ru-RU" sz="28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12 </a:t>
            </a:r>
            <a:r>
              <a:rPr kumimoji="0" lang="ru-RU" sz="280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дм</a:t>
            </a:r>
            <a:r>
              <a:rPr kumimoji="0" lang="ru-RU" sz="28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; 16 </a:t>
            </a:r>
            <a:r>
              <a:rPr kumimoji="0" lang="ru-RU" sz="280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дм</a:t>
            </a:r>
            <a:r>
              <a:rPr kumimoji="0" lang="ru-RU" sz="28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; 24 </a:t>
            </a:r>
            <a:r>
              <a:rPr kumimoji="0" lang="ru-RU" sz="280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дм</a:t>
            </a:r>
            <a:r>
              <a:rPr kumimoji="0" lang="ru-RU" sz="28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492547E8-CBE9-463E-85BC-5B74B2A7D344}"/>
              </a:ext>
            </a:extLst>
          </p:cNvPr>
          <p:cNvGrpSpPr/>
          <p:nvPr/>
        </p:nvGrpSpPr>
        <p:grpSpPr>
          <a:xfrm>
            <a:off x="7884905" y="3277027"/>
            <a:ext cx="3780092" cy="2422845"/>
            <a:chOff x="2081709" y="4321578"/>
            <a:chExt cx="3780092" cy="2422845"/>
          </a:xfrm>
        </p:grpSpPr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D60FDC5A-EC11-4E77-83EC-C2F0A1BB46D2}"/>
                </a:ext>
              </a:extLst>
            </p:cNvPr>
            <p:cNvGrpSpPr/>
            <p:nvPr/>
          </p:nvGrpSpPr>
          <p:grpSpPr>
            <a:xfrm>
              <a:off x="2081709" y="4321578"/>
              <a:ext cx="3780092" cy="2330864"/>
              <a:chOff x="2081709" y="4321578"/>
              <a:chExt cx="3780092" cy="2330864"/>
            </a:xfrm>
          </p:grpSpPr>
          <p:sp>
            <p:nvSpPr>
              <p:cNvPr id="16" name="Равнобедренный треугольник 15">
                <a:extLst>
                  <a:ext uri="{FF2B5EF4-FFF2-40B4-BE49-F238E27FC236}">
                    <a16:creationId xmlns:a16="http://schemas.microsoft.com/office/drawing/2014/main" id="{437D90EB-E737-4085-8631-1A51C0B8A6FD}"/>
                  </a:ext>
                </a:extLst>
              </p:cNvPr>
              <p:cNvSpPr/>
              <p:nvPr/>
            </p:nvSpPr>
            <p:spPr>
              <a:xfrm>
                <a:off x="2495068" y="4805079"/>
                <a:ext cx="2922249" cy="1508104"/>
              </a:xfrm>
              <a:prstGeom prst="triangle">
                <a:avLst>
                  <a:gd name="adj" fmla="val 32253"/>
                </a:avLst>
              </a:prstGeom>
              <a:noFill/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3ABADD3-D717-4FB2-8BE7-620ADE87AC7D}"/>
                  </a:ext>
                </a:extLst>
              </p:cNvPr>
              <p:cNvSpPr txBox="1"/>
              <p:nvPr/>
            </p:nvSpPr>
            <p:spPr>
              <a:xfrm>
                <a:off x="3148916" y="4321578"/>
                <a:ext cx="4133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/>
                  <a:t>В</a:t>
                </a:r>
                <a:endParaRPr lang="ru-RU" sz="2800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6885F76-BF0D-4A55-9E5A-63656F6F7E84}"/>
                  </a:ext>
                </a:extLst>
              </p:cNvPr>
              <p:cNvSpPr txBox="1"/>
              <p:nvPr/>
            </p:nvSpPr>
            <p:spPr>
              <a:xfrm>
                <a:off x="2081709" y="6129222"/>
                <a:ext cx="4133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A</a:t>
                </a:r>
                <a:endParaRPr lang="ru-RU" sz="2800" dirty="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16A9A24-278E-4ED9-B4ED-AF286A7EEBB7}"/>
                  </a:ext>
                </a:extLst>
              </p:cNvPr>
              <p:cNvSpPr txBox="1"/>
              <p:nvPr/>
            </p:nvSpPr>
            <p:spPr>
              <a:xfrm>
                <a:off x="5448442" y="6129222"/>
                <a:ext cx="4133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/>
                  <a:t>С</a:t>
                </a:r>
                <a:endParaRPr lang="ru-RU" sz="2800" dirty="0"/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2AB9E52-B187-45D1-833D-92759E0378A5}"/>
                </a:ext>
              </a:extLst>
            </p:cNvPr>
            <p:cNvSpPr txBox="1"/>
            <p:nvPr/>
          </p:nvSpPr>
          <p:spPr>
            <a:xfrm>
              <a:off x="4407042" y="5094595"/>
              <a:ext cx="558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4х</a:t>
              </a:r>
              <a:endParaRPr lang="ru-RU" sz="280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D1F4242-B9C3-41DB-BD66-9A70DF8BAAD2}"/>
                </a:ext>
              </a:extLst>
            </p:cNvPr>
            <p:cNvSpPr txBox="1"/>
            <p:nvPr/>
          </p:nvSpPr>
          <p:spPr>
            <a:xfrm>
              <a:off x="2495068" y="5067652"/>
              <a:ext cx="558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3х</a:t>
              </a:r>
              <a:endParaRPr lang="ru-RU" sz="2800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6AE1E11-DB13-4860-B696-3A38F6B3C0DE}"/>
                </a:ext>
              </a:extLst>
            </p:cNvPr>
            <p:cNvSpPr txBox="1"/>
            <p:nvPr/>
          </p:nvSpPr>
          <p:spPr>
            <a:xfrm>
              <a:off x="3590681" y="6221203"/>
              <a:ext cx="558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6х</a:t>
              </a:r>
              <a:endParaRPr lang="ru-RU" sz="2800" dirty="0"/>
            </a:p>
          </p:txBody>
        </p:sp>
      </p:grpSp>
      <p:pic>
        <p:nvPicPr>
          <p:cNvPr id="3074" name="Picture 2" descr="Геометрія – Заклад загальної середньої освіти: середня загальноосвітня  школа I-III ступенів – дошкільний навчальний заклад села Бондурі  Гайсинської міської ради">
            <a:extLst>
              <a:ext uri="{FF2B5EF4-FFF2-40B4-BE49-F238E27FC236}">
                <a16:creationId xmlns:a16="http://schemas.microsoft.com/office/drawing/2014/main" id="{8159A5DA-D775-8492-BBD7-395D9B1F1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73" y="0"/>
            <a:ext cx="23907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3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9058B-E953-2DFA-8CA5-DB2057B84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F889861-6743-BAA5-C80F-4EA6A087547D}"/>
              </a:ext>
            </a:extLst>
          </p:cNvPr>
          <p:cNvSpPr/>
          <p:nvPr/>
        </p:nvSpPr>
        <p:spPr>
          <a:xfrm>
            <a:off x="931986" y="1836595"/>
            <a:ext cx="2883876" cy="17455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Коротка умова: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664EAE2-D73A-CD70-2EB4-A02CCD2DC0EE}"/>
              </a:ext>
            </a:extLst>
          </p:cNvPr>
          <p:cNvSpPr/>
          <p:nvPr/>
        </p:nvSpPr>
        <p:spPr>
          <a:xfrm>
            <a:off x="4180546" y="1808373"/>
            <a:ext cx="6611814" cy="1270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Описова частина: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5302CE1-E290-50A2-AC04-041593FD93BC}"/>
              </a:ext>
            </a:extLst>
          </p:cNvPr>
          <p:cNvSpPr/>
          <p:nvPr/>
        </p:nvSpPr>
        <p:spPr>
          <a:xfrm>
            <a:off x="4185140" y="3125374"/>
            <a:ext cx="6611814" cy="98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 err="1"/>
              <a:t>Розв</a:t>
            </a:r>
            <a:r>
              <a:rPr lang="en-US" dirty="0"/>
              <a:t>’</a:t>
            </a:r>
            <a:r>
              <a:rPr lang="uk-UA" dirty="0" err="1"/>
              <a:t>язування</a:t>
            </a:r>
            <a:r>
              <a:rPr lang="uk-UA" dirty="0"/>
              <a:t> задачі: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9660851-2AA9-7EA7-34EF-45AA3A618806}"/>
              </a:ext>
            </a:extLst>
          </p:cNvPr>
          <p:cNvSpPr/>
          <p:nvPr/>
        </p:nvSpPr>
        <p:spPr>
          <a:xfrm>
            <a:off x="931986" y="4185137"/>
            <a:ext cx="6611814" cy="98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Аналіз результатів:</a:t>
            </a:r>
          </a:p>
          <a:p>
            <a:endParaRPr lang="uk-UA" dirty="0"/>
          </a:p>
          <a:p>
            <a:endParaRPr lang="uk-UA" dirty="0"/>
          </a:p>
          <a:p>
            <a:endParaRPr lang="ru-UA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15E0DF4-9314-2562-CCC6-183BB54404CC}"/>
              </a:ext>
            </a:extLst>
          </p:cNvPr>
          <p:cNvSpPr/>
          <p:nvPr/>
        </p:nvSpPr>
        <p:spPr>
          <a:xfrm>
            <a:off x="4237893" y="5267005"/>
            <a:ext cx="5099538" cy="51833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dirty="0"/>
              <a:t>Відповідь:</a:t>
            </a:r>
            <a:endParaRPr lang="ru-UA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FC7C58B-860E-E51B-2FA0-A6C69F931CC9}"/>
              </a:ext>
            </a:extLst>
          </p:cNvPr>
          <p:cNvSpPr/>
          <p:nvPr/>
        </p:nvSpPr>
        <p:spPr>
          <a:xfrm>
            <a:off x="1034956" y="471780"/>
            <a:ext cx="101220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Сторони трикутника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відносяться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як 5 : 7 : 11, а сума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найбільшої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і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найменшої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сторін дорівнює 80 см.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Обчисліть периметр трикутника.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365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1ECDED-F145-4731-B065-5F9ADC14A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458" y="2567431"/>
            <a:ext cx="2104968" cy="1723137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14.12.2024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7EC70D0-A59F-46E0-BBFC-DFA638E2F05B}"/>
              </a:ext>
            </a:extLst>
          </p:cNvPr>
          <p:cNvSpPr/>
          <p:nvPr/>
        </p:nvSpPr>
        <p:spPr>
          <a:xfrm>
            <a:off x="1218377" y="1909445"/>
            <a:ext cx="901782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/>
              <a:t>Дано: </a:t>
            </a:r>
            <a:r>
              <a:rPr lang="ru-RU" sz="2800" dirty="0"/>
              <a:t>∆</a:t>
            </a:r>
            <a:r>
              <a:rPr lang="en-US" sz="2800" dirty="0"/>
              <a:t>ABC, AB : BC : AC = 5 : 7 : 11. </a:t>
            </a:r>
            <a:endParaRPr lang="uk-UA" sz="2800" dirty="0"/>
          </a:p>
          <a:p>
            <a:r>
              <a:rPr lang="en-US" sz="2800" dirty="0"/>
              <a:t>AC + AB = 80 </a:t>
            </a:r>
            <a:r>
              <a:rPr lang="ru-RU" sz="2800" dirty="0"/>
              <a:t>см. </a:t>
            </a:r>
          </a:p>
          <a:p>
            <a:r>
              <a:rPr lang="ru-RU" sz="2800" i="1" dirty="0" err="1"/>
              <a:t>Знайти</a:t>
            </a:r>
            <a:r>
              <a:rPr lang="ru-RU" sz="2800" i="1" dirty="0"/>
              <a:t>: </a:t>
            </a:r>
            <a:r>
              <a:rPr lang="en-US" sz="2800" dirty="0"/>
              <a:t>P — ? </a:t>
            </a:r>
            <a:endParaRPr lang="uk-UA" sz="2800" dirty="0"/>
          </a:p>
          <a:p>
            <a:r>
              <a:rPr lang="ru-RU" sz="2800" i="1" dirty="0" err="1"/>
              <a:t>Розв’язання</a:t>
            </a:r>
            <a:r>
              <a:rPr lang="ru-RU" sz="2800" i="1" dirty="0"/>
              <a:t>: </a:t>
            </a:r>
            <a:r>
              <a:rPr lang="ru-RU" sz="2800" dirty="0"/>
              <a:t>За </a:t>
            </a:r>
            <a:r>
              <a:rPr lang="ru-RU" sz="2800" dirty="0" err="1"/>
              <a:t>умовою</a:t>
            </a:r>
            <a:r>
              <a:rPr lang="ru-RU" sz="2800" dirty="0"/>
              <a:t> </a:t>
            </a:r>
            <a:r>
              <a:rPr lang="en-US" sz="2800" dirty="0"/>
              <a:t>AB : BC : AC = 5 : 7 : 11. </a:t>
            </a:r>
            <a:endParaRPr lang="uk-UA" sz="2800" dirty="0"/>
          </a:p>
          <a:p>
            <a:r>
              <a:rPr lang="ru-RU" sz="2800" dirty="0"/>
              <a:t>Нехай </a:t>
            </a:r>
            <a:r>
              <a:rPr lang="en-US" sz="2800" dirty="0"/>
              <a:t>AB = 5</a:t>
            </a:r>
            <a:r>
              <a:rPr lang="ru-RU" sz="2800" dirty="0"/>
              <a:t>х (см), </a:t>
            </a:r>
            <a:r>
              <a:rPr lang="uk-UA" sz="2800" dirty="0"/>
              <a:t>В</a:t>
            </a:r>
            <a:r>
              <a:rPr lang="en-US" sz="2800" dirty="0"/>
              <a:t>C = 7</a:t>
            </a:r>
            <a:r>
              <a:rPr lang="ru-RU" sz="2800" dirty="0"/>
              <a:t>х (см), </a:t>
            </a:r>
            <a:r>
              <a:rPr lang="en-US" sz="2800" dirty="0"/>
              <a:t>AC = 11</a:t>
            </a:r>
            <a:r>
              <a:rPr lang="ru-RU" sz="2800" dirty="0"/>
              <a:t>х (см). </a:t>
            </a:r>
          </a:p>
          <a:p>
            <a:r>
              <a:rPr lang="en-US" sz="2800" dirty="0"/>
              <a:t>P </a:t>
            </a:r>
            <a:r>
              <a:rPr lang="uk-UA" sz="2800" dirty="0"/>
              <a:t>=</a:t>
            </a:r>
            <a:r>
              <a:rPr lang="en-US" sz="2800" dirty="0"/>
              <a:t> AB + BC + AC. </a:t>
            </a:r>
            <a:r>
              <a:rPr lang="uk-UA" sz="2800" dirty="0"/>
              <a:t> </a:t>
            </a:r>
            <a:r>
              <a:rPr lang="en-US" sz="2800" dirty="0"/>
              <a:t>P = 5</a:t>
            </a:r>
            <a:r>
              <a:rPr lang="ru-RU" sz="2800" dirty="0"/>
              <a:t>х + 7х + 11х = 23х. </a:t>
            </a:r>
          </a:p>
          <a:p>
            <a:r>
              <a:rPr lang="ru-RU" sz="2800" dirty="0"/>
              <a:t>За </a:t>
            </a:r>
            <a:r>
              <a:rPr lang="ru-RU" sz="2800" dirty="0" err="1"/>
              <a:t>умовою</a:t>
            </a:r>
            <a:r>
              <a:rPr lang="ru-RU" sz="2800" dirty="0"/>
              <a:t> </a:t>
            </a:r>
            <a:r>
              <a:rPr lang="en-US" sz="2800" dirty="0"/>
              <a:t>AC + AB = 80. </a:t>
            </a:r>
            <a:r>
              <a:rPr lang="ru-RU" sz="2800" dirty="0" err="1"/>
              <a:t>Складемо</a:t>
            </a:r>
            <a:r>
              <a:rPr lang="ru-RU" sz="2800" dirty="0"/>
              <a:t> і </a:t>
            </a:r>
            <a:r>
              <a:rPr lang="ru-RU" sz="2800" dirty="0" err="1"/>
              <a:t>розв’яжемо</a:t>
            </a:r>
            <a:r>
              <a:rPr lang="ru-RU" sz="2800" dirty="0"/>
              <a:t> </a:t>
            </a:r>
            <a:r>
              <a:rPr lang="ru-RU" sz="2800" dirty="0" err="1"/>
              <a:t>рівняння</a:t>
            </a:r>
            <a:r>
              <a:rPr lang="ru-RU" sz="2800" dirty="0"/>
              <a:t>:</a:t>
            </a:r>
          </a:p>
          <a:p>
            <a:r>
              <a:rPr lang="ru-RU" sz="2800" dirty="0"/>
              <a:t>5х + 11х = 80; </a:t>
            </a:r>
          </a:p>
          <a:p>
            <a:r>
              <a:rPr lang="ru-RU" sz="2800" dirty="0"/>
              <a:t>16х = 80; </a:t>
            </a:r>
          </a:p>
          <a:p>
            <a:r>
              <a:rPr lang="ru-RU" sz="2800" dirty="0"/>
              <a:t>х = 80 : 16; </a:t>
            </a:r>
          </a:p>
          <a:p>
            <a:r>
              <a:rPr lang="ru-RU" sz="2800" dirty="0"/>
              <a:t>х = 5.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788C6B-0BF4-48EB-BDF7-9E8BF5E9BA56}"/>
              </a:ext>
            </a:extLst>
          </p:cNvPr>
          <p:cNvSpPr txBox="1"/>
          <p:nvPr/>
        </p:nvSpPr>
        <p:spPr>
          <a:xfrm>
            <a:off x="3492371" y="940298"/>
            <a:ext cx="609442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Розв’язання: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89F35D4-0CC2-41BA-BE5F-EABED5EC4115}"/>
              </a:ext>
            </a:extLst>
          </p:cNvPr>
          <p:cNvSpPr/>
          <p:nvPr/>
        </p:nvSpPr>
        <p:spPr>
          <a:xfrm>
            <a:off x="4836201" y="5637712"/>
            <a:ext cx="44982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P = 23 ∙ 5 = 115 (</a:t>
            </a:r>
            <a:r>
              <a:rPr lang="ru-RU" sz="2800" dirty="0"/>
              <a:t>см). </a:t>
            </a:r>
          </a:p>
          <a:p>
            <a:r>
              <a:rPr lang="ru-RU" sz="2800" b="1" dirty="0" err="1"/>
              <a:t>Відповідь</a:t>
            </a:r>
            <a:r>
              <a:rPr lang="ru-RU" sz="2800" b="1" dirty="0"/>
              <a:t>: </a:t>
            </a:r>
            <a:r>
              <a:rPr lang="ru-RU" sz="2800" dirty="0"/>
              <a:t>115 см.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C9DCDA-2253-87AF-417E-166D493FC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209" y="159108"/>
            <a:ext cx="2196673" cy="175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80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8422B95-C59B-E04C-C757-8FB430FDD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569" y="650631"/>
            <a:ext cx="10023231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862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797</Words>
  <Application>Microsoft Office PowerPoint</Application>
  <PresentationFormat>Широкоэкранный</PresentationFormat>
  <Paragraphs>163</Paragraphs>
  <Slides>19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Майя</dc:creator>
  <cp:lastModifiedBy>Майя</cp:lastModifiedBy>
  <cp:revision>1</cp:revision>
  <dcterms:created xsi:type="dcterms:W3CDTF">2024-12-14T10:23:10Z</dcterms:created>
  <dcterms:modified xsi:type="dcterms:W3CDTF">2024-12-14T11:45:01Z</dcterms:modified>
</cp:coreProperties>
</file>