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56" r:id="rId5"/>
    <p:sldId id="267" r:id="rId6"/>
    <p:sldId id="359" r:id="rId7"/>
    <p:sldId id="370" r:id="rId8"/>
    <p:sldId id="384" r:id="rId9"/>
    <p:sldId id="385" r:id="rId10"/>
    <p:sldId id="383" r:id="rId11"/>
    <p:sldId id="377" r:id="rId12"/>
    <p:sldId id="388" r:id="rId13"/>
    <p:sldId id="389" r:id="rId14"/>
    <p:sldId id="380" r:id="rId15"/>
    <p:sldId id="386" r:id="rId16"/>
    <p:sldId id="381" r:id="rId17"/>
    <p:sldId id="387" r:id="rId18"/>
    <p:sldId id="34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39E622"/>
    <a:srgbClr val="800000"/>
    <a:srgbClr val="0D6313"/>
    <a:srgbClr val="0D7122"/>
    <a:srgbClr val="008000"/>
    <a:srgbClr val="FF66FF"/>
    <a:srgbClr val="12A231"/>
    <a:srgbClr val="3D68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06" autoAdjust="0"/>
    <p:restoredTop sz="96357" autoAdjust="0"/>
  </p:normalViewPr>
  <p:slideViewPr>
    <p:cSldViewPr snapToGrid="0" showGuides="1">
      <p:cViewPr varScale="1">
        <p:scale>
          <a:sx n="110" d="100"/>
          <a:sy n="110" d="100"/>
        </p:scale>
        <p:origin x="252" y="108"/>
      </p:cViewPr>
      <p:guideLst>
        <p:guide orient="horz" pos="75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добре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cat>
            <c:strRef>
              <c:f>Лист1!$A$2:$A$6</c:f>
              <c:strCache>
                <c:ptCount val="5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  <c:pt idx="3">
                  <c:v>2019-2020</c:v>
                </c:pt>
                <c:pt idx="4">
                  <c:v>2020-2021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</c:v>
                </c:pt>
                <c:pt idx="1">
                  <c:v>8</c:v>
                </c:pt>
                <c:pt idx="2">
                  <c:v>9</c:v>
                </c:pt>
                <c:pt idx="3">
                  <c:v>9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89-41F4-8619-8789F7D4E1D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відмінно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Лист1!$A$2:$A$6</c:f>
              <c:strCache>
                <c:ptCount val="5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  <c:pt idx="3">
                  <c:v>2019-2020</c:v>
                </c:pt>
                <c:pt idx="4">
                  <c:v>2020-2021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12</c:v>
                </c:pt>
                <c:pt idx="1">
                  <c:v>21</c:v>
                </c:pt>
                <c:pt idx="2">
                  <c:v>11</c:v>
                </c:pt>
                <c:pt idx="3">
                  <c:v>17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189-41F4-8619-8789F7D4E1D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всього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strRef>
              <c:f>Лист1!$A$2:$A$6</c:f>
              <c:strCache>
                <c:ptCount val="5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  <c:pt idx="3">
                  <c:v>2019-2020</c:v>
                </c:pt>
                <c:pt idx="4">
                  <c:v>2020-2021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29</c:v>
                </c:pt>
                <c:pt idx="1">
                  <c:v>31</c:v>
                </c:pt>
                <c:pt idx="2">
                  <c:v>24</c:v>
                </c:pt>
                <c:pt idx="3">
                  <c:v>34</c:v>
                </c:pt>
                <c:pt idx="4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189-41F4-8619-8789F7D4E1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296128"/>
        <c:axId val="5297664"/>
      </c:barChart>
      <c:catAx>
        <c:axId val="52961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297664"/>
        <c:crosses val="autoZero"/>
        <c:auto val="1"/>
        <c:lblAlgn val="ctr"/>
        <c:lblOffset val="100"/>
        <c:noMultiLvlLbl val="0"/>
      </c:catAx>
      <c:valAx>
        <c:axId val="52976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29612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CC0AE0-588F-4D89-BADE-82AAB2E57F7B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62E1C-342A-4D5C-A317-0B12D8C8A6C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932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06381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9185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8557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7112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2561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7366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9499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5522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0995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9989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59100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B62E1C-342A-4D5C-A317-0B12D8C8A6C5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0212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49BE99-B84B-098D-8BF6-5DE57527AA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DCCFFE4-5EEF-CF91-AAF8-54A76C49B6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ECABE6-EA39-58A5-8229-68D7E1BEC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57FB27-4BF8-65B3-B729-BAC9C3678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DC20FF-1ABA-7BEF-00F8-0D3B9B0E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8663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BC1F2B-5131-8111-40B9-681BA2501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F13CA5-62F3-1475-FC6F-FD19933BB1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C4D0CD-60F1-5903-9260-5329D9B73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C52C1C-18FC-AEBE-00F3-32BDA61E9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F9D0A6-D836-5014-E752-32C7F9C28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4201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C4CD77-74B1-7C32-7248-D34B0D22F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600AC0C-668C-054F-F587-A113DC95CE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A31628-A61B-6531-A050-79FA20F22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85F0FD-F278-15F7-FFBA-C5B991FE4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B986C2-4EE1-62C0-2C10-6318405A8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238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1BC316-D583-083E-D3E2-833A801A6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E21488-C4D3-C94B-CF51-7FD36A69BD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CBD43A-001F-9EA1-5297-2EDBAD313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2C40A7-D934-E79F-3AEA-08925EBFD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62A59A-DD97-6323-04CE-25C34011D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AE97A71-5979-C7A4-0F84-9C544828F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6639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C6E244-E2BF-B872-74A9-CE3DC1CA0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0CE4868-68C1-8AA9-4412-78EDF13C5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3CB7C64-DABF-A562-D020-167772974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AB129BE-897F-C660-A9AA-6FF0A69ACB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146EA05-59F5-FB5C-AFF7-DC86C47376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F483B8E-C780-EB94-4949-58A2021AA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6D4F4FC-B562-A05B-B345-80317874D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81FD8AC-BC8A-1E0E-CFC8-6099CB9D2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688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ABE0BA-063B-6544-2ADB-F6889356C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BA6C5F3-51CB-32E2-6CC0-513801D8A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1A8AD0D-2480-B7D5-55FE-A1D8BA548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567E245-E51C-46D4-1516-26BB3EDE5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9229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C52D6EF-4B5F-7A6B-298D-EAD240D0A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8438A0A-CE26-FEE9-F5A8-1F8C78353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4E256C1-076C-26DC-A60F-EB6E460E1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9505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909472-4564-37B2-68EA-C35C2BEBF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B2F713-A5B0-FB56-72EA-40EFEBF8E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7298F9F-1386-A5BF-00DF-DBC9985D60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E186EAE-FA3B-40E0-82EE-A2DBF4B9D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00F862-4457-0C69-8BF8-915973997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DF9424-A769-98C3-2FF6-8CDF626C5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81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14E443-D9E7-946C-BA57-F2574D9BF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BF4F17B-6ECB-D0F8-A1FB-6F4DD24842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56CB007-C8A9-22C2-CAE2-C6953F04F8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21F7CD6-04EA-4870-145C-23F0C3465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A9EBAA4-D305-C3F5-4D66-E066DA017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50A7E8-69C8-0271-42D6-7EFB4DED6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0383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F1F566-250F-D06F-937A-5D321F8DA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17C42AF-BB11-706D-CB26-E198A2359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9F2689-E6E0-F9A5-E36B-5AAE7A01A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F9A8C0-1F73-CE9E-B3AB-F0DA9BFA1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3D2D66-E7E5-15E6-8A45-A8DC00A31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5925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A0840D0-8EA2-734B-0432-7F2CE614B6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9547728-953D-0E98-AFF3-201A27CC39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C49B84-2820-E9B3-6DDE-63939DF38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861499-FA84-EF85-937E-FAB794685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8BA37B-CFF6-CB3C-373F-6D3BAC0A6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9759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7C553D-C144-16CB-639B-C18ADF2BE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2F4713C-C21B-7457-FFA7-C7C9147515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8D306A-0106-5D8A-D191-3B5CC96EEA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84106-BD31-4BD8-BDBE-D0C35C428DE6}" type="datetimeFigureOut">
              <a:rPr lang="uk-UA" smtClean="0"/>
              <a:t>02.12.2024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2CB721-CA3A-22EB-0E31-9AA1561063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8FC123-AC7C-AAEA-0B31-48ED9D8FFF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96B70-901B-4C93-B86C-79561B5946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943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ідручник Математика 5 клас Істер НУШ 2022">
            <a:extLst>
              <a:ext uri="{FF2B5EF4-FFF2-40B4-BE49-F238E27FC236}">
                <a16:creationId xmlns:a16="http://schemas.microsoft.com/office/drawing/2014/main" id="{3DD9175C-1346-46A1-3709-B141BE407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9526">
            <a:off x="9789400" y="436251"/>
            <a:ext cx="2114550" cy="3143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AFE72A-F0D1-5897-61B6-F37F24AB32E1}"/>
              </a:ext>
            </a:extLst>
          </p:cNvPr>
          <p:cNvSpPr txBox="1"/>
          <p:nvPr/>
        </p:nvSpPr>
        <p:spPr>
          <a:xfrm>
            <a:off x="1510937" y="763819"/>
            <a:ext cx="842118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>
              <a:latin typeface="Georgia" panose="02040502050405020303" pitchFamily="18" charset="0"/>
            </a:endParaRPr>
          </a:p>
          <a:p>
            <a:pPr algn="ctr"/>
            <a:r>
              <a:rPr lang="ru-RU" sz="5400" b="1" dirty="0">
                <a:latin typeface="Georgia" panose="02040502050405020303" pitchFamily="18" charset="0"/>
              </a:rPr>
              <a:t>Тема уроку:</a:t>
            </a:r>
          </a:p>
          <a:p>
            <a:pPr algn="ctr"/>
            <a:endParaRPr lang="ru-RU" sz="5400" b="1" dirty="0">
              <a:latin typeface="Georgia" panose="02040502050405020303" pitchFamily="18" charset="0"/>
            </a:endParaRPr>
          </a:p>
          <a:p>
            <a:pPr algn="ctr"/>
            <a:r>
              <a:rPr lang="uk-UA" sz="7200" b="1" dirty="0">
                <a:latin typeface="Georgia" panose="02040502050405020303" pitchFamily="18" charset="0"/>
              </a:rPr>
              <a:t>«Лінійні та стовпчасті діаграми.»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1D6CF4-4151-34A2-419F-00AE6D2C8325}"/>
              </a:ext>
            </a:extLst>
          </p:cNvPr>
          <p:cNvSpPr txBox="1"/>
          <p:nvPr/>
        </p:nvSpPr>
        <p:spPr>
          <a:xfrm>
            <a:off x="4912551" y="-5622"/>
            <a:ext cx="42584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>
                <a:solidFill>
                  <a:srgbClr val="FFFF00"/>
                </a:solidFill>
                <a:latin typeface="Arial Black" panose="020B0A04020102020204" pitchFamily="34" charset="0"/>
              </a:rPr>
              <a:t>5 клас НУШ</a:t>
            </a:r>
          </a:p>
        </p:txBody>
      </p:sp>
      <p:pic>
        <p:nvPicPr>
          <p:cNvPr id="3" name="Picture 6" descr="Фон для презентации с умной совой - 27 фото">
            <a:extLst>
              <a:ext uri="{FF2B5EF4-FFF2-40B4-BE49-F238E27FC236}">
                <a16:creationId xmlns:a16="http://schemas.microsoft.com/office/drawing/2014/main" id="{8BCCDC2A-7D44-4E30-858F-6A661180B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070" y="3971122"/>
            <a:ext cx="3433661" cy="2775714"/>
          </a:xfrm>
          <a:prstGeom prst="rect">
            <a:avLst/>
          </a:prstGeom>
          <a:noFill/>
          <a:scene3d>
            <a:camera prst="orthographicFront">
              <a:rot lat="0" lon="10799977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6">
            <a:extLst>
              <a:ext uri="{FF2B5EF4-FFF2-40B4-BE49-F238E27FC236}">
                <a16:creationId xmlns:a16="http://schemas.microsoft.com/office/drawing/2014/main" id="{ADF22F05-0AB5-24B5-E35F-E4C1CF5416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6556" y="-198206"/>
            <a:ext cx="2879725" cy="1924050"/>
          </a:xfrm>
          <a:prstGeom prst="irregularSeal1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Урок 49</a:t>
            </a:r>
          </a:p>
        </p:txBody>
      </p:sp>
    </p:spTree>
    <p:extLst>
      <p:ext uri="{BB962C8B-B14F-4D97-AF65-F5344CB8AC3E}">
        <p14:creationId xmlns:p14="http://schemas.microsoft.com/office/powerpoint/2010/main" val="180782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12896" y="48028"/>
            <a:ext cx="1097910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28575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ЩО ТИ ЗАРАЗВІДЧУВАЄШ?</a:t>
            </a:r>
            <a:endParaRPr lang="uk-UA" sz="4400" b="1" spc="50" dirty="0">
              <a:ln w="28575"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1383" y="2032371"/>
            <a:ext cx="3600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000" b="1" dirty="0">
                <a:latin typeface="Comic Sans MS" panose="030F0702030302020204" pitchFamily="66" charset="0"/>
              </a:rPr>
              <a:t>Який у тебе зараз настрій?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860144" y="1551144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1.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60812" y="1436666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2.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386533" y="1427897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3.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909954" y="3070488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4.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667723" y="3070488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5.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368767" y="3070488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6.</a:t>
            </a:r>
            <a:endParaRPr lang="uk-UA" dirty="0"/>
          </a:p>
        </p:txBody>
      </p:sp>
      <p:pic>
        <p:nvPicPr>
          <p:cNvPr id="1026" name="Picture 2" descr="Заняття для учнів 2-4 класів &quot;Наші емоції&quot; » Педагогічний сайт для вчетелів  і вихователів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" t="2245" r="2348" b="2458"/>
          <a:stretch/>
        </p:blipFill>
        <p:spPr bwMode="auto">
          <a:xfrm>
            <a:off x="5909954" y="1403538"/>
            <a:ext cx="5069150" cy="507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5860144" y="4791504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7.</a:t>
            </a:r>
            <a:endParaRPr lang="uk-UA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7667723" y="4791504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8.</a:t>
            </a:r>
            <a:endParaRPr lang="uk-UA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9368767" y="4710027"/>
            <a:ext cx="425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Comic Sans MS" panose="030F0702030302020204" pitchFamily="66" charset="0"/>
              </a:rPr>
              <a:t>9.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0058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Діаграма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297F1F-B247-C6B4-C2DC-BE1B60B32D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026" y="-197413"/>
            <a:ext cx="2384493" cy="148179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E79460A-AC20-1671-2E68-036D039CD34E}"/>
              </a:ext>
            </a:extLst>
          </p:cNvPr>
          <p:cNvSpPr/>
          <p:nvPr/>
        </p:nvSpPr>
        <p:spPr>
          <a:xfrm>
            <a:off x="2292701" y="1284379"/>
            <a:ext cx="884816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	</a:t>
            </a:r>
            <a:r>
              <a:rPr lang="ru-RU" sz="2800" b="1" i="1" dirty="0" err="1">
                <a:solidFill>
                  <a:srgbClr val="C0000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Діаграма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(в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перекладі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з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грецької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diagramma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-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зображення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,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малюнок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,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креслення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) -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графічне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зображення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,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наочно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показує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співвідношення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</a:t>
            </a:r>
            <a:r>
              <a:rPr lang="ru-RU" sz="2800" b="1" dirty="0" err="1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яких-небудь</a:t>
            </a:r>
            <a:r>
              <a:rPr lang="ru-RU" sz="2800" b="1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 величин.</a:t>
            </a:r>
            <a:endParaRPr lang="ru-RU" sz="2800" b="1" dirty="0">
              <a:latin typeface="Georgia" panose="02040502050405020303" pitchFamily="18" charset="0"/>
            </a:endParaRPr>
          </a:p>
        </p:txBody>
      </p:sp>
      <p:graphicFrame>
        <p:nvGraphicFramePr>
          <p:cNvPr id="4" name="Объект 7">
            <a:extLst>
              <a:ext uri="{FF2B5EF4-FFF2-40B4-BE49-F238E27FC236}">
                <a16:creationId xmlns:a16="http://schemas.microsoft.com/office/drawing/2014/main" id="{7BA9960B-03B5-368D-5FC3-407FB2742AC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5226281"/>
              </p:ext>
            </p:extLst>
          </p:nvPr>
        </p:nvGraphicFramePr>
        <p:xfrm>
          <a:off x="6719842" y="3805517"/>
          <a:ext cx="5041851" cy="2864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09F242A-2CD5-F677-6044-25F07FD73316}"/>
              </a:ext>
            </a:extLst>
          </p:cNvPr>
          <p:cNvSpPr txBox="1"/>
          <p:nvPr/>
        </p:nvSpPr>
        <p:spPr>
          <a:xfrm>
            <a:off x="2292701" y="4034573"/>
            <a:ext cx="41399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Georgia" panose="02040502050405020303" pitchFamily="18" charset="0"/>
              </a:rPr>
              <a:t>Графічна інформація є досить наочною і запам’ятовується краще, ніж слова і цифри.</a:t>
            </a:r>
          </a:p>
        </p:txBody>
      </p:sp>
    </p:spTree>
    <p:extLst>
      <p:ext uri="{BB962C8B-B14F-4D97-AF65-F5344CB8AC3E}">
        <p14:creationId xmlns:p14="http://schemas.microsoft.com/office/powerpoint/2010/main" val="33047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Лінійна</a:t>
            </a:r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діаграма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CC7ACFD-8BCF-1705-EB9A-0CDD49FE1A7F}"/>
              </a:ext>
            </a:extLst>
          </p:cNvPr>
          <p:cNvSpPr txBox="1"/>
          <p:nvPr/>
        </p:nvSpPr>
        <p:spPr>
          <a:xfrm>
            <a:off x="1943644" y="928972"/>
            <a:ext cx="1002356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b="1" i="0" u="none" strike="noStrike" baseline="0" dirty="0">
                <a:latin typeface="Georgia" panose="02040502050405020303" pitchFamily="18" charset="0"/>
              </a:rPr>
              <a:t>	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Марічка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важить 27 кг,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Ганнуся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— 25 кг, Петрик — 33 кг, Юрко — 30 кг.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Покажемо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ці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дані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на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лінійній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діаграмі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.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Масу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кожної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дитини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зобразимо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за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допомогою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відрізка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. Для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зображення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1 кг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візьмемо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відрізок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завдовжки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1 мм.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Тоді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довжина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відрізка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зображення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ваги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Марічки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— 27 мм, Юрка — 30 мм,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Ганнусі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— 25 мм, Петрика — 33 мм.</a:t>
            </a:r>
            <a:endParaRPr lang="ru-UA" sz="2400" b="1" dirty="0">
              <a:latin typeface="Georgia" panose="02040502050405020303" pitchFamily="18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4531F10C-9D66-552F-27EF-F5245BD6F2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738" y="3620704"/>
            <a:ext cx="5295354" cy="3052002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9947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Лінійна</a:t>
            </a:r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діаграма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8AC42C63-B1C0-4CA7-B673-206A9668B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86033" y="912798"/>
            <a:ext cx="7320335" cy="3541245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128AC55-C008-500F-9860-0941952A0D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7770" y="1860340"/>
            <a:ext cx="2381582" cy="206721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02829B1-E167-A308-3413-F3B9F33D11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8143" y="4322199"/>
            <a:ext cx="2913479" cy="262096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652FC90-7D20-AA06-41FD-A520FDFD84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9343" y="4322199"/>
            <a:ext cx="3019846" cy="266737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AA04E53-12FE-A680-B68F-9D8586DF9E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43049" y="1043178"/>
            <a:ext cx="2753109" cy="275310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9F9C4E9-EF34-F2BA-8A95-C609604C5E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5372" y="4058511"/>
            <a:ext cx="3598092" cy="304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89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8BAE09-C58E-DC58-DD23-5193DDB45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2052" y="2545485"/>
            <a:ext cx="3030285" cy="2843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Стовпчата</a:t>
            </a:r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діаграма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CC7ACFD-8BCF-1705-EB9A-0CDD49FE1A7F}"/>
              </a:ext>
            </a:extLst>
          </p:cNvPr>
          <p:cNvSpPr txBox="1"/>
          <p:nvPr/>
        </p:nvSpPr>
        <p:spPr>
          <a:xfrm>
            <a:off x="1705001" y="780954"/>
            <a:ext cx="1002356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b="1" i="0" u="none" strike="noStrike" baseline="0" dirty="0">
                <a:latin typeface="Georgia" panose="02040502050405020303" pitchFamily="18" charset="0"/>
              </a:rPr>
              <a:t>	Максимальна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маса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лами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110 кг, оленя — 230 кг, тигра — 320 кг.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Покажемо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ці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дані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на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стовпчастій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діаграмі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. Ширина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цих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стовпчиків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може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бути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довільна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, але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однакова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, а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висота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має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відповідати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масі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кожної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тварини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. Для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зображення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10 кг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маси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візьмемо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стовпчик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висотою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1 мм.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Тоді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висота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стовпчика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для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маси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 err="1">
                <a:latin typeface="Georgia" panose="02040502050405020303" pitchFamily="18" charset="0"/>
              </a:rPr>
              <a:t>лами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 буде 110 : 10 = 11 (мм), оленя — 230 : 10 = 23 (мм), тигра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i="0" u="none" strike="noStrike" baseline="0" dirty="0">
                <a:latin typeface="Georgia" panose="02040502050405020303" pitchFamily="18" charset="0"/>
              </a:rPr>
              <a:t>— 320 : 10 = 32 (мм).</a:t>
            </a:r>
            <a:endParaRPr lang="ru-UA" sz="3200" b="1" dirty="0">
              <a:latin typeface="Georgia" panose="02040502050405020303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7AD9E7-59D3-CCE0-8758-9A4B17C52A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6407" y="3602645"/>
            <a:ext cx="3284405" cy="2979425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50" name="Picture 2" descr="Лама | Craft The World вики | Fandom">
            <a:extLst>
              <a:ext uri="{FF2B5EF4-FFF2-40B4-BE49-F238E27FC236}">
                <a16:creationId xmlns:a16="http://schemas.microsoft.com/office/drawing/2014/main" id="{10C0B88C-3E3C-AE78-1FE0-21FBAFE746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229" y="3429000"/>
            <a:ext cx="2149656" cy="336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3BD8026-6015-FA36-A39F-9E21175A68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330482" y="3159070"/>
            <a:ext cx="2982492" cy="368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9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Стовпчата</a:t>
            </a:r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діаграма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3A0583BE-7273-C2E1-8D5D-944167EA4BE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3511719"/>
              </p:ext>
            </p:extLst>
          </p:nvPr>
        </p:nvGraphicFramePr>
        <p:xfrm>
          <a:off x="2643187" y="2520842"/>
          <a:ext cx="8268653" cy="40704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Диаграмма" r:id="rId4" imgW="6286383" imgH="3514805" progId="Excel.Chart.8">
                  <p:embed/>
                </p:oleObj>
              </mc:Choice>
              <mc:Fallback>
                <p:oleObj name="Диаграмма" r:id="rId4" imgW="6286383" imgH="3514805" progId="Excel.Chart.8">
                  <p:embed/>
                  <p:pic>
                    <p:nvPicPr>
                      <p:cNvPr id="3" name="Object 4">
                        <a:extLst>
                          <a:ext uri="{FF2B5EF4-FFF2-40B4-BE49-F238E27FC236}">
                            <a16:creationId xmlns:a16="http://schemas.microsoft.com/office/drawing/2014/main" id="{7F73D69E-F605-106C-FBF2-C4222B67010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87" y="2520842"/>
                        <a:ext cx="8268653" cy="4070403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chemeClr val="accent5">
                            <a:lumMod val="75000"/>
                          </a:schemeClr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39B6E047-A6C7-0585-97F9-BB5871FFF6F4}"/>
              </a:ext>
            </a:extLst>
          </p:cNvPr>
          <p:cNvSpPr txBox="1">
            <a:spLocks noChangeArrowheads="1"/>
          </p:cNvSpPr>
          <p:nvPr/>
        </p:nvSpPr>
        <p:spPr>
          <a:xfrm>
            <a:off x="1996873" y="1068337"/>
            <a:ext cx="9439822" cy="8794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uk-UA" altLang="ru-RU" sz="2800" dirty="0">
                <a:latin typeface="Georgia" panose="02040502050405020303" pitchFamily="18" charset="0"/>
              </a:rPr>
              <a:t>   </a:t>
            </a:r>
            <a:r>
              <a:rPr lang="uk-UA" altLang="ru-RU" sz="2800" b="1" dirty="0">
                <a:latin typeface="Georgia" panose="02040502050405020303" pitchFamily="18" charset="0"/>
              </a:rPr>
              <a:t>Визначте, скільки годин учень витрачає на: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uk-UA" altLang="ru-RU" sz="2800" b="1" dirty="0">
                <a:latin typeface="Georgia" panose="02040502050405020303" pitchFamily="18" charset="0"/>
              </a:rPr>
              <a:t>        а) навчання;    б) сон.</a:t>
            </a:r>
            <a:endParaRPr lang="ru-RU" altLang="ru-RU" sz="28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498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5">
            <a:extLst>
              <a:ext uri="{FF2B5EF4-FFF2-40B4-BE49-F238E27FC236}">
                <a16:creationId xmlns:a16="http://schemas.microsoft.com/office/drawing/2014/main" id="{B0FD2E75-1391-8CE8-92A2-78FC202CCA6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3448017"/>
              </p:ext>
            </p:extLst>
          </p:nvPr>
        </p:nvGraphicFramePr>
        <p:xfrm>
          <a:off x="2478423" y="2156641"/>
          <a:ext cx="8590171" cy="437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Диаграмма" r:id="rId4" imgW="5086226" imgH="2619435" progId="Excel.Chart.8">
                  <p:embed/>
                </p:oleObj>
              </mc:Choice>
              <mc:Fallback>
                <p:oleObj name="Диаграмма" r:id="rId4" imgW="5086226" imgH="2619435" progId="Excel.Chart.8">
                  <p:embed/>
                  <p:pic>
                    <p:nvPicPr>
                      <p:cNvPr id="3" name="Object 15">
                        <a:extLst>
                          <a:ext uri="{FF2B5EF4-FFF2-40B4-BE49-F238E27FC236}">
                            <a16:creationId xmlns:a16="http://schemas.microsoft.com/office/drawing/2014/main" id="{1A62C211-62DC-F6CA-B75F-619414DD123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8423" y="2156641"/>
                        <a:ext cx="8590171" cy="4374787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chemeClr val="accent5">
                            <a:lumMod val="75000"/>
                          </a:schemeClr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10">
            <a:extLst>
              <a:ext uri="{FF2B5EF4-FFF2-40B4-BE49-F238E27FC236}">
                <a16:creationId xmlns:a16="http://schemas.microsoft.com/office/drawing/2014/main" id="{5E2096F0-9E22-8F15-B652-7DEDD9F6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2718" y="1543525"/>
            <a:ext cx="81038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k-UA" altLang="ru-RU" sz="2800" dirty="0">
                <a:latin typeface="Georgia" panose="02040502050405020303" pitchFamily="18" charset="0"/>
              </a:rPr>
              <a:t>Яка з річок має найбільшу довжину?</a:t>
            </a:r>
            <a:endParaRPr lang="ru-RU" altLang="ru-RU" sz="2800" dirty="0">
              <a:latin typeface="Georgia" panose="02040502050405020303" pitchFamily="18" charset="0"/>
            </a:endParaRPr>
          </a:p>
        </p:txBody>
      </p:sp>
      <p:sp>
        <p:nvSpPr>
          <p:cNvPr id="7" name="Text Box 11">
            <a:extLst>
              <a:ext uri="{FF2B5EF4-FFF2-40B4-BE49-F238E27FC236}">
                <a16:creationId xmlns:a16="http://schemas.microsoft.com/office/drawing/2014/main" id="{E383B67B-1F61-D477-F60B-49973B70F3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5446" y="1020305"/>
            <a:ext cx="74183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k-UA" altLang="ru-RU" sz="2800" dirty="0">
                <a:latin typeface="Georgia" panose="02040502050405020303" pitchFamily="18" charset="0"/>
              </a:rPr>
              <a:t>Яка з річок має найменшу довжину?</a:t>
            </a:r>
            <a:endParaRPr lang="ru-RU" altLang="ru-RU" sz="2800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EE08AC-4008-DAB2-8240-E9E420558DDB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Стовпчата</a:t>
            </a:r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діаграма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87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B2A7F8-106F-1710-9EC5-08213E48A16B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Алгоритм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побудови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CE2BCD-FC19-BA3F-684F-BD2C191CAF8D}"/>
              </a:ext>
            </a:extLst>
          </p:cNvPr>
          <p:cNvSpPr/>
          <p:nvPr/>
        </p:nvSpPr>
        <p:spPr>
          <a:xfrm>
            <a:off x="1907176" y="917428"/>
            <a:ext cx="9649097" cy="5625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76250" algn="l"/>
              </a:tabLst>
            </a:pPr>
            <a:r>
              <a:rPr lang="uk-UA" sz="2700" b="1" dirty="0">
                <a:latin typeface="Georgia" panose="02040502050405020303" pitchFamily="18" charset="0"/>
                <a:ea typeface="Times New Roman"/>
                <a:cs typeface="Times New Roman"/>
              </a:rPr>
              <a:t> Побудувати прямий кут.</a:t>
            </a:r>
            <a:endParaRPr lang="ru-RU" sz="27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76250" algn="l"/>
              </a:tabLst>
            </a:pPr>
            <a:r>
              <a:rPr lang="uk-UA" sz="2700" b="1" dirty="0">
                <a:latin typeface="Georgia" panose="02040502050405020303" pitchFamily="18" charset="0"/>
                <a:ea typeface="Times New Roman"/>
                <a:cs typeface="Times New Roman"/>
              </a:rPr>
              <a:t> Обрати масштаб і на вертикальному промені нанести поділки з одиницями вимірювання.</a:t>
            </a:r>
            <a:endParaRPr lang="ru-RU" sz="27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76250" algn="l"/>
              </a:tabLst>
            </a:pPr>
            <a:r>
              <a:rPr lang="uk-UA" sz="2700" b="1" dirty="0">
                <a:latin typeface="Georgia" panose="02040502050405020303" pitchFamily="18" charset="0"/>
                <a:ea typeface="Times New Roman"/>
                <a:cs typeface="Times New Roman"/>
              </a:rPr>
              <a:t> На горизонтальному промені підписати величини.</a:t>
            </a:r>
            <a:endParaRPr lang="ru-RU" sz="27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arenR"/>
              <a:tabLst>
                <a:tab pos="476250" algn="l"/>
              </a:tabLst>
            </a:pPr>
            <a:r>
              <a:rPr lang="uk-UA" sz="2700" b="1" dirty="0">
                <a:latin typeface="Georgia" panose="02040502050405020303" pitchFamily="18" charset="0"/>
                <a:ea typeface="Times New Roman"/>
                <a:cs typeface="Times New Roman"/>
              </a:rPr>
              <a:t> Зобразити величини прямокутниками, висота яких є відповідними значеннями даних величин, виражених в обраному масштабі, а ширина однакова.</a:t>
            </a:r>
            <a:endParaRPr lang="ru-RU" sz="2700" b="1" dirty="0">
              <a:latin typeface="Georgia" panose="02040502050405020303" pitchFamily="18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3110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3504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59500" y="110125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Усні</a:t>
            </a:r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вправи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748F20-8FA7-7B67-2FD3-BD651E9A5F2E}"/>
              </a:ext>
            </a:extLst>
          </p:cNvPr>
          <p:cNvSpPr/>
          <p:nvPr/>
        </p:nvSpPr>
        <p:spPr>
          <a:xfrm>
            <a:off x="1259498" y="879566"/>
            <a:ext cx="10417031" cy="138499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№708.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Користуючись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стовпчастою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діаграмою</a:t>
            </a:r>
            <a:endParaRPr lang="ru-RU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визнач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площу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ділянок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,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відведених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під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різні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сільсько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-</a:t>
            </a:r>
          </a:p>
          <a:p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господарські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культури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у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фермерському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господарстві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endParaRPr lang="en-US" sz="4800" b="1" dirty="0">
              <a:solidFill>
                <a:schemeClr val="bg1"/>
              </a:solidFill>
              <a:latin typeface="Georgia" panose="02040502050405020303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297F1F-B247-C6B4-C2DC-BE1B60B32D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9956" y="-98801"/>
            <a:ext cx="2384493" cy="14817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D996B9-1AC4-706D-8F5C-FE1E2E6437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9567" y="2495376"/>
            <a:ext cx="4088879" cy="4185466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7E1A3C8-D5DE-E4C6-1190-D8D865CC85C1}"/>
              </a:ext>
            </a:extLst>
          </p:cNvPr>
          <p:cNvSpPr txBox="1"/>
          <p:nvPr/>
        </p:nvSpPr>
        <p:spPr>
          <a:xfrm>
            <a:off x="6623556" y="3236457"/>
            <a:ext cx="3560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Картопля – 16 га</a:t>
            </a:r>
            <a:endParaRPr lang="ru-UA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121981-7D13-1B27-1CC0-46E05FBBE7AA}"/>
              </a:ext>
            </a:extLst>
          </p:cNvPr>
          <p:cNvSpPr txBox="1"/>
          <p:nvPr/>
        </p:nvSpPr>
        <p:spPr>
          <a:xfrm>
            <a:off x="6734714" y="4326499"/>
            <a:ext cx="3560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Пшениця – 13 га</a:t>
            </a:r>
            <a:endParaRPr lang="ru-UA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C40D8B8-D01F-E32C-841D-816D0339F2D6}"/>
              </a:ext>
            </a:extLst>
          </p:cNvPr>
          <p:cNvSpPr txBox="1"/>
          <p:nvPr/>
        </p:nvSpPr>
        <p:spPr>
          <a:xfrm>
            <a:off x="6734714" y="5653275"/>
            <a:ext cx="3560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Жито – 10 га</a:t>
            </a:r>
            <a:endParaRPr lang="ru-UA" b="1" dirty="0"/>
          </a:p>
        </p:txBody>
      </p:sp>
    </p:spTree>
    <p:extLst>
      <p:ext uri="{BB962C8B-B14F-4D97-AF65-F5344CB8AC3E}">
        <p14:creationId xmlns:p14="http://schemas.microsoft.com/office/powerpoint/2010/main" val="103348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59500" y="110125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Усні</a:t>
            </a:r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вправи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748F20-8FA7-7B67-2FD3-BD651E9A5F2E}"/>
              </a:ext>
            </a:extLst>
          </p:cNvPr>
          <p:cNvSpPr/>
          <p:nvPr/>
        </p:nvSpPr>
        <p:spPr>
          <a:xfrm>
            <a:off x="1259498" y="879566"/>
            <a:ext cx="10417031" cy="249299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№710.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Розглянь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лінійну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діаграму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(мал. 19.3) продажу магазином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електроніки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деяких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товарів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за день. Дай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відповіді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на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питання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:</a:t>
            </a:r>
          </a:p>
          <a:p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1)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Скільки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продали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клавіатур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?</a:t>
            </a:r>
          </a:p>
          <a:p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2)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Чого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продали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більше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—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смартфонів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чи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геймпадів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?</a:t>
            </a:r>
          </a:p>
          <a:p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3)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Яких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товарів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 продали </a:t>
            </a:r>
            <a:r>
              <a:rPr lang="ru-RU" sz="26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порівну</a:t>
            </a:r>
            <a:r>
              <a:rPr lang="ru-RU" sz="2600" b="1" dirty="0">
                <a:solidFill>
                  <a:schemeClr val="bg1"/>
                </a:solidFill>
                <a:latin typeface="Georgia" panose="02040502050405020303" pitchFamily="18" charset="0"/>
              </a:rPr>
              <a:t>?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297F1F-B247-C6B4-C2DC-BE1B60B32D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9956" y="-98801"/>
            <a:ext cx="2384493" cy="148179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7E1A3C8-D5DE-E4C6-1190-D8D865CC85C1}"/>
              </a:ext>
            </a:extLst>
          </p:cNvPr>
          <p:cNvSpPr txBox="1"/>
          <p:nvPr/>
        </p:nvSpPr>
        <p:spPr>
          <a:xfrm>
            <a:off x="6734714" y="3803279"/>
            <a:ext cx="3560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Клавіатури - 8</a:t>
            </a:r>
            <a:endParaRPr lang="ru-UA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121981-7D13-1B27-1CC0-46E05FBBE7AA}"/>
              </a:ext>
            </a:extLst>
          </p:cNvPr>
          <p:cNvSpPr txBox="1"/>
          <p:nvPr/>
        </p:nvSpPr>
        <p:spPr>
          <a:xfrm>
            <a:off x="6734714" y="4495612"/>
            <a:ext cx="3560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Геймпадів</a:t>
            </a:r>
            <a:endParaRPr lang="ru-UA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C40D8B8-D01F-E32C-841D-816D0339F2D6}"/>
              </a:ext>
            </a:extLst>
          </p:cNvPr>
          <p:cNvSpPr txBox="1"/>
          <p:nvPr/>
        </p:nvSpPr>
        <p:spPr>
          <a:xfrm>
            <a:off x="6734714" y="5097769"/>
            <a:ext cx="49418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alt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Ноутбуки і монітори</a:t>
            </a:r>
            <a:endParaRPr lang="ru-UA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E451789-A5DC-711D-2974-5D41299AC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7984" y="3624410"/>
            <a:ext cx="4881434" cy="2946719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43031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Робота з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підручником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748F20-8FA7-7B67-2FD3-BD651E9A5F2E}"/>
              </a:ext>
            </a:extLst>
          </p:cNvPr>
          <p:cNvSpPr/>
          <p:nvPr/>
        </p:nvSpPr>
        <p:spPr>
          <a:xfrm>
            <a:off x="1241570" y="780954"/>
            <a:ext cx="10417029" cy="181588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№712. У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Сергія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29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наліпок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, у Богдана — 42, у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Юлі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— 38. За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цими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даними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побудуй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стовпчасту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діаграму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розподілу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кількості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наліпок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між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дітьми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,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узявши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за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зображення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однієї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наліпки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стовпчик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висотою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1 мм.</a:t>
            </a:r>
            <a:endParaRPr lang="en-US" sz="4800" b="1" dirty="0">
              <a:solidFill>
                <a:schemeClr val="bg1"/>
              </a:solidFill>
              <a:latin typeface="Georgia" panose="02040502050405020303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297F1F-B247-C6B4-C2DC-BE1B60B32D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026" y="-197413"/>
            <a:ext cx="2384493" cy="148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675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53C22A-944D-012D-4A4A-9277FE228369}"/>
              </a:ext>
            </a:extLst>
          </p:cNvPr>
          <p:cNvSpPr txBox="1"/>
          <p:nvPr/>
        </p:nvSpPr>
        <p:spPr>
          <a:xfrm>
            <a:off x="1241570" y="11513"/>
            <a:ext cx="10950429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Робота з </a:t>
            </a:r>
            <a:r>
              <a:rPr lang="ru-RU" sz="4400" dirty="0" err="1">
                <a:solidFill>
                  <a:srgbClr val="FFFF00"/>
                </a:solidFill>
                <a:latin typeface="Arial Black" panose="020B0A04020102020204" pitchFamily="34" charset="0"/>
              </a:rPr>
              <a:t>підручником</a:t>
            </a:r>
            <a:endParaRPr lang="uk-UA" sz="4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748F20-8FA7-7B67-2FD3-BD651E9A5F2E}"/>
              </a:ext>
            </a:extLst>
          </p:cNvPr>
          <p:cNvSpPr/>
          <p:nvPr/>
        </p:nvSpPr>
        <p:spPr>
          <a:xfrm>
            <a:off x="1241570" y="780954"/>
            <a:ext cx="10417029" cy="310854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№715.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Від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Києва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до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Дніпра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552 км, до Житомира — 131 км, до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Сімферополя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— 957 км, до Львова — 549 км.</a:t>
            </a:r>
          </a:p>
          <a:p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1) Округли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дані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до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десятків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2)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Візьми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для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зображення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10 км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відстані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стовпчик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висотою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1 мм та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накресли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стовпчасту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діаграму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відстаней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від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Києва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до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вказаних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міст</a:t>
            </a:r>
            <a:r>
              <a:rPr lang="ru-RU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endParaRPr lang="en-US" sz="4800" b="1" dirty="0">
              <a:solidFill>
                <a:schemeClr val="bg1"/>
              </a:solidFill>
              <a:latin typeface="Georgia" panose="02040502050405020303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297F1F-B247-C6B4-C2DC-BE1B60B32D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026" y="-197413"/>
            <a:ext cx="2384493" cy="148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0670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929307-D6B4-E4BB-B3DE-3F599DCFFBEF}"/>
              </a:ext>
            </a:extLst>
          </p:cNvPr>
          <p:cNvSpPr txBox="1"/>
          <p:nvPr/>
        </p:nvSpPr>
        <p:spPr>
          <a:xfrm>
            <a:off x="28162" y="11513"/>
            <a:ext cx="12163838" cy="76944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  <a:latin typeface="Arial Black" panose="020B0A04020102020204" pitchFamily="34" charset="0"/>
              </a:rPr>
              <a:t>Домаш</a:t>
            </a:r>
            <a:r>
              <a:rPr lang="uk-UA" sz="4400" dirty="0">
                <a:solidFill>
                  <a:srgbClr val="FFFF00"/>
                </a:solidFill>
                <a:latin typeface="Arial Black" panose="020B0A04020102020204" pitchFamily="34" charset="0"/>
              </a:rPr>
              <a:t>нє завдання</a:t>
            </a:r>
          </a:p>
        </p:txBody>
      </p:sp>
      <p:pic>
        <p:nvPicPr>
          <p:cNvPr id="4" name="Picture 14" descr="Домашні завдання: чи варто їх робити з дітьми? | Трибуна - Бровари (Новини)">
            <a:extLst>
              <a:ext uri="{FF2B5EF4-FFF2-40B4-BE49-F238E27FC236}">
                <a16:creationId xmlns:a16="http://schemas.microsoft.com/office/drawing/2014/main" id="{D11C7584-51CF-9D8F-8AC2-4B96C94A5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78" y="4256001"/>
            <a:ext cx="3692009" cy="24479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89F7CB-5526-AFD3-D5A2-1A8E1CCC11AB}"/>
              </a:ext>
            </a:extLst>
          </p:cNvPr>
          <p:cNvSpPr txBox="1"/>
          <p:nvPr/>
        </p:nvSpPr>
        <p:spPr>
          <a:xfrm>
            <a:off x="1934596" y="1107519"/>
            <a:ext cx="10087690" cy="1826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4000" b="1" dirty="0">
                <a:latin typeface="Georgia" panose="02040502050405020303" pitchFamily="18" charset="0"/>
              </a:rPr>
              <a:t>Опрацювати: §19 </a:t>
            </a:r>
          </a:p>
          <a:p>
            <a:pPr>
              <a:lnSpc>
                <a:spcPct val="150000"/>
              </a:lnSpc>
            </a:pPr>
            <a:r>
              <a:rPr lang="uk-UA" sz="4000" b="1" dirty="0">
                <a:latin typeface="Georgia" panose="02040502050405020303" pitchFamily="18" charset="0"/>
              </a:rPr>
              <a:t>Виконати: №711, 713</a:t>
            </a:r>
          </a:p>
        </p:txBody>
      </p:sp>
    </p:spTree>
    <p:extLst>
      <p:ext uri="{BB962C8B-B14F-4D97-AF65-F5344CB8AC3E}">
        <p14:creationId xmlns:p14="http://schemas.microsoft.com/office/powerpoint/2010/main" val="39135032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AC69BC0B95BE1742B14C03E53EE6176B" ma:contentTypeVersion="3" ma:contentTypeDescription="Створення нового документа." ma:contentTypeScope="" ma:versionID="021ebf71a01c7f3b0fd34d908b47cb55">
  <xsd:schema xmlns:xsd="http://www.w3.org/2001/XMLSchema" xmlns:xs="http://www.w3.org/2001/XMLSchema" xmlns:p="http://schemas.microsoft.com/office/2006/metadata/properties" xmlns:ns3="37510090-4d8b-41cd-8672-941684017399" targetNamespace="http://schemas.microsoft.com/office/2006/metadata/properties" ma:root="true" ma:fieldsID="153779fc4075693ba9a322ec63e30ef0" ns3:_="">
    <xsd:import namespace="37510090-4d8b-41cd-8672-94168401739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510090-4d8b-41cd-8672-9416840173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вмісту"/>
        <xsd:element ref="dc:title" minOccurs="0" maxOccurs="1" ma:index="4" ma:displayName="Заголовок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9A70C1-56BA-44C4-BF9C-2459476BBF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608672-CBD7-47FF-B98C-B275C8A5CD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510090-4d8b-41cd-8672-9416840173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3C5F69B-94B4-45BD-B383-356453D2AB89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37510090-4d8b-41cd-8672-941684017399"/>
    <ds:schemaRef ds:uri="http://www.w3.org/XML/1998/namespace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13689</TotalTime>
  <Words>551</Words>
  <Application>Microsoft Office PowerPoint</Application>
  <PresentationFormat>Широкоэкранный</PresentationFormat>
  <Paragraphs>72</Paragraphs>
  <Slides>15</Slides>
  <Notes>12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Comic Sans MS</vt:lpstr>
      <vt:lpstr>Georgia</vt:lpstr>
      <vt:lpstr>Wingdings</vt:lpstr>
      <vt:lpstr>Тема Office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Владелец</dc:creator>
  <cp:lastModifiedBy>Сергій</cp:lastModifiedBy>
  <cp:revision>151</cp:revision>
  <dcterms:created xsi:type="dcterms:W3CDTF">2023-08-21T18:48:14Z</dcterms:created>
  <dcterms:modified xsi:type="dcterms:W3CDTF">2024-12-02T07:31:36Z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2023-09-26T07:21:19Z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8efaca56-b480-494e-aad3-bd3a9deabc88</vt:lpwstr>
  </property>
  <property fmtid="{D5CDD505-2E9C-101B-9397-08002B2CF9AE}" pid="7" name="MSIP_Label_defa4170-0d19-0005-0004-bc88714345d2_ActionId">
    <vt:lpwstr>25e0da46-a5fe-4155-8fcc-fa39753d9143</vt:lpwstr>
  </property>
  <property fmtid="{D5CDD505-2E9C-101B-9397-08002B2CF9AE}" pid="8" name="MSIP_Label_defa4170-0d19-0005-0004-bc88714345d2_ContentBits">
    <vt:lpwstr>0</vt:lpwstr>
  </property>
  <property fmtid="{D5CDD505-2E9C-101B-9397-08002B2CF9AE}" pid="9" name="ContentTypeId">
    <vt:lpwstr>0x010100AC69BC0B95BE1742B14C03E53EE6176B</vt:lpwstr>
  </property>
</Properties>
</file>