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v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80" r:id="rId2"/>
  </p:sldMasterIdLst>
  <p:notesMasterIdLst>
    <p:notesMasterId r:id="rId19"/>
  </p:notesMasterIdLst>
  <p:sldIdLst>
    <p:sldId id="769" r:id="rId3"/>
    <p:sldId id="2343" r:id="rId4"/>
    <p:sldId id="349" r:id="rId5"/>
    <p:sldId id="2346" r:id="rId6"/>
    <p:sldId id="2293" r:id="rId7"/>
    <p:sldId id="2294" r:id="rId8"/>
    <p:sldId id="258" r:id="rId9"/>
    <p:sldId id="304" r:id="rId10"/>
    <p:sldId id="2345" r:id="rId11"/>
    <p:sldId id="2251" r:id="rId12"/>
    <p:sldId id="268" r:id="rId13"/>
    <p:sldId id="864" r:id="rId14"/>
    <p:sldId id="2347" r:id="rId15"/>
    <p:sldId id="454" r:id="rId16"/>
    <p:sldId id="283" r:id="rId17"/>
    <p:sldId id="132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иктория Гончарова" initials="ВГ" lastIdx="1" clrIdx="0">
    <p:extLst>
      <p:ext uri="{19B8F6BF-5375-455C-9EA6-DF929625EA0E}">
        <p15:presenceInfo xmlns:p15="http://schemas.microsoft.com/office/powerpoint/2012/main" userId="759fdd75b2123a2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462"/>
    <a:srgbClr val="0101FD"/>
    <a:srgbClr val="FF0066"/>
    <a:srgbClr val="D5E3CF"/>
    <a:srgbClr val="A5CB9C"/>
    <a:srgbClr val="4870AB"/>
    <a:srgbClr val="2F3242"/>
    <a:srgbClr val="FFB441"/>
    <a:srgbClr val="70AD47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3690" autoAdjust="0"/>
  </p:normalViewPr>
  <p:slideViewPr>
    <p:cSldViewPr snapToGrid="0">
      <p:cViewPr varScale="1">
        <p:scale>
          <a:sx n="113" d="100"/>
          <a:sy n="113" d="100"/>
        </p:scale>
        <p:origin x="4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t>20.01.2024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524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944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06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30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992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10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94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212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16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642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87561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24802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37745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08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0722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02968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73415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24628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1468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42196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2734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6785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6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4536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9.png"/><Relationship Id="rId7" Type="http://schemas.openxmlformats.org/officeDocument/2006/relationships/image" Target="../media/image35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7.png"/><Relationship Id="rId5" Type="http://schemas.openxmlformats.org/officeDocument/2006/relationships/image" Target="../media/image356.png"/><Relationship Id="rId10" Type="http://schemas.openxmlformats.org/officeDocument/2006/relationships/image" Target="../media/image13.png"/><Relationship Id="rId4" Type="http://schemas.openxmlformats.org/officeDocument/2006/relationships/image" Target="../media/image355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2.png"/><Relationship Id="rId3" Type="http://schemas.openxmlformats.org/officeDocument/2006/relationships/image" Target="../media/image15.png"/><Relationship Id="rId7" Type="http://schemas.openxmlformats.org/officeDocument/2006/relationships/image" Target="../media/image37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0.png"/><Relationship Id="rId5" Type="http://schemas.openxmlformats.org/officeDocument/2006/relationships/image" Target="../media/image369.png"/><Relationship Id="rId10" Type="http://schemas.openxmlformats.org/officeDocument/2006/relationships/image" Target="../media/image17.jpeg"/><Relationship Id="rId4" Type="http://schemas.openxmlformats.org/officeDocument/2006/relationships/image" Target="../media/image368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learningapps.org/display?v=p4wud7fza23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0.png"/><Relationship Id="rId7" Type="http://schemas.openxmlformats.org/officeDocument/2006/relationships/image" Target="../media/image16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0.png"/><Relationship Id="rId5" Type="http://schemas.openxmlformats.org/officeDocument/2006/relationships/image" Target="../media/image140.png"/><Relationship Id="rId4" Type="http://schemas.openxmlformats.org/officeDocument/2006/relationships/image" Target="../media/image1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image" Target="../media/image26.gif"/><Relationship Id="rId7" Type="http://schemas.openxmlformats.org/officeDocument/2006/relationships/image" Target="../media/image30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10" Type="http://schemas.openxmlformats.org/officeDocument/2006/relationships/image" Target="../media/image33.gif"/><Relationship Id="rId4" Type="http://schemas.openxmlformats.org/officeDocument/2006/relationships/image" Target="../media/image27.gif"/><Relationship Id="rId9" Type="http://schemas.openxmlformats.org/officeDocument/2006/relationships/image" Target="../media/image3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39.png"/><Relationship Id="rId2" Type="http://schemas.openxmlformats.org/officeDocument/2006/relationships/video" Target="../media/media1.m4v"/><Relationship Id="rId1" Type="http://schemas.microsoft.com/office/2007/relationships/media" Target="../media/media1.m4v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s://www.youtube.com/watch?v=HERmF8LpYC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14733" y="463296"/>
            <a:ext cx="8732066" cy="53144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Організація класу </a:t>
            </a:r>
          </a:p>
        </p:txBody>
      </p:sp>
      <p:pic>
        <p:nvPicPr>
          <p:cNvPr id="6" name="Picture 2" descr="Баннер детей — стоковое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2" t="1953" r="192" b="1227"/>
          <a:stretch/>
        </p:blipFill>
        <p:spPr bwMode="auto">
          <a:xfrm>
            <a:off x="3588675" y="2446866"/>
            <a:ext cx="5212594" cy="42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Современный кабинет математики: &quot;Я люблю математику &quot; (ID#1025178535),  цена: 498 ₴, купить на Prom.ua">
            <a:extLst>
              <a:ext uri="{FF2B5EF4-FFF2-40B4-BE49-F238E27FC236}">
                <a16:creationId xmlns:a16="http://schemas.microsoft.com/office/drawing/2014/main" id="{737D87D7-3394-43FA-BD9F-B4FF9FB709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0" t="13827" r="3402" b="38785"/>
          <a:stretch/>
        </p:blipFill>
        <p:spPr bwMode="auto">
          <a:xfrm>
            <a:off x="1733068" y="1577616"/>
            <a:ext cx="9347200" cy="119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41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9C1A6A-1225-413E-84CD-78A7C0AF3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3799" y="534458"/>
            <a:ext cx="6392334" cy="1325563"/>
          </a:xfrm>
        </p:spPr>
        <p:txBody>
          <a:bodyPr/>
          <a:lstStyle/>
          <a:p>
            <a:r>
              <a:rPr lang="uk-UA" b="1" i="1" dirty="0" err="1"/>
              <a:t>Сенкан</a:t>
            </a:r>
            <a:r>
              <a:rPr lang="uk-UA" b="1" i="1" dirty="0"/>
              <a:t> «Математика»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841D62B-AB0C-4194-9FDA-DD63900A1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20.01.2024</a:t>
            </a:fld>
            <a:endParaRPr lang="ru-RU" dirty="0"/>
          </a:p>
        </p:txBody>
      </p:sp>
      <p:pic>
        <p:nvPicPr>
          <p:cNvPr id="2050" name="Picture 2" descr="Металлические значки Я люблю математику: купить в каталоге «БАНДА УМНИКОВ  *** СП Пермь» | ВКонтакте">
            <a:extLst>
              <a:ext uri="{FF2B5EF4-FFF2-40B4-BE49-F238E27FC236}">
                <a16:creationId xmlns:a16="http://schemas.microsoft.com/office/drawing/2014/main" id="{D3BCAA5C-1A29-447B-B4E3-4ABDBAE50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8043">
            <a:off x="968905" y="128587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7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b="8794"/>
          <a:stretch/>
        </p:blipFill>
        <p:spPr>
          <a:xfrm>
            <a:off x="3561347" y="1093076"/>
            <a:ext cx="6631806" cy="5661102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30724" y="405925"/>
            <a:ext cx="8732066" cy="68715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Перевірка домашнього завдання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91361" y="2997108"/>
            <a:ext cx="42910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ПЕРЕВІРЯЄМО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ДОМАШНЄ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ЗАВДАННЯ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56809" y="2051970"/>
            <a:ext cx="4487045" cy="448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50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13001" y="1232133"/>
            <a:ext cx="59641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Завдання №450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Розв’яжи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рівняння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  <a:endParaRPr kumimoji="0" lang="uk-UA" sz="3200" b="0" i="0" u="none" strike="noStrike" kern="1200" cap="none" spc="0" normalizeH="0" baseline="0" noProof="0" dirty="0">
              <a:ln w="0"/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10885942" y="473266"/>
            <a:ext cx="1112536" cy="959928"/>
          </a:xfrm>
          <a:prstGeom prst="verticalScroll">
            <a:avLst/>
          </a:prstGeom>
          <a:solidFill>
            <a:srgbClr val="00C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рівень</a:t>
            </a:r>
          </a:p>
        </p:txBody>
      </p:sp>
      <p:sp>
        <p:nvSpPr>
          <p:cNvPr id="14" name="Прямоугольник 4">
            <a:extLst>
              <a:ext uri="{FF2B5EF4-FFF2-40B4-BE49-F238E27FC236}">
                <a16:creationId xmlns:a16="http://schemas.microsoft.com/office/drawing/2014/main" id="{70C1FD50-4EC8-4995-8889-679EEE5F9E92}"/>
              </a:ext>
            </a:extLst>
          </p:cNvPr>
          <p:cNvSpPr/>
          <p:nvPr/>
        </p:nvSpPr>
        <p:spPr>
          <a:xfrm>
            <a:off x="195100" y="5582654"/>
            <a:ext cx="1054100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Підручник.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Сторінка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93</a:t>
            </a:r>
            <a:endParaRPr kumimoji="0" lang="uk-UA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A994B7-227E-4DC9-8C8D-2EC00EF09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6400" y="2635044"/>
            <a:ext cx="2608530" cy="346934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986E91-9FF9-4F44-A599-C48C639834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197" y="1433194"/>
            <a:ext cx="2390775" cy="44767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0E9942-529C-44E4-BA3F-DB9ACB25BF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6795" y="1433194"/>
            <a:ext cx="2200275" cy="32385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64C8D98-0589-496C-912A-FD38A75E3041}"/>
              </a:ext>
            </a:extLst>
          </p:cNvPr>
          <p:cNvSpPr txBox="1"/>
          <p:nvPr/>
        </p:nvSpPr>
        <p:spPr>
          <a:xfrm>
            <a:off x="984161" y="1622492"/>
            <a:ext cx="1054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00B050"/>
                </a:solidFill>
              </a:rPr>
              <a:t>2 бали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04341B-526E-4878-B2BA-DA8AA5FCF4CB}"/>
              </a:ext>
            </a:extLst>
          </p:cNvPr>
          <p:cNvSpPr txBox="1"/>
          <p:nvPr/>
        </p:nvSpPr>
        <p:spPr>
          <a:xfrm>
            <a:off x="10547070" y="1701418"/>
            <a:ext cx="1054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00B050"/>
                </a:solidFill>
              </a:rPr>
              <a:t>2 бали</a:t>
            </a:r>
          </a:p>
        </p:txBody>
      </p:sp>
    </p:spTree>
    <p:extLst>
      <p:ext uri="{BB962C8B-B14F-4D97-AF65-F5344CB8AC3E}">
        <p14:creationId xmlns:p14="http://schemas.microsoft.com/office/powerpoint/2010/main" val="14993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53876" y="1239669"/>
            <a:ext cx="87320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Завдання №458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Обчисли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  <a:endParaRPr kumimoji="0" lang="uk-UA" sz="3200" b="0" i="0" u="none" strike="noStrike" kern="1200" cap="none" spc="0" normalizeH="0" baseline="0" noProof="0" dirty="0">
              <a:ln w="0"/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10885942" y="473266"/>
            <a:ext cx="1112536" cy="959928"/>
          </a:xfrm>
          <a:prstGeom prst="verticalScroll">
            <a:avLst/>
          </a:prstGeom>
          <a:solidFill>
            <a:srgbClr val="00C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рівень</a:t>
            </a:r>
          </a:p>
        </p:txBody>
      </p:sp>
      <p:sp>
        <p:nvSpPr>
          <p:cNvPr id="14" name="Прямоугольник 4">
            <a:extLst>
              <a:ext uri="{FF2B5EF4-FFF2-40B4-BE49-F238E27FC236}">
                <a16:creationId xmlns:a16="http://schemas.microsoft.com/office/drawing/2014/main" id="{70C1FD50-4EC8-4995-8889-679EEE5F9E92}"/>
              </a:ext>
            </a:extLst>
          </p:cNvPr>
          <p:cNvSpPr/>
          <p:nvPr/>
        </p:nvSpPr>
        <p:spPr>
          <a:xfrm>
            <a:off x="195100" y="5582654"/>
            <a:ext cx="1054100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Підручник.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Сторінка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94</a:t>
            </a:r>
            <a:endParaRPr kumimoji="0" lang="uk-UA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B626CF1-AC3A-4F95-A8C3-9110EB6EF62D}"/>
                  </a:ext>
                </a:extLst>
              </p:cNvPr>
              <p:cNvSpPr txBox="1"/>
              <p:nvPr/>
            </p:nvSpPr>
            <p:spPr>
              <a:xfrm>
                <a:off x="1609500" y="2316887"/>
                <a:ext cx="2403700" cy="7037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2800" b="1" dirty="0">
                    <a:solidFill>
                      <a:prstClr val="black"/>
                    </a:solidFill>
                    <a:latin typeface="Calibri" panose="020F0502020204030204"/>
                  </a:rPr>
                  <a:t>1)</a:t>
                </a:r>
                <a:r>
                  <a:rPr kumimoji="0" lang="ru-RU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6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den>
                    </m:f>
                    <m:r>
                      <a:rPr kumimoji="0" lang="uk-UA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uk-UA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  <m:r>
                      <a:rPr kumimoji="0" lang="uk-UA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3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ꓽ</m:t>
                    </m:r>
                    <m:r>
                      <a:rPr kumimoji="0" lang="uk-UA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1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B626CF1-AC3A-4F95-A8C3-9110EB6EF6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9500" y="2316887"/>
                <a:ext cx="2403700" cy="703782"/>
              </a:xfrm>
              <a:prstGeom prst="rect">
                <a:avLst/>
              </a:prstGeom>
              <a:blipFill>
                <a:blip r:embed="rId2"/>
                <a:stretch>
                  <a:fillRect l="-5076" b="-1120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F4F165F-CA55-443B-91BA-372FF82D6C82}"/>
                  </a:ext>
                </a:extLst>
              </p:cNvPr>
              <p:cNvSpPr txBox="1"/>
              <p:nvPr/>
            </p:nvSpPr>
            <p:spPr>
              <a:xfrm>
                <a:off x="3878150" y="2296298"/>
                <a:ext cx="2014650" cy="7099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45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den>
                    </m:f>
                    <m:r>
                      <a:rPr kumimoji="0" lang="uk-UA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uk-UA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10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ꓽ</m:t>
                    </m:r>
                    <m:r>
                      <a:rPr kumimoji="0" lang="uk-UA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9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F4F165F-CA55-443B-91BA-372FF82D6C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150" y="2296298"/>
                <a:ext cx="2014650" cy="709938"/>
              </a:xfrm>
              <a:prstGeom prst="rect">
                <a:avLst/>
              </a:prstGeom>
              <a:blipFill>
                <a:blip r:embed="rId4"/>
                <a:stretch>
                  <a:fillRect l="-6042" b="-120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582F72E3-53F9-488A-8FAD-514190F99365}"/>
                  </a:ext>
                </a:extLst>
              </p:cNvPr>
              <p:cNvSpPr txBox="1"/>
              <p:nvPr/>
            </p:nvSpPr>
            <p:spPr>
              <a:xfrm>
                <a:off x="5737474" y="2307362"/>
                <a:ext cx="2146298" cy="7083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(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45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ꓽ</m:t>
                    </m:r>
                    <m:r>
                      <a:rPr kumimoji="0" lang="uk-UA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9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) </a:t>
                </a:r>
                <a14:m>
                  <m:oMath xmlns:m="http://schemas.openxmlformats.org/officeDocument/2006/math"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10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582F72E3-53F9-488A-8FAD-514190F993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7474" y="2307362"/>
                <a:ext cx="2146298" cy="708399"/>
              </a:xfrm>
              <a:prstGeom prst="rect">
                <a:avLst/>
              </a:prstGeom>
              <a:blipFill>
                <a:blip r:embed="rId5"/>
                <a:stretch>
                  <a:fillRect l="-5682" b="-1120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91BF9AC-8A42-4BA6-9642-031E0D7809BC}"/>
                  </a:ext>
                </a:extLst>
              </p:cNvPr>
              <p:cNvSpPr txBox="1"/>
              <p:nvPr/>
            </p:nvSpPr>
            <p:spPr>
              <a:xfrm>
                <a:off x="7708958" y="2307362"/>
                <a:ext cx="2146298" cy="7083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(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45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) </a:t>
                </a:r>
                <a14:m>
                  <m:oMath xmlns:m="http://schemas.openxmlformats.org/officeDocument/2006/math"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10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F91BF9AC-8A42-4BA6-9642-031E0D7809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958" y="2307362"/>
                <a:ext cx="2146298" cy="708399"/>
              </a:xfrm>
              <a:prstGeom prst="rect">
                <a:avLst/>
              </a:prstGeom>
              <a:blipFill>
                <a:blip r:embed="rId6"/>
                <a:stretch>
                  <a:fillRect l="-5966" b="-120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DE90D01-FCC3-486A-BC12-978ECD37AF3C}"/>
                  </a:ext>
                </a:extLst>
              </p:cNvPr>
              <p:cNvSpPr txBox="1"/>
              <p:nvPr/>
            </p:nvSpPr>
            <p:spPr>
              <a:xfrm>
                <a:off x="9511458" y="2299376"/>
                <a:ext cx="1664542" cy="7037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</a:t>
                </a:r>
                <a14:m>
                  <m:oMath xmlns:m="http://schemas.openxmlformats.org/officeDocument/2006/math">
                    <m:r>
                      <a:rPr kumimoji="0" lang="uk-UA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</m:t>
                    </m:r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∙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10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=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DE90D01-FCC3-486A-BC12-978ECD37AF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11458" y="2299376"/>
                <a:ext cx="1664542" cy="703782"/>
              </a:xfrm>
              <a:prstGeom prst="rect">
                <a:avLst/>
              </a:prstGeom>
              <a:blipFill>
                <a:blip r:embed="rId7"/>
                <a:stretch>
                  <a:fillRect l="-7326" b="-1120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80CED89-73F2-4FAE-B313-8FF811F089D3}"/>
                  </a:ext>
                </a:extLst>
              </p:cNvPr>
              <p:cNvSpPr txBox="1"/>
              <p:nvPr/>
            </p:nvSpPr>
            <p:spPr>
              <a:xfrm>
                <a:off x="1998069" y="3255281"/>
                <a:ext cx="873504" cy="7099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50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80CED89-73F2-4FAE-B313-8FF811F089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8069" y="3255281"/>
                <a:ext cx="873504" cy="709938"/>
              </a:xfrm>
              <a:prstGeom prst="rect">
                <a:avLst/>
              </a:prstGeom>
              <a:blipFill>
                <a:blip r:embed="rId8"/>
                <a:stretch>
                  <a:fillRect l="-14685" b="-120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B884B73-8DA7-46FA-9E42-A4C62944557A}"/>
                  </a:ext>
                </a:extLst>
              </p:cNvPr>
              <p:cNvSpPr txBox="1"/>
              <p:nvPr/>
            </p:nvSpPr>
            <p:spPr>
              <a:xfrm>
                <a:off x="2627568" y="3243783"/>
                <a:ext cx="1258999" cy="7037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16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B884B73-8DA7-46FA-9E42-A4C6294455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568" y="3243783"/>
                <a:ext cx="1258999" cy="703782"/>
              </a:xfrm>
              <a:prstGeom prst="rect">
                <a:avLst/>
              </a:prstGeom>
              <a:blipFill>
                <a:blip r:embed="rId9"/>
                <a:stretch>
                  <a:fillRect l="-9662" b="-1120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F54284-B9F0-45C5-83A3-17A455C08B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03607" y="3440587"/>
            <a:ext cx="2807630" cy="280763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1577317-0BFA-4112-88CB-91938B660163}"/>
              </a:ext>
            </a:extLst>
          </p:cNvPr>
          <p:cNvSpPr txBox="1"/>
          <p:nvPr/>
        </p:nvSpPr>
        <p:spPr>
          <a:xfrm>
            <a:off x="4358425" y="3440587"/>
            <a:ext cx="1054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00B050"/>
                </a:solidFill>
              </a:rPr>
              <a:t>4 бали</a:t>
            </a:r>
          </a:p>
        </p:txBody>
      </p:sp>
    </p:spTree>
    <p:extLst>
      <p:ext uri="{BB962C8B-B14F-4D97-AF65-F5344CB8AC3E}">
        <p14:creationId xmlns:p14="http://schemas.microsoft.com/office/powerpoint/2010/main" val="312933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B246835-0E2A-4AB3-B0FD-433313A8F7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" t="456" r="58657" b="83988"/>
          <a:stretch/>
        </p:blipFill>
        <p:spPr>
          <a:xfrm>
            <a:off x="108934" y="4498322"/>
            <a:ext cx="11889544" cy="2302268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4230892" y="1060262"/>
                <a:ext cx="6971488" cy="27608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sz="3200" b="1" i="0" u="none" strike="noStrike" kern="1200" cap="none" spc="0" normalizeH="0" baseline="0" noProof="0" dirty="0">
                    <a:ln w="0"/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Завдання №460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Знайди значення виразу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4,82 ∙ (187</a:t>
                </a:r>
                <a:r>
                  <a:rPr kumimoji="0" lang="uk-U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uk-UA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den>
                    </m:f>
                    <m:r>
                      <a:rPr kumimoji="0" lang="uk-UA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ꓽ 1</m:t>
                    </m:r>
                    <m:f>
                      <m:fPr>
                        <m:ctrlPr>
                          <a:rPr kumimoji="0" lang="uk-UA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num>
                      <m:den>
                        <m:r>
                          <a:rPr kumimoji="0" lang="uk-UA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8</m:t>
                        </m:r>
                      </m:den>
                    </m:f>
                    <m:r>
                      <a:rPr kumimoji="0" lang="uk-UA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) </m:t>
                    </m:r>
                  </m:oMath>
                </a14:m>
                <a:r>
                  <a:rPr kumimoji="0" lang="ru-RU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та дізнаєшся </a:t>
                </a:r>
                <a:r>
                  <a:rPr kumimoji="0" lang="ru-RU" sz="3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визначну</a:t>
                </a:r>
                <a:r>
                  <a:rPr kumimoji="0" lang="ru-RU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дату з історії Києва.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Що це за дата? </a:t>
                </a:r>
                <a:endParaRPr kumimoji="0" lang="uk-UA" sz="3200" b="0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0892" y="1060262"/>
                <a:ext cx="6971488" cy="2760884"/>
              </a:xfrm>
              <a:prstGeom prst="rect">
                <a:avLst/>
              </a:prstGeom>
              <a:blipFill>
                <a:blip r:embed="rId3"/>
                <a:stretch>
                  <a:fillRect t="-2870" b="-640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Вертикальный свиток 8"/>
          <p:cNvSpPr/>
          <p:nvPr/>
        </p:nvSpPr>
        <p:spPr>
          <a:xfrm>
            <a:off x="10885942" y="473266"/>
            <a:ext cx="1112536" cy="959928"/>
          </a:xfrm>
          <a:prstGeom prst="verticalScroll">
            <a:avLst/>
          </a:prstGeom>
          <a:solidFill>
            <a:srgbClr val="00C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рівень</a:t>
            </a:r>
          </a:p>
        </p:txBody>
      </p:sp>
      <p:sp>
        <p:nvSpPr>
          <p:cNvPr id="14" name="Прямоугольник 4">
            <a:extLst>
              <a:ext uri="{FF2B5EF4-FFF2-40B4-BE49-F238E27FC236}">
                <a16:creationId xmlns:a16="http://schemas.microsoft.com/office/drawing/2014/main" id="{70C1FD50-4EC8-4995-8889-679EEE5F9E92}"/>
              </a:ext>
            </a:extLst>
          </p:cNvPr>
          <p:cNvSpPr/>
          <p:nvPr/>
        </p:nvSpPr>
        <p:spPr>
          <a:xfrm>
            <a:off x="195100" y="5582654"/>
            <a:ext cx="1054100" cy="1130672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Підручник.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Сторінка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94</a:t>
            </a:r>
            <a:endParaRPr kumimoji="0" lang="uk-UA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97A78C-DDB6-4FD8-A1BF-8413B02CD778}"/>
              </a:ext>
            </a:extLst>
          </p:cNvPr>
          <p:cNvSpPr txBox="1"/>
          <p:nvPr/>
        </p:nvSpPr>
        <p:spPr>
          <a:xfrm>
            <a:off x="4176606" y="4483889"/>
            <a:ext cx="436293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Розв’язання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4538AD7-6328-4013-8AFA-325ED24225A9}"/>
                  </a:ext>
                </a:extLst>
              </p:cNvPr>
              <p:cNvSpPr txBox="1"/>
              <p:nvPr/>
            </p:nvSpPr>
            <p:spPr>
              <a:xfrm>
                <a:off x="1510795" y="5527939"/>
                <a:ext cx="3081500" cy="7036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4,82 ∙ (187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 ꓽ 1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7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8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)</m:t>
                    </m:r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4538AD7-6328-4013-8AFA-325ED24225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0795" y="5527939"/>
                <a:ext cx="3081500" cy="703654"/>
              </a:xfrm>
              <a:prstGeom prst="rect">
                <a:avLst/>
              </a:prstGeom>
              <a:blipFill>
                <a:blip r:embed="rId4"/>
                <a:stretch>
                  <a:fillRect l="-4158" b="-121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DF0CDEF-97A1-4725-82B4-6E15A5A05A03}"/>
                  </a:ext>
                </a:extLst>
              </p:cNvPr>
              <p:cNvSpPr txBox="1"/>
              <p:nvPr/>
            </p:nvSpPr>
            <p:spPr>
              <a:xfrm>
                <a:off x="4249481" y="5520886"/>
                <a:ext cx="2651480" cy="7107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 4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82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100</m:t>
                        </m:r>
                      </m:den>
                    </m:f>
                  </m:oMath>
                </a14:m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∙ (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375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ꓽ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15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8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)</m:t>
                    </m:r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DF0CDEF-97A1-4725-82B4-6E15A5A05A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9481" y="5520886"/>
                <a:ext cx="2651480" cy="710707"/>
              </a:xfrm>
              <a:prstGeom prst="rect">
                <a:avLst/>
              </a:prstGeom>
              <a:blipFill>
                <a:blip r:embed="rId5"/>
                <a:stretch>
                  <a:fillRect l="-4598" b="-120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97E8376-997D-46E8-8F4E-76DAD34A2FC6}"/>
                  </a:ext>
                </a:extLst>
              </p:cNvPr>
              <p:cNvSpPr txBox="1"/>
              <p:nvPr/>
            </p:nvSpPr>
            <p:spPr>
              <a:xfrm>
                <a:off x="6816658" y="5520885"/>
                <a:ext cx="2651480" cy="7107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482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100</m:t>
                        </m:r>
                      </m:den>
                    </m:f>
                  </m:oMath>
                </a14:m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∙ (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375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2</m:t>
                        </m:r>
                      </m:den>
                    </m:f>
                    <m:r>
                      <m:rPr>
                        <m:nor/>
                      </m:rPr>
                      <a:rPr kumimoji="0" lang="ru-RU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rPr>
                      <m:t>∙</m:t>
                    </m:r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8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15</m:t>
                        </m:r>
                      </m:den>
                    </m:f>
                    <m:r>
                      <a:rPr kumimoji="0" lang="uk-U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)</m:t>
                    </m:r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97E8376-997D-46E8-8F4E-76DAD34A2F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658" y="5520885"/>
                <a:ext cx="2651480" cy="710707"/>
              </a:xfrm>
              <a:prstGeom prst="rect">
                <a:avLst/>
              </a:prstGeom>
              <a:blipFill>
                <a:blip r:embed="rId6"/>
                <a:stretch>
                  <a:fillRect l="-4598" b="-120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C3C1AC5-A08C-476D-B35C-8A98946DBF9B}"/>
                  </a:ext>
                </a:extLst>
              </p:cNvPr>
              <p:cNvSpPr txBox="1"/>
              <p:nvPr/>
            </p:nvSpPr>
            <p:spPr>
              <a:xfrm>
                <a:off x="9125324" y="5520884"/>
                <a:ext cx="1833493" cy="7107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482</m:t>
                        </m:r>
                      </m:num>
                      <m:den>
                        <m:r>
                          <a:rPr kumimoji="0" lang="uk-UA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100</m:t>
                        </m:r>
                      </m:den>
                    </m:f>
                  </m:oMath>
                </a14:m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ru-RU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rPr>
                      <m:t>∙</m:t>
                    </m:r>
                  </m:oMath>
                </a14:m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100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C3C1AC5-A08C-476D-B35C-8A98946DBF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25324" y="5520884"/>
                <a:ext cx="1833493" cy="710707"/>
              </a:xfrm>
              <a:prstGeom prst="rect">
                <a:avLst/>
              </a:prstGeom>
              <a:blipFill>
                <a:blip r:embed="rId7"/>
                <a:stretch>
                  <a:fillRect l="-6977" r="-2326" b="-1120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3531EB9-B7CF-4F83-9687-63A5207DD080}"/>
                  </a:ext>
                </a:extLst>
              </p:cNvPr>
              <p:cNvSpPr txBox="1"/>
              <p:nvPr/>
            </p:nvSpPr>
            <p:spPr>
              <a:xfrm>
                <a:off x="10759349" y="5614627"/>
                <a:ext cx="1328313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= </a:t>
                </a:r>
                <a:r>
                  <a:rPr kumimoji="0" lang="uk-U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uk-UA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482.</m:t>
                    </m:r>
                  </m:oMath>
                </a14:m>
                <a:endParaRPr kumimoji="0" lang="uk-U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3531EB9-B7CF-4F83-9687-63A5207DD0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9349" y="5614627"/>
                <a:ext cx="1328313" cy="523220"/>
              </a:xfrm>
              <a:prstGeom prst="rect">
                <a:avLst/>
              </a:prstGeom>
              <a:blipFill>
                <a:blip r:embed="rId8"/>
                <a:stretch>
                  <a:fillRect l="-9633" t="-10465" b="-325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03813CB-A5BF-4463-9AA1-49466B6AD1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50302" y="3593143"/>
            <a:ext cx="2625323" cy="175896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8152EBB-14F4-4480-AEE3-F06E92797055}"/>
              </a:ext>
            </a:extLst>
          </p:cNvPr>
          <p:cNvSpPr txBox="1"/>
          <p:nvPr/>
        </p:nvSpPr>
        <p:spPr>
          <a:xfrm>
            <a:off x="2247252" y="6108694"/>
            <a:ext cx="65716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Відповідь: Дата заснування Києва -482 р.</a:t>
            </a:r>
          </a:p>
        </p:txBody>
      </p:sp>
      <p:pic>
        <p:nvPicPr>
          <p:cNvPr id="4100" name="Picture 4" descr="Презентація &quot;Легенда про заснування Києва&quot;">
            <a:extLst>
              <a:ext uri="{FF2B5EF4-FFF2-40B4-BE49-F238E27FC236}">
                <a16:creationId xmlns:a16="http://schemas.microsoft.com/office/drawing/2014/main" id="{AFFAD8C9-BFC2-4E4B-90EF-B5E9D1C86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38" y="511901"/>
            <a:ext cx="4981015" cy="373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119D72A-00EF-4D7A-92E9-EF5E941321E8}"/>
              </a:ext>
            </a:extLst>
          </p:cNvPr>
          <p:cNvSpPr txBox="1"/>
          <p:nvPr/>
        </p:nvSpPr>
        <p:spPr>
          <a:xfrm>
            <a:off x="10911881" y="2411760"/>
            <a:ext cx="1188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00B050"/>
                </a:solidFill>
              </a:rPr>
              <a:t>4 бали</a:t>
            </a:r>
          </a:p>
        </p:txBody>
      </p:sp>
    </p:spTree>
    <p:extLst>
      <p:ext uri="{BB962C8B-B14F-4D97-AF65-F5344CB8AC3E}">
        <p14:creationId xmlns:p14="http://schemas.microsoft.com/office/powerpoint/2010/main" val="36360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21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>
          <a:xfrm>
            <a:off x="1260389" y="1660783"/>
            <a:ext cx="1581665" cy="373964"/>
          </a:xfrm>
        </p:spPr>
        <p:txBody>
          <a:bodyPr/>
          <a:lstStyle/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20.01.2024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83957" y="119911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65700" y="2336393"/>
            <a:ext cx="158166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Урок</a:t>
            </a:r>
          </a:p>
          <a:p>
            <a:pPr algn="ctr"/>
            <a:r>
              <a:rPr lang="uk-UA" sz="4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№ 45</a:t>
            </a:r>
            <a:endParaRPr lang="ru-RU" sz="4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84587" y="2034747"/>
            <a:ext cx="67796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err="1">
                <a:solidFill>
                  <a:srgbClr val="2F3242"/>
                </a:solidFill>
              </a:rPr>
              <a:t>Ділення</a:t>
            </a:r>
            <a:r>
              <a:rPr lang="ru-RU" sz="4800" b="1" dirty="0">
                <a:solidFill>
                  <a:srgbClr val="2F3242"/>
                </a:solidFill>
              </a:rPr>
              <a:t> </a:t>
            </a:r>
            <a:r>
              <a:rPr lang="ru-RU" sz="4800" b="1" dirty="0" err="1">
                <a:solidFill>
                  <a:srgbClr val="2F3242"/>
                </a:solidFill>
              </a:rPr>
              <a:t>звичайних</a:t>
            </a:r>
            <a:r>
              <a:rPr lang="ru-RU" sz="4800" b="1" dirty="0">
                <a:solidFill>
                  <a:srgbClr val="2F3242"/>
                </a:solidFill>
              </a:rPr>
              <a:t> </a:t>
            </a:r>
            <a:r>
              <a:rPr lang="ru-RU" sz="4800" b="1" dirty="0" err="1">
                <a:solidFill>
                  <a:srgbClr val="2F3242"/>
                </a:solidFill>
              </a:rPr>
              <a:t>дробів</a:t>
            </a:r>
            <a:endParaRPr lang="uk-UA" sz="4800" b="1" dirty="0">
              <a:solidFill>
                <a:srgbClr val="2F324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0106" y="178195"/>
            <a:ext cx="2402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Математика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9377" y="309486"/>
            <a:ext cx="8670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Розділ 1. Звичайні дроби</a:t>
            </a:r>
            <a:endParaRPr lang="uk-UA" sz="2400" b="1" dirty="0">
              <a:solidFill>
                <a:schemeClr val="bg1"/>
              </a:solidFill>
            </a:endParaRPr>
          </a:p>
        </p:txBody>
      </p:sp>
      <p:sp>
        <p:nvSpPr>
          <p:cNvPr id="8" name="AutoShape 6" descr="Карамельные Цифры 11113921 стоимостью 1 100 рублей - торты на заказ  ПРЕМИУМ-класса от КП «Алтуфьево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E39A181-EFB7-43C9-AA3C-1EB2EC5F61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379" y="3844498"/>
            <a:ext cx="2459114" cy="245911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0CEA78D-252A-4C86-AE76-3F431F804E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8408" y="1107365"/>
            <a:ext cx="3911056" cy="120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rcRect t="1617"/>
          <a:stretch/>
        </p:blipFill>
        <p:spPr>
          <a:xfrm>
            <a:off x="1179927" y="1400597"/>
            <a:ext cx="8590879" cy="5194295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8"/>
            <a:ext cx="8732066" cy="76507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Повідомлення теми уроку та мотивація навчально-пізнавальної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діяльності учнів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991150" y="2399316"/>
            <a:ext cx="4484084" cy="448408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BFED73C-05B6-4C75-89E9-4F44ABA43132}"/>
              </a:ext>
            </a:extLst>
          </p:cNvPr>
          <p:cNvSpPr/>
          <p:nvPr/>
        </p:nvSpPr>
        <p:spPr>
          <a:xfrm>
            <a:off x="1733068" y="2512433"/>
            <a:ext cx="6390526" cy="27968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Очікувані результати</a:t>
            </a:r>
            <a:endParaRPr lang="uk-UA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Уміти скорочувати дроби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Множити і ділити звичайні дроби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З</a:t>
            </a: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находити дріб від числа та відсоток від числа</a:t>
            </a:r>
            <a:endParaRPr kumimoji="0" lang="ru-RU" altLang="ru-UA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671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565F1EB-FB73-46B5-B4D5-57923B3EF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20.01.2024</a:t>
            </a:fld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0CBFEF-A67B-42AA-B323-6A4D48E8653F}"/>
              </a:ext>
            </a:extLst>
          </p:cNvPr>
          <p:cNvSpPr txBox="1"/>
          <p:nvPr/>
        </p:nvSpPr>
        <p:spPr>
          <a:xfrm>
            <a:off x="3818467" y="699591"/>
            <a:ext cx="6917266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Інтерактивна вправа 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«Звичайні дроби»</a:t>
            </a:r>
            <a:endParaRPr lang="uk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hlinkClick r:id="rId2"/>
            <a:extLst>
              <a:ext uri="{FF2B5EF4-FFF2-40B4-BE49-F238E27FC236}">
                <a16:creationId xmlns:a16="http://schemas.microsoft.com/office/drawing/2014/main" id="{AABE7FD5-41F5-45D2-8288-07E6F0688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8933" y="1233889"/>
            <a:ext cx="7689850" cy="5305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765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8"/>
            <a:ext cx="8732066" cy="76507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Повідомлення теми уроку та мотивація навчально-пізнавальної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діяльності учнів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608D66-DD13-428A-B74F-EA904CE86303}"/>
              </a:ext>
            </a:extLst>
          </p:cNvPr>
          <p:cNvSpPr txBox="1"/>
          <p:nvPr/>
        </p:nvSpPr>
        <p:spPr>
          <a:xfrm>
            <a:off x="3972046" y="1341625"/>
            <a:ext cx="78423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00C4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</a:rPr>
              <a:t>Завдання від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00C4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</a:rPr>
              <a:t>Мудрої</a:t>
            </a:r>
            <a:r>
              <a:rPr kumimoji="0" lang="ru-RU" sz="3200" b="0" i="0" u="none" strike="noStrike" kern="1200" cap="none" spc="0" normalizeH="0" baseline="0" noProof="0" dirty="0">
                <a:ln w="0"/>
                <a:solidFill>
                  <a:srgbClr val="00C4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</a:rPr>
              <a:t> </a:t>
            </a:r>
            <a:r>
              <a:rPr kumimoji="0" lang="ru-RU" sz="3200" b="0" i="0" u="none" strike="noStrike" kern="1200" cap="none" spc="0" normalizeH="0" baseline="0" noProof="0" dirty="0" err="1">
                <a:ln w="0"/>
                <a:solidFill>
                  <a:srgbClr val="00C4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</a:rPr>
              <a:t>сови</a:t>
            </a:r>
            <a:endParaRPr lang="uk-UA" sz="3200" dirty="0">
              <a:solidFill>
                <a:srgbClr val="00C46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0B66153-7353-406C-97B7-DA912769E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863" y="2793107"/>
            <a:ext cx="2884545" cy="233118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AutoShape 13">
                <a:extLst>
                  <a:ext uri="{FF2B5EF4-FFF2-40B4-BE49-F238E27FC236}">
                    <a16:creationId xmlns:a16="http://schemas.microsoft.com/office/drawing/2014/main" id="{5D04EF46-E4EA-45D1-8CB7-D44E2FE04E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99389" y="2086564"/>
                <a:ext cx="7335748" cy="841571"/>
              </a:xfrm>
              <a:prstGeom prst="wedgeRoundRectCallout">
                <a:avLst>
                  <a:gd name="adj1" fmla="val -72307"/>
                  <a:gd name="adj2" fmla="val 98459"/>
                  <a:gd name="adj3" fmla="val 16667"/>
                </a:avLst>
              </a:prstGeom>
              <a:ln>
                <a:headEnd/>
                <a:tailEnd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UA" sz="3200" b="1" i="1" dirty="0">
                    <a:solidFill>
                      <a:prstClr val="black"/>
                    </a:solidFill>
                    <a:latin typeface="+mn-lt"/>
                  </a:rPr>
                  <a:t>1. </a:t>
                </a:r>
                <a:r>
                  <a:rPr lang="ru-RU" altLang="ru-UA" sz="3200" b="1" i="1" dirty="0" err="1">
                    <a:solidFill>
                      <a:prstClr val="black"/>
                    </a:solidFill>
                    <a:latin typeface="+mn-lt"/>
                  </a:rPr>
                  <a:t>Вкажи</a:t>
                </a:r>
                <a:r>
                  <a:rPr lang="ru-RU" altLang="ru-UA" sz="3200" b="1" i="1" dirty="0">
                    <a:solidFill>
                      <a:prstClr val="black"/>
                    </a:solidFill>
                    <a:latin typeface="+mn-lt"/>
                  </a:rPr>
                  <a:t> число </a:t>
                </a:r>
                <a:r>
                  <a:rPr lang="ru-RU" altLang="ru-UA" sz="3200" b="1" i="1" dirty="0" err="1">
                    <a:solidFill>
                      <a:prstClr val="black"/>
                    </a:solidFill>
                    <a:latin typeface="+mn-lt"/>
                  </a:rPr>
                  <a:t>обернене</a:t>
                </a:r>
                <a:r>
                  <a:rPr lang="ru-RU" altLang="ru-UA" sz="3200" b="1" i="1" dirty="0">
                    <a:solidFill>
                      <a:prstClr val="black"/>
                    </a:solidFill>
                    <a:latin typeface="+mn-lt"/>
                  </a:rPr>
                  <a:t> до числа </a:t>
                </a:r>
                <a:r>
                  <a:rPr lang="ru-RU" sz="2800" b="1" dirty="0">
                    <a:solidFill>
                      <a:prstClr val="black"/>
                    </a:solidFill>
                    <a:latin typeface="Calibri" panose="020F0502020204030204"/>
                  </a:rPr>
                  <a:t>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𝟏𝟔</m:t>
                        </m:r>
                      </m:num>
                      <m:den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uk-UA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endParaRPr lang="ru-RU" altLang="ru-UA" sz="3200" b="1" i="1" dirty="0">
                  <a:solidFill>
                    <a:srgbClr val="C00000"/>
                  </a:solidFill>
                  <a:latin typeface="+mn-lt"/>
                </a:endParaRPr>
              </a:p>
            </p:txBody>
          </p:sp>
        </mc:Choice>
        <mc:Fallback xmlns="">
          <p:sp>
            <p:nvSpPr>
              <p:cNvPr id="19" name="AutoShape 13">
                <a:extLst>
                  <a:ext uri="{FF2B5EF4-FFF2-40B4-BE49-F238E27FC236}">
                    <a16:creationId xmlns:a16="http://schemas.microsoft.com/office/drawing/2014/main" id="{5D04EF46-E4EA-45D1-8CB7-D44E2FE04E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99389" y="2086564"/>
                <a:ext cx="7335748" cy="841571"/>
              </a:xfrm>
              <a:prstGeom prst="wedgeRoundRectCallout">
                <a:avLst>
                  <a:gd name="adj1" fmla="val -72307"/>
                  <a:gd name="adj2" fmla="val 98459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headEnd/>
                <a:tailEnd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AutoShape 13">
                <a:extLst>
                  <a:ext uri="{FF2B5EF4-FFF2-40B4-BE49-F238E27FC236}">
                    <a16:creationId xmlns:a16="http://schemas.microsoft.com/office/drawing/2014/main" id="{25EB13E0-268E-4E1D-AE50-5915B7BDC9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99389" y="3352979"/>
                <a:ext cx="7335748" cy="841571"/>
              </a:xfrm>
              <a:prstGeom prst="wedgeRoundRectCallout">
                <a:avLst>
                  <a:gd name="adj1" fmla="val -72727"/>
                  <a:gd name="adj2" fmla="val -46820"/>
                  <a:gd name="adj3" fmla="val 16667"/>
                </a:avLst>
              </a:prstGeom>
              <a:ln>
                <a:headEnd/>
                <a:tailEnd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UA" sz="3200" b="1" i="1" dirty="0">
                    <a:solidFill>
                      <a:prstClr val="black"/>
                    </a:solidFill>
                    <a:latin typeface="+mn-lt"/>
                  </a:rPr>
                  <a:t>2. Знайди частку </a:t>
                </a:r>
                <a:r>
                  <a:rPr lang="ru-RU" sz="2800" b="1" dirty="0">
                    <a:solidFill>
                      <a:prstClr val="black"/>
                    </a:solidFill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uk-UA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altLang="ru-UA" sz="3200" b="1" dirty="0">
                    <a:latin typeface="+mn-lt"/>
                  </a:rPr>
                  <a:t>: </a:t>
                </a:r>
                <a:r>
                  <a:rPr lang="ru-RU" sz="2800" b="1" dirty="0">
                    <a:solidFill>
                      <a:prstClr val="black"/>
                    </a:solidFill>
                    <a:latin typeface="Calibri" panose="020F0502020204030204"/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ru-RU" altLang="ru-UA" sz="3200" b="1" dirty="0">
                    <a:latin typeface="+mn-lt"/>
                  </a:rPr>
                  <a:t> </a:t>
                </a:r>
                <a:r>
                  <a:rPr lang="ru-RU" altLang="ru-UA" sz="3200" b="1" i="1" dirty="0">
                    <a:solidFill>
                      <a:srgbClr val="C00000"/>
                    </a:solidFill>
                    <a:latin typeface="+mn-lt"/>
                  </a:rPr>
                  <a:t> </a:t>
                </a:r>
              </a:p>
            </p:txBody>
          </p:sp>
        </mc:Choice>
        <mc:Fallback xmlns="">
          <p:sp>
            <p:nvSpPr>
              <p:cNvPr id="8" name="AutoShape 13">
                <a:extLst>
                  <a:ext uri="{FF2B5EF4-FFF2-40B4-BE49-F238E27FC236}">
                    <a16:creationId xmlns:a16="http://schemas.microsoft.com/office/drawing/2014/main" id="{25EB13E0-268E-4E1D-AE50-5915B7BDC9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99389" y="3352979"/>
                <a:ext cx="7335748" cy="841571"/>
              </a:xfrm>
              <a:prstGeom prst="wedgeRoundRectCallout">
                <a:avLst>
                  <a:gd name="adj1" fmla="val -72727"/>
                  <a:gd name="adj2" fmla="val -46820"/>
                  <a:gd name="adj3" fmla="val 16667"/>
                </a:avLst>
              </a:prstGeom>
              <a:blipFill>
                <a:blip r:embed="rId4"/>
                <a:stretch>
                  <a:fillRect b="-3597"/>
                </a:stretch>
              </a:blipFill>
              <a:ln>
                <a:headEnd/>
                <a:tailEnd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AutoShape 13">
                <a:extLst>
                  <a:ext uri="{FF2B5EF4-FFF2-40B4-BE49-F238E27FC236}">
                    <a16:creationId xmlns:a16="http://schemas.microsoft.com/office/drawing/2014/main" id="{212A084F-8210-42F7-AB1F-29F566E9A9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53755" y="4892121"/>
                <a:ext cx="7335748" cy="1611421"/>
              </a:xfrm>
              <a:prstGeom prst="wedgeRoundRectCallout">
                <a:avLst>
                  <a:gd name="adj1" fmla="val -74828"/>
                  <a:gd name="adj2" fmla="val -118755"/>
                  <a:gd name="adj3" fmla="val 16667"/>
                </a:avLst>
              </a:prstGeom>
              <a:ln>
                <a:headEnd/>
                <a:tailEnd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UA" sz="3200" b="1" i="1" dirty="0">
                    <a:solidFill>
                      <a:prstClr val="black"/>
                    </a:solidFill>
                    <a:latin typeface="+mn-lt"/>
                  </a:rPr>
                  <a:t>3. Обчисли: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𝟏𝟐</m:t>
                        </m:r>
                      </m:num>
                      <m:den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𝟕𝟓</m:t>
                        </m:r>
                      </m:den>
                    </m:f>
                    <m:r>
                      <a:rPr lang="uk-UA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altLang="ru-UA" sz="3200" b="1" dirty="0">
                    <a:latin typeface="+mn-lt"/>
                  </a:rPr>
                  <a:t>: </a:t>
                </a:r>
                <a:r>
                  <a:rPr lang="ru-RU" sz="2800" b="1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ru-RU" altLang="ru-UA" sz="3200" b="1" dirty="0">
                    <a:latin typeface="+mn-lt"/>
                  </a:rPr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𝟏𝟓</m:t>
                        </m:r>
                      </m:num>
                      <m:den>
                        <m:r>
                          <a:rPr lang="uk-UA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𝟏𝟔</m:t>
                        </m:r>
                      </m:den>
                    </m:f>
                  </m:oMath>
                </a14:m>
                <a:endParaRPr lang="ru-RU" altLang="ru-UA" sz="3200" b="1" i="1" dirty="0">
                  <a:solidFill>
                    <a:srgbClr val="C00000"/>
                  </a:solidFill>
                  <a:latin typeface="+mn-lt"/>
                </a:endParaRPr>
              </a:p>
            </p:txBody>
          </p:sp>
        </mc:Choice>
        <mc:Fallback xmlns="">
          <p:sp>
            <p:nvSpPr>
              <p:cNvPr id="10" name="AutoShape 13">
                <a:extLst>
                  <a:ext uri="{FF2B5EF4-FFF2-40B4-BE49-F238E27FC236}">
                    <a16:creationId xmlns:a16="http://schemas.microsoft.com/office/drawing/2014/main" id="{212A084F-8210-42F7-AB1F-29F566E9A9B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53755" y="4892121"/>
                <a:ext cx="7335748" cy="1611421"/>
              </a:xfrm>
              <a:prstGeom prst="wedgeRoundRectCallout">
                <a:avLst>
                  <a:gd name="adj1" fmla="val -74828"/>
                  <a:gd name="adj2" fmla="val -118755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>
                <a:headEnd/>
                <a:tailEnd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B53832D-0F52-4289-B98D-764D9B0E77C7}"/>
                  </a:ext>
                </a:extLst>
              </p:cNvPr>
              <p:cNvSpPr txBox="1"/>
              <p:nvPr/>
            </p:nvSpPr>
            <p:spPr>
              <a:xfrm>
                <a:off x="195037" y="5340489"/>
                <a:ext cx="1214919" cy="7146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kumimoji="0" lang="uk-UA" sz="2800" b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1)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𝟏𝟕</m:t>
                        </m:r>
                      </m:num>
                      <m:den>
                        <m: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𝟏𝟓𝟐</m:t>
                        </m:r>
                      </m:den>
                    </m:f>
                  </m:oMath>
                </a14:m>
                <a:endParaRPr lang="uk-UA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B53832D-0F52-4289-B98D-764D9B0E77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037" y="5340489"/>
                <a:ext cx="1214919" cy="714683"/>
              </a:xfrm>
              <a:prstGeom prst="rect">
                <a:avLst/>
              </a:prstGeom>
              <a:blipFill>
                <a:blip r:embed="rId6"/>
                <a:stretch>
                  <a:fillRect l="-10553" b="-1111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840F2E8-8369-4CAD-A5B3-B7DAF7841361}"/>
                  </a:ext>
                </a:extLst>
              </p:cNvPr>
              <p:cNvSpPr txBox="1"/>
              <p:nvPr/>
            </p:nvSpPr>
            <p:spPr>
              <a:xfrm>
                <a:off x="1277794" y="5348690"/>
                <a:ext cx="992795" cy="7146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kumimoji="0" lang="uk-UA" sz="2800" b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2) 3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𝟏</m:t>
                        </m:r>
                      </m:num>
                      <m:den>
                        <m: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𝟑</m:t>
                        </m:r>
                      </m:den>
                    </m:f>
                  </m:oMath>
                </a14:m>
                <a:endParaRPr lang="uk-UA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840F2E8-8369-4CAD-A5B3-B7DAF78413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7794" y="5348690"/>
                <a:ext cx="992795" cy="714683"/>
              </a:xfrm>
              <a:prstGeom prst="rect">
                <a:avLst/>
              </a:prstGeom>
              <a:blipFill>
                <a:blip r:embed="rId7"/>
                <a:stretch>
                  <a:fillRect l="-12963" b="-1016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18FD362-80F9-4961-B85F-50C8E84360CA}"/>
                  </a:ext>
                </a:extLst>
              </p:cNvPr>
              <p:cNvSpPr txBox="1"/>
              <p:nvPr/>
            </p:nvSpPr>
            <p:spPr>
              <a:xfrm>
                <a:off x="2264273" y="5348689"/>
                <a:ext cx="992795" cy="7146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2800" b="1" dirty="0">
                    <a:solidFill>
                      <a:prstClr val="black"/>
                    </a:solidFill>
                    <a:ea typeface="Cambria Math" panose="02040503050406030204" pitchFamily="18" charset="0"/>
                  </a:rPr>
                  <a:t>3</a:t>
                </a:r>
                <a:r>
                  <a:rPr kumimoji="0" lang="uk-UA" sz="2800" b="1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)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𝟏</m:t>
                        </m:r>
                      </m:num>
                      <m:den>
                        <m:r>
                          <a:rPr kumimoji="0" lang="uk-UA" sz="28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𝟑</m:t>
                        </m:r>
                      </m:den>
                    </m:f>
                  </m:oMath>
                </a14:m>
                <a:endParaRPr lang="uk-UA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18FD362-80F9-4961-B85F-50C8E84360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4273" y="5348689"/>
                <a:ext cx="992795" cy="714683"/>
              </a:xfrm>
              <a:prstGeom prst="rect">
                <a:avLst/>
              </a:prstGeom>
              <a:blipFill>
                <a:blip r:embed="rId8"/>
                <a:stretch>
                  <a:fillRect l="-12270" b="-1016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684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8" grpId="0" animBg="1"/>
      <p:bldP spid="10" grpId="0" animBg="1"/>
      <p:bldP spid="13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Рухлива вправа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558C5B0-4ED2-459B-8532-FA7A458FC4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578" y="2085952"/>
            <a:ext cx="6900032" cy="388126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8D7CDBA-1596-4AC8-AE3C-6D967E8106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249271"/>
            <a:ext cx="1834393" cy="198114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91E0AEC-CE4E-438E-8221-FBAB2C23CD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80" y="4229006"/>
            <a:ext cx="2426445" cy="246989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ACE0E24-1BDE-49C0-AC0B-09893BF6E9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563" y="5704110"/>
            <a:ext cx="1022350" cy="110413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03FE00A-A62F-431F-9251-0BA96BDF596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436" y="5704110"/>
            <a:ext cx="1022350" cy="110413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B9B7160-7D90-4EEA-87F7-0EC0C6C689C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725" y="3410256"/>
            <a:ext cx="3146289" cy="339799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C855D78-15F6-4087-B931-E39E18F2F4E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242" y="1127662"/>
            <a:ext cx="2440409" cy="263564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FDE6561-8509-4745-A19A-AF8D96ED94A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201" y="890780"/>
            <a:ext cx="1441817" cy="155716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BC73600-2430-421C-9032-69FE63BB199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313" y="988057"/>
            <a:ext cx="1220203" cy="131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2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628877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«Цифри»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7160" y="1456402"/>
            <a:ext cx="6619459" cy="4651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1 «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пишемо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» носом,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2 –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підборіддям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3 – правим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плечем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4 –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лівим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плечем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5 – «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пишемо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» правим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ліктем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6 –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лівим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ліктем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7 – правим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коліном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8 –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лівим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коліном</a:t>
            </a: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цифру 9 – правою ногою.</a:t>
            </a:r>
            <a:endParaRPr kumimoji="0" lang="uk-UA" sz="3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4" descr="Підбір фізкультхвилинок для дітей раннього віку | Інші методичні матеріали.  Дидактичні матеріал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1120" y="5012288"/>
            <a:ext cx="3126542" cy="1701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6864" y="1615551"/>
            <a:ext cx="4967965" cy="198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46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0419BC-454F-4DF8-BBCA-330CFB12A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685926"/>
            <a:ext cx="2396067" cy="710142"/>
          </a:xfrm>
        </p:spPr>
        <p:txBody>
          <a:bodyPr>
            <a:normAutofit fontScale="90000"/>
          </a:bodyPr>
          <a:lstStyle/>
          <a:p>
            <a:r>
              <a:rPr lang="uk-UA" b="1" i="1" dirty="0"/>
              <a:t>Робота в групах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54423C69-0406-47F7-B616-2FD9F3CC1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20.01.2024</a:t>
            </a:fld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4C9823A-3F71-43CA-A0E0-9971630B83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626" y="8283"/>
            <a:ext cx="9376428" cy="671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278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Гімнастика для очей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EF70354-AC86-4451-9374-B0ECE2C699D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1" t="19029" r="4683" b="16505"/>
          <a:stretch/>
        </p:blipFill>
        <p:spPr>
          <a:xfrm>
            <a:off x="683579" y="1678981"/>
            <a:ext cx="10955045" cy="442108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E9EF476-82D4-43B3-AE2B-35C11B15486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" t="13334" r="91845" b="74110"/>
          <a:stretch/>
        </p:blipFill>
        <p:spPr>
          <a:xfrm>
            <a:off x="84922" y="994737"/>
            <a:ext cx="889961" cy="86113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B75EE9E-5970-4B0B-8CE6-90C38836E68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5" t="16156" r="79686" b="74110"/>
          <a:stretch/>
        </p:blipFill>
        <p:spPr>
          <a:xfrm>
            <a:off x="2545966" y="1170555"/>
            <a:ext cx="889961" cy="66757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BC785B1-C6C8-413B-A06B-F8A6303C51D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13" t="16156" r="62305" b="74110"/>
          <a:stretch/>
        </p:blipFill>
        <p:spPr>
          <a:xfrm>
            <a:off x="4834332" y="1297240"/>
            <a:ext cx="1326769" cy="66757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DD879D9-742B-4C30-AD99-1676CEC4634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38" t="14023" r="48280" b="76243"/>
          <a:stretch/>
        </p:blipFill>
        <p:spPr>
          <a:xfrm>
            <a:off x="7480204" y="1047751"/>
            <a:ext cx="1326769" cy="66757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534BDB6-5777-4128-9D6C-71ED898723A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" t="27489" r="86147" b="62493"/>
          <a:stretch/>
        </p:blipFill>
        <p:spPr>
          <a:xfrm>
            <a:off x="10172473" y="1196418"/>
            <a:ext cx="1326769" cy="687075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431D62C-03FD-40A1-8C4E-BCB2832B74A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1" t="25383" r="71147" b="62785"/>
          <a:stretch/>
        </p:blipFill>
        <p:spPr>
          <a:xfrm>
            <a:off x="10569540" y="3705658"/>
            <a:ext cx="1326769" cy="81147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E18D3F6-490A-4110-B448-E5E39ABA1AA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3" t="25383" r="55945" b="62785"/>
          <a:stretch/>
        </p:blipFill>
        <p:spPr>
          <a:xfrm>
            <a:off x="9051636" y="5816026"/>
            <a:ext cx="1326769" cy="811478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B44BD13F-B057-4F2B-9C2D-C391D490506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3" t="25383" r="45295" b="62785"/>
          <a:stretch/>
        </p:blipFill>
        <p:spPr>
          <a:xfrm>
            <a:off x="6464648" y="5816026"/>
            <a:ext cx="1326769" cy="811478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532C2FA8-B135-41AC-B440-801A008F91D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6" t="26050" r="34532" b="62118"/>
          <a:stretch/>
        </p:blipFill>
        <p:spPr>
          <a:xfrm>
            <a:off x="4343625" y="6014121"/>
            <a:ext cx="1326769" cy="811478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5AAA58F0-F4B7-4AD4-899B-9EF2E8E51CF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11" t="26050" r="18907" b="62118"/>
          <a:stretch/>
        </p:blipFill>
        <p:spPr>
          <a:xfrm>
            <a:off x="946115" y="5992671"/>
            <a:ext cx="1326769" cy="811478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008EE52-A5F1-4D33-B36B-23EB6CA7057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78" t="26050" r="5240" b="62118"/>
          <a:stretch/>
        </p:blipFill>
        <p:spPr>
          <a:xfrm>
            <a:off x="20194" y="4367541"/>
            <a:ext cx="1326769" cy="811478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B47DF2B3-9F46-4E8F-B9C7-7F44632F89E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43" t="49358" r="34075" b="38810"/>
          <a:stretch/>
        </p:blipFill>
        <p:spPr>
          <a:xfrm>
            <a:off x="1361636" y="3567617"/>
            <a:ext cx="1052628" cy="643808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159883E8-FE86-4865-BD44-07468E48FAC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01" t="49358" r="46240" b="40509"/>
          <a:stretch/>
        </p:blipFill>
        <p:spPr>
          <a:xfrm>
            <a:off x="4316418" y="3613837"/>
            <a:ext cx="827931" cy="551368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95B505AF-A426-4CDE-8BB9-0138108C43D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3" t="50590" r="72488" b="39277"/>
          <a:stretch/>
        </p:blipFill>
        <p:spPr>
          <a:xfrm>
            <a:off x="6499238" y="3613837"/>
            <a:ext cx="1096830" cy="551368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0E977F35-CB4E-4B02-B455-686FF88D30D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36" t="62228" r="60425" b="27639"/>
          <a:stretch/>
        </p:blipFill>
        <p:spPr>
          <a:xfrm>
            <a:off x="10874836" y="5716987"/>
            <a:ext cx="1096830" cy="551368"/>
          </a:xfrm>
          <a:prstGeom prst="rect">
            <a:avLst/>
          </a:prstGeom>
        </p:spPr>
      </p:pic>
      <p:pic>
        <p:nvPicPr>
          <p:cNvPr id="2" name="Гімнастика для очей №2">
            <a:hlinkClick r:id="" action="ppaction://media"/>
            <a:extLst>
              <a:ext uri="{FF2B5EF4-FFF2-40B4-BE49-F238E27FC236}">
                <a16:creationId xmlns:a16="http://schemas.microsoft.com/office/drawing/2014/main" id="{29C7171E-2B49-4096-82B6-08FD048F9C6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0194" y="-195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3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61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48015" y="2060232"/>
            <a:ext cx="4686300" cy="3733800"/>
          </a:xfrm>
          <a:prstGeom prst="roundRect">
            <a:avLst/>
          </a:prstGeom>
          <a:solidFill>
            <a:srgbClr val="78B64E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80636" y="473994"/>
            <a:ext cx="8597540" cy="46166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Завдання для домашньої роботи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13918" y="2627984"/>
            <a:ext cx="4686300" cy="2316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uk-UA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Опрацювати самостійно тему за </a:t>
            </a:r>
            <a:r>
              <a:rPr lang="uk-UA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відеоуроком</a:t>
            </a:r>
            <a:r>
              <a:rPr lang="uk-UA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 </a:t>
            </a:r>
            <a:r>
              <a:rPr lang="uk-UA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кодом)</a:t>
            </a:r>
            <a:endParaRPr lang="uk-UA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uk-UA" sz="1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https://www.youtube.com/watch?v=HERmF8LpYCg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Завдання</a:t>
            </a:r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розв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ru-RU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язані</a:t>
            </a:r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у </a:t>
            </a:r>
            <a:r>
              <a:rPr lang="ru-RU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відеоуроці</a:t>
            </a:r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записати</a:t>
            </a:r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у </a:t>
            </a:r>
            <a:r>
              <a:rPr lang="ru-RU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зошит</a:t>
            </a:r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kumimoji="0" lang="ru-RU" sz="2400" i="0" u="none" strike="noStrike" kern="120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5B497C2-944C-49DC-A57A-4F63434410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8266" y="1436665"/>
            <a:ext cx="5613241" cy="483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54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20.01.2024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30"/>
            <a:ext cx="8732066" cy="461666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Рефлексія. Вправа «РАФТ»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91750" y="1197520"/>
            <a:ext cx="4974336" cy="2025534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0070C0"/>
            </a:solidFill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Р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оль            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–  Вчитель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А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удитор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і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я   – 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Учні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Ф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ормат       –  Опитування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Т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ема             –  Враження від уроку        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4" descr="Файл:Учитель с указкой.jpg — Vladimi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7"/>
          <a:stretch/>
        </p:blipFill>
        <p:spPr bwMode="auto">
          <a:xfrm>
            <a:off x="139290" y="2210287"/>
            <a:ext cx="3827591" cy="457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МБДОУ &quot;Детский сад №47&quot; - г. Чит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36653" y="3858826"/>
            <a:ext cx="4329433" cy="28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2232210" y="4715271"/>
            <a:ext cx="1532965" cy="147523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6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1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Опитування!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2400332" y="1336105"/>
            <a:ext cx="3509683" cy="874183"/>
          </a:xfrm>
          <a:prstGeom prst="wedgeRoundRectCallout">
            <a:avLst>
              <a:gd name="adj1" fmla="val -46192"/>
              <a:gd name="adj2" fmla="val 68945"/>
              <a:gd name="adj3" fmla="val 16667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Що було найцікавішим на уроці?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2998692" y="2468934"/>
            <a:ext cx="3509683" cy="874901"/>
          </a:xfrm>
          <a:prstGeom prst="wedgeRoundRectCallout">
            <a:avLst>
              <a:gd name="adj1" fmla="val -46539"/>
              <a:gd name="adj2" fmla="val 70347"/>
              <a:gd name="adj3" fmla="val 16667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 чому ви сумнівалися?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3923463" y="3595551"/>
            <a:ext cx="3250783" cy="907611"/>
          </a:xfrm>
          <a:prstGeom prst="wedgeRoundRectCallout">
            <a:avLst>
              <a:gd name="adj1" fmla="val -44356"/>
              <a:gd name="adj2" fmla="val 69305"/>
              <a:gd name="adj3" fmla="val 16667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Що потрібно зробити, щоб бути впевненішим?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814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16174</TotalTime>
  <Words>436</Words>
  <Application>Microsoft Office PowerPoint</Application>
  <PresentationFormat>Широкий екран</PresentationFormat>
  <Paragraphs>124</Paragraphs>
  <Slides>16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Monotype Corsiva</vt:lpstr>
      <vt:lpstr>Times New Roman</vt:lpstr>
      <vt:lpstr>Тема Office</vt:lpstr>
      <vt:lpstr>1_Тема Office</vt:lpstr>
      <vt:lpstr>Презентація PowerPoint</vt:lpstr>
      <vt:lpstr>Сенкан «Математика»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Робота в групах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Tsupa;info@vsimpptx.com;VsimPPTX</dc:creator>
  <cp:lastModifiedBy>Надія</cp:lastModifiedBy>
  <cp:revision>1327</cp:revision>
  <dcterms:created xsi:type="dcterms:W3CDTF">2018-01-05T16:38:53Z</dcterms:created>
  <dcterms:modified xsi:type="dcterms:W3CDTF">2024-01-20T17:25:43Z</dcterms:modified>
</cp:coreProperties>
</file>