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1350" r:id="rId2"/>
    <p:sldId id="1308" r:id="rId3"/>
    <p:sldId id="1340" r:id="rId4"/>
    <p:sldId id="1314" r:id="rId5"/>
    <p:sldId id="1345" r:id="rId6"/>
    <p:sldId id="1346" r:id="rId7"/>
    <p:sldId id="1351" r:id="rId8"/>
    <p:sldId id="1348" r:id="rId9"/>
    <p:sldId id="1349" r:id="rId10"/>
    <p:sldId id="1343" r:id="rId11"/>
    <p:sldId id="1311" r:id="rId12"/>
    <p:sldId id="1333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563"/>
    <a:srgbClr val="FF0066"/>
    <a:srgbClr val="0101FD"/>
    <a:srgbClr val="4870AB"/>
    <a:srgbClr val="2F3242"/>
    <a:srgbClr val="FFB441"/>
    <a:srgbClr val="70AD47"/>
    <a:srgbClr val="FFFF00"/>
    <a:srgbClr val="00C764"/>
    <a:srgbClr val="33AE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22" autoAdjust="0"/>
    <p:restoredTop sz="94660"/>
  </p:normalViewPr>
  <p:slideViewPr>
    <p:cSldViewPr snapToGrid="0">
      <p:cViewPr varScale="1">
        <p:scale>
          <a:sx n="72" d="100"/>
          <a:sy n="72" d="100"/>
        </p:scale>
        <p:origin x="6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BE04B-0FEE-474E-98E3-E5C059B0E3D6}" type="datetimeFigureOut">
              <a:rPr lang="ru-RU" smtClean="0"/>
              <a:t>01.10.2023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9451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38629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26289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8420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01931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0F6FDC-6E3E-4CA5-B952-730D5FCD9F95}" type="slidenum">
              <a:rPr lang="uk-UA" smtClean="0"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7643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/>
              <a:t>01.10.2023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7360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t>01.10.2023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3820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/>
              <a:t>01.10.2023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4318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/>
              <a:t>01.10.2023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5762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/>
              <a:t>01.10.2023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221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t>01.10.2023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5720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01.10.2023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2752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/>
              <a:t>01.10.2023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7663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/>
              <a:t>01.10.2023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7666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/>
              <a:t>01.10.2023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9826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/>
              <a:t>01.10.2023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8685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FBF2D6-4F70-474E-8189-F1C29A9FD449}" type="datetime1">
              <a:rPr kumimoji="0" lang="uk-U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01.10.2023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2A2CC5-B2C6-4302-92FF-8C073FD1154B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0328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01.10.2023</a:t>
            </a:fld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7587" y="1332710"/>
            <a:ext cx="989382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Натуральні </a:t>
            </a:r>
            <a:r>
              <a:rPr lang="uk-UA" sz="5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числа. </a:t>
            </a:r>
            <a:endParaRPr lang="uk-UA" sz="54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5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Порівняння </a:t>
            </a:r>
            <a:r>
              <a:rPr lang="uk-UA" sz="5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натуральних чисел. </a:t>
            </a:r>
            <a:endParaRPr lang="uk-UA" sz="54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5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Додавання і віднімання  натуральних чисел.</a:t>
            </a:r>
            <a:endParaRPr lang="uk-UA" sz="5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3928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</a:extLst>
          </a:blip>
          <a:srcRect t="1617"/>
          <a:stretch/>
        </p:blipFill>
        <p:spPr>
          <a:xfrm>
            <a:off x="185531" y="0"/>
            <a:ext cx="10435745" cy="621429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65340" y="1314899"/>
            <a:ext cx="780158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0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</a:t>
            </a:r>
            <a:r>
              <a:rPr lang="uk-UA" sz="40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нашого уроку: </a:t>
            </a:r>
            <a:r>
              <a:rPr lang="uk-UA" sz="4000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повторити, </a:t>
            </a:r>
            <a:r>
              <a:rPr lang="uk-UA" sz="4000" dirty="0">
                <a:ln w="0"/>
                <a:solidFill>
                  <a:schemeClr val="accent1">
                    <a:lumMod val="75000"/>
                  </a:schemeClr>
                </a:solidFill>
              </a:rPr>
              <a:t>узагальнити і закріпити </a:t>
            </a:r>
            <a:r>
              <a:rPr kumimoji="0" lang="uk-UA" sz="4000" i="0" u="none" strike="noStrike" kern="1200" normalizeH="0" baseline="0" noProof="0" dirty="0">
                <a:ln w="0"/>
                <a:solidFill>
                  <a:schemeClr val="accent1">
                    <a:lumMod val="75000"/>
                  </a:schemeClr>
                </a:solidFill>
                <a:uLnTx/>
                <a:uFillTx/>
              </a:rPr>
              <a:t>свої знання,</a:t>
            </a:r>
            <a:r>
              <a:rPr kumimoji="0" lang="uk-UA" sz="4000" i="0" u="none" strike="noStrike" kern="1200" normalizeH="0" noProof="0" dirty="0">
                <a:ln w="0"/>
                <a:solidFill>
                  <a:schemeClr val="accent1">
                    <a:lumMod val="75000"/>
                  </a:schemeClr>
                </a:solidFill>
                <a:uLnTx/>
                <a:uFillTx/>
              </a:rPr>
              <a:t> щодо </a:t>
            </a:r>
            <a:r>
              <a:rPr kumimoji="0" lang="uk-UA" sz="4000" i="0" u="none" strike="noStrike" kern="1200" normalizeH="0" noProof="0" dirty="0" smtClean="0">
                <a:ln w="0"/>
                <a:solidFill>
                  <a:schemeClr val="accent1">
                    <a:lumMod val="75000"/>
                  </a:schemeClr>
                </a:solidFill>
                <a:uLnTx/>
                <a:uFillTx/>
              </a:rPr>
              <a:t>порівняння </a:t>
            </a:r>
            <a:r>
              <a:rPr kumimoji="0" lang="uk-UA" sz="4000" i="0" u="none" strike="noStrike" kern="1200" normalizeH="0" noProof="0" dirty="0">
                <a:ln w="0"/>
                <a:solidFill>
                  <a:schemeClr val="accent1">
                    <a:lumMod val="75000"/>
                  </a:schemeClr>
                </a:solidFill>
                <a:uLnTx/>
                <a:uFillTx/>
              </a:rPr>
              <a:t>натуральних </a:t>
            </a:r>
            <a:r>
              <a:rPr lang="uk-UA" sz="4000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чисел та </a:t>
            </a:r>
            <a:r>
              <a:rPr lang="uk-UA" sz="4000" dirty="0">
                <a:ln w="0"/>
                <a:solidFill>
                  <a:schemeClr val="accent1">
                    <a:lumMod val="75000"/>
                  </a:schemeClr>
                </a:solidFill>
              </a:rPr>
              <a:t>арифметичних </a:t>
            </a:r>
            <a:r>
              <a:rPr lang="uk-UA" sz="4000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дій над ними.</a:t>
            </a:r>
            <a:endParaRPr kumimoji="0" lang="uk-UA" sz="4000" i="0" u="none" strike="noStrike" kern="1200" normalizeH="0" baseline="0" noProof="0" dirty="0">
              <a:ln w="0"/>
              <a:solidFill>
                <a:schemeClr val="accent1">
                  <a:lumMod val="75000"/>
                </a:schemeClr>
              </a:solidFill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6785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70968" y="309398"/>
            <a:ext cx="9409137" cy="5570756"/>
          </a:xfrm>
          <a:prstGeom prst="rect">
            <a:avLst/>
          </a:prstGeom>
          <a:noFill/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numCol="1">
            <a:spAutoFit/>
          </a:bodyPr>
          <a:lstStyle/>
          <a:p>
            <a:pPr lvl="0" algn="ctr">
              <a:defRPr/>
            </a:pPr>
            <a:r>
              <a:rPr lang="uk-UA" sz="3200" b="1" dirty="0">
                <a:ln w="0"/>
                <a:solidFill>
                  <a:srgbClr val="00B050"/>
                </a:solidFill>
              </a:rPr>
              <a:t>Цікавинки математики</a:t>
            </a:r>
          </a:p>
          <a:p>
            <a:pPr>
              <a:defRPr/>
            </a:pPr>
            <a:r>
              <a:rPr lang="uk-UA" sz="3600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Символи, що застосовуються для позначення </a:t>
            </a:r>
            <a:r>
              <a:rPr lang="ru-RU" sz="3600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чисел</a:t>
            </a:r>
            <a:r>
              <a:rPr lang="ru-RU" sz="3600" dirty="0">
                <a:ln w="0"/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uk-UA" sz="3600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називаються</a:t>
            </a:r>
            <a:r>
              <a:rPr lang="ru-RU" sz="3600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600" b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цифрами</a:t>
            </a:r>
            <a:r>
              <a:rPr lang="uk-UA" sz="3600" b="1" dirty="0">
                <a:ln w="0"/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algn="ctr">
              <a:defRPr/>
            </a:pPr>
            <a:endParaRPr lang="ru-RU" sz="3600" b="1" dirty="0" smtClean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3600" b="1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Число</a:t>
            </a:r>
            <a:r>
              <a:rPr lang="ru-RU" sz="36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>
                <a:ln w="0"/>
                <a:solidFill>
                  <a:schemeClr val="accent1">
                    <a:lumMod val="75000"/>
                  </a:schemeClr>
                </a:solidFill>
              </a:rPr>
              <a:t>- </a:t>
            </a:r>
            <a:r>
              <a:rPr lang="uk-UA" sz="3600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це один з основних об'єктів математики, який використовують для підрахунку, вимірювання та маркування.</a:t>
            </a:r>
          </a:p>
          <a:p>
            <a:pPr lvl="0" algn="ctr">
              <a:defRPr/>
            </a:pPr>
            <a:endParaRPr lang="uk-UA" sz="3600" dirty="0" smtClean="0">
              <a:ln w="0"/>
              <a:solidFill>
                <a:schemeClr val="accent1">
                  <a:lumMod val="75000"/>
                </a:schemeClr>
              </a:solidFill>
            </a:endParaRPr>
          </a:p>
          <a:p>
            <a:pPr lvl="0">
              <a:defRPr/>
            </a:pPr>
            <a:r>
              <a:rPr lang="uk-UA" sz="3600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Різниця </a:t>
            </a:r>
            <a:r>
              <a:rPr lang="uk-UA" sz="3600" dirty="0">
                <a:ln w="0"/>
                <a:solidFill>
                  <a:schemeClr val="accent1">
                    <a:lumMod val="75000"/>
                  </a:schemeClr>
                </a:solidFill>
              </a:rPr>
              <a:t>між цифрою та числом: числа складаються із цифр. </a:t>
            </a:r>
          </a:p>
        </p:txBody>
      </p:sp>
    </p:spTree>
    <p:extLst>
      <p:ext uri="{BB962C8B-B14F-4D97-AF65-F5344CB8AC3E}">
        <p14:creationId xmlns:p14="http://schemas.microsoft.com/office/powerpoint/2010/main" val="354159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01.10.2023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81346" y="779881"/>
            <a:ext cx="1102877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>
              <a:buFont typeface="+mj-lt"/>
              <a:buAutoNum type="arabicPeriod"/>
              <a:defRPr/>
            </a:pPr>
            <a:r>
              <a:rPr lang="uk-UA" sz="32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Натуральні числа – це …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uk-UA" sz="32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Які цифри використовуються для запису натуральних чисел?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uk-UA" sz="32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Властивості натурального ряду чисел …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uk-UA" sz="32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Чи являється нуль натуральним числом?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uk-UA" sz="32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Натуральне число записане однією цифрою називають …; двома цифрами - …; п’ятьма цифрами - …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uk-UA" sz="32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Правила порівняння натуральних чисел.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uk-UA" sz="32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Властивості дії додавання.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uk-UA" sz="32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Властивість віднімання суми від числа.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uk-UA" sz="3200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Властивість віднімання числа від суми.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646575" y="0"/>
            <a:ext cx="48988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Повторимо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52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1304" y="299086"/>
            <a:ext cx="2398644" cy="567290"/>
          </a:xfrm>
        </p:spPr>
        <p:txBody>
          <a:bodyPr>
            <a:normAutofit fontScale="90000"/>
          </a:bodyPr>
          <a:lstStyle/>
          <a:p>
            <a:pPr algn="l"/>
            <a:r>
              <a:rPr lang="uk-UA" sz="40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1</a:t>
            </a:r>
            <a:endParaRPr lang="uk-UA" sz="4000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1304" y="799744"/>
            <a:ext cx="10972800" cy="619776"/>
          </a:xfrm>
        </p:spPr>
        <p:txBody>
          <a:bodyPr>
            <a:noAutofit/>
          </a:bodyPr>
          <a:lstStyle/>
          <a:p>
            <a:pPr algn="l"/>
            <a:r>
              <a:rPr lang="uk-UA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Запишіть вісім разів підряд цифру 7. Прочитайте одержане число.</a:t>
            </a:r>
            <a:endParaRPr lang="uk-UA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31304" y="1298837"/>
            <a:ext cx="2683565" cy="698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uk-UA" sz="3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2</a:t>
            </a:r>
            <a:endParaRPr lang="uk-UA" sz="3600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337931" y="1997650"/>
            <a:ext cx="11516138" cy="17657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uk-UA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Замініть зірочку знаком: </a:t>
            </a:r>
            <a:r>
              <a:rPr lang="en-US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“&lt;”</a:t>
            </a:r>
            <a:r>
              <a:rPr lang="uk-UA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“&gt;” </a:t>
            </a:r>
            <a:r>
              <a:rPr lang="uk-UA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або </a:t>
            </a:r>
            <a:r>
              <a:rPr lang="en-US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“=”</a:t>
            </a:r>
            <a:r>
              <a:rPr lang="uk-UA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l"/>
            <a:r>
              <a:rPr lang="uk-UA" sz="2800" dirty="0" smtClean="0"/>
              <a:t>1)  4553 * 45 531</a:t>
            </a:r>
            <a:r>
              <a:rPr lang="uk-UA" sz="2800" dirty="0"/>
              <a:t>;</a:t>
            </a:r>
            <a:r>
              <a:rPr lang="uk-UA" sz="2800" dirty="0" smtClean="0"/>
              <a:t>		3) </a:t>
            </a:r>
            <a:r>
              <a:rPr lang="uk-UA" sz="2800" dirty="0"/>
              <a:t>62 361 * </a:t>
            </a:r>
            <a:r>
              <a:rPr lang="uk-UA" sz="2800" dirty="0" smtClean="0"/>
              <a:t>9999; 		5)  1 725 003 * 1 725 003;</a:t>
            </a:r>
          </a:p>
          <a:p>
            <a:pPr algn="l"/>
            <a:r>
              <a:rPr lang="uk-UA" sz="2800" dirty="0" smtClean="0"/>
              <a:t>2)  562 </a:t>
            </a:r>
            <a:r>
              <a:rPr lang="uk-UA" sz="2800" dirty="0"/>
              <a:t>* </a:t>
            </a:r>
            <a:r>
              <a:rPr lang="uk-UA" sz="2800" dirty="0" smtClean="0"/>
              <a:t>474; 		4) </a:t>
            </a:r>
            <a:r>
              <a:rPr lang="uk-UA" sz="2800" dirty="0"/>
              <a:t>37 420 * 37 </a:t>
            </a:r>
            <a:r>
              <a:rPr lang="uk-UA" sz="2800" dirty="0" smtClean="0"/>
              <a:t>421; 	6)</a:t>
            </a:r>
            <a:r>
              <a:rPr lang="en-US" sz="2800" dirty="0" smtClean="0"/>
              <a:t> </a:t>
            </a:r>
            <a:r>
              <a:rPr lang="uk-UA" sz="2800" dirty="0" smtClean="0"/>
              <a:t> 443 </a:t>
            </a:r>
            <a:r>
              <a:rPr lang="uk-UA" sz="2800" dirty="0"/>
              <a:t>982 * 443 </a:t>
            </a:r>
            <a:r>
              <a:rPr lang="uk-UA" sz="2800" dirty="0" smtClean="0"/>
              <a:t>928.</a:t>
            </a:r>
            <a:endParaRPr lang="uk-UA" sz="2800" dirty="0"/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337931" y="4240397"/>
            <a:ext cx="9336156" cy="21044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uk-UA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Прочитайте подвійні нерівності, де </a:t>
            </a:r>
            <a:r>
              <a:rPr lang="uk-UA" sz="2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uk-UA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– натуральне число.</a:t>
            </a:r>
          </a:p>
          <a:p>
            <a:pPr algn="l"/>
            <a:r>
              <a:rPr lang="uk-UA" sz="2800" dirty="0" smtClean="0"/>
              <a:t>1)  10 </a:t>
            </a:r>
            <a:r>
              <a:rPr lang="en-US" sz="2800" dirty="0" smtClean="0"/>
              <a:t>&lt; </a:t>
            </a:r>
            <a:r>
              <a:rPr lang="uk-UA" sz="2800" i="1" dirty="0" smtClean="0"/>
              <a:t>а</a:t>
            </a:r>
            <a:r>
              <a:rPr lang="en-US" sz="2800" i="1" dirty="0" smtClean="0"/>
              <a:t> </a:t>
            </a:r>
            <a:r>
              <a:rPr lang="en-US" sz="2800" dirty="0" smtClean="0"/>
              <a:t>&lt; 17</a:t>
            </a:r>
            <a:r>
              <a:rPr lang="uk-UA" sz="2800" dirty="0" smtClean="0"/>
              <a:t>;</a:t>
            </a:r>
            <a:endParaRPr lang="en-US" sz="2800" dirty="0" smtClean="0"/>
          </a:p>
          <a:p>
            <a:pPr algn="l"/>
            <a:r>
              <a:rPr lang="en-US" sz="2800" dirty="0" smtClean="0"/>
              <a:t>2)  912 &lt; </a:t>
            </a:r>
            <a:r>
              <a:rPr lang="uk-UA" sz="2800" i="1" dirty="0" smtClean="0"/>
              <a:t>а</a:t>
            </a:r>
            <a:r>
              <a:rPr lang="en-US" sz="2800" dirty="0" smtClean="0"/>
              <a:t> &lt; 921</a:t>
            </a:r>
            <a:r>
              <a:rPr lang="uk-UA" sz="2800" dirty="0" smtClean="0"/>
              <a:t>;</a:t>
            </a:r>
            <a:r>
              <a:rPr lang="en-US" sz="2800" dirty="0" smtClean="0"/>
              <a:t>		</a:t>
            </a:r>
          </a:p>
          <a:p>
            <a:pPr algn="l"/>
            <a:r>
              <a:rPr lang="en-US" sz="2800" dirty="0" smtClean="0"/>
              <a:t>3)  5372 &lt; </a:t>
            </a:r>
            <a:r>
              <a:rPr lang="uk-UA" sz="2800" i="1" dirty="0" smtClean="0"/>
              <a:t>а</a:t>
            </a:r>
            <a:r>
              <a:rPr lang="en-US" sz="2800" dirty="0" smtClean="0"/>
              <a:t> &lt; 17 152</a:t>
            </a:r>
            <a:r>
              <a:rPr lang="uk-UA" sz="2800" dirty="0" smtClean="0"/>
              <a:t>.</a:t>
            </a:r>
            <a:endParaRPr lang="uk-UA" sz="2800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31304" y="3574864"/>
            <a:ext cx="2683565" cy="698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uk-UA" sz="3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</a:t>
            </a:r>
            <a:r>
              <a:rPr lang="en-US" sz="3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uk-UA" sz="3600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243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1304" y="299086"/>
            <a:ext cx="2398644" cy="567290"/>
          </a:xfrm>
        </p:spPr>
        <p:txBody>
          <a:bodyPr>
            <a:normAutofit fontScale="90000"/>
          </a:bodyPr>
          <a:lstStyle/>
          <a:p>
            <a:pPr algn="l"/>
            <a:r>
              <a:rPr lang="uk-UA" sz="40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4</a:t>
            </a:r>
            <a:endParaRPr lang="uk-UA" sz="4000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31304" y="2039886"/>
            <a:ext cx="2683565" cy="698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uk-UA" sz="3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5</a:t>
            </a:r>
            <a:endParaRPr lang="uk-UA" sz="3600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331304" y="730661"/>
            <a:ext cx="9508732" cy="17657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Прочитайте числа</a:t>
            </a:r>
          </a:p>
          <a:p>
            <a:pPr algn="l"/>
            <a:r>
              <a:rPr lang="uk-UA" sz="2800" dirty="0" smtClean="0"/>
              <a:t>	1)  52003342;		3) 3742500000; 		</a:t>
            </a:r>
          </a:p>
          <a:p>
            <a:pPr algn="l"/>
            <a:r>
              <a:rPr lang="uk-UA" sz="2800" dirty="0" smtClean="0"/>
              <a:t>	2)  602327; 			4) 73000101; 	</a:t>
            </a:r>
            <a:endParaRPr lang="uk-UA" sz="2800" dirty="0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3652835"/>
              </p:ext>
            </p:extLst>
          </p:nvPr>
        </p:nvGraphicFramePr>
        <p:xfrm>
          <a:off x="516835" y="3429000"/>
          <a:ext cx="7470016" cy="2915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4380">
                  <a:extLst>
                    <a:ext uri="{9D8B030D-6E8A-4147-A177-3AD203B41FA5}">
                      <a16:colId xmlns:a16="http://schemas.microsoft.com/office/drawing/2014/main" val="3872813849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687635448"/>
                    </a:ext>
                  </a:extLst>
                </a:gridCol>
                <a:gridCol w="1835636">
                  <a:extLst>
                    <a:ext uri="{9D8B030D-6E8A-4147-A177-3AD203B41FA5}">
                      <a16:colId xmlns:a16="http://schemas.microsoft.com/office/drawing/2014/main" val="3261175047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3299037212"/>
                    </a:ext>
                  </a:extLst>
                </a:gridCol>
              </a:tblGrid>
              <a:tr h="843003"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smtClean="0"/>
                        <a:t>Місто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smtClean="0"/>
                        <a:t>Кількість населення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smtClean="0"/>
                        <a:t>Місто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smtClean="0"/>
                        <a:t>Кількість населення</a:t>
                      </a:r>
                      <a:endParaRPr lang="uk-U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0866308"/>
                  </a:ext>
                </a:extLst>
              </a:tr>
              <a:tr h="488406">
                <a:tc>
                  <a:txBody>
                    <a:bodyPr/>
                    <a:lstStyle/>
                    <a:p>
                      <a:r>
                        <a:rPr lang="uk-UA" sz="2800" dirty="0" err="1" smtClean="0"/>
                        <a:t>Авдіївка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37</a:t>
                      </a:r>
                      <a:r>
                        <a:rPr lang="uk-UA" sz="2800" baseline="0" dirty="0" smtClean="0"/>
                        <a:t> 210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Дніпро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1 065 008</a:t>
                      </a:r>
                      <a:endParaRPr lang="uk-U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9081880"/>
                  </a:ext>
                </a:extLst>
              </a:tr>
              <a:tr h="488406"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Бердянськ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121 692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Зміїв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17 063</a:t>
                      </a:r>
                      <a:endParaRPr lang="uk-U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1050548"/>
                  </a:ext>
                </a:extLst>
              </a:tr>
              <a:tr h="488406"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Берестечко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1904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Калинівка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20 061</a:t>
                      </a:r>
                      <a:endParaRPr lang="uk-U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0796918"/>
                  </a:ext>
                </a:extLst>
              </a:tr>
              <a:tr h="488406"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Біла Церква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200 131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Київ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2 611 327</a:t>
                      </a:r>
                      <a:endParaRPr lang="uk-U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2987305"/>
                  </a:ext>
                </a:extLst>
              </a:tr>
            </a:tbl>
          </a:graphicData>
        </a:graphic>
      </p:graphicFrame>
      <p:sp>
        <p:nvSpPr>
          <p:cNvPr id="12" name="Подзаголовок 2"/>
          <p:cNvSpPr txBox="1">
            <a:spLocks/>
          </p:cNvSpPr>
          <p:nvPr/>
        </p:nvSpPr>
        <p:spPr>
          <a:xfrm>
            <a:off x="226308" y="2643431"/>
            <a:ext cx="11415231" cy="881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Прочитайте числа</a:t>
            </a:r>
            <a:r>
              <a:rPr lang="uk-UA" sz="2800" dirty="0" smtClean="0"/>
              <a:t>	 та дізнаєтесь кількість мешканців у різних містах України.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355209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Фізкультхвилинка 'Україно, земле моя'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" y="0"/>
            <a:ext cx="122675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706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7931" y="239642"/>
            <a:ext cx="2398644" cy="567290"/>
          </a:xfrm>
        </p:spPr>
        <p:txBody>
          <a:bodyPr>
            <a:normAutofit fontScale="90000"/>
          </a:bodyPr>
          <a:lstStyle/>
          <a:p>
            <a:pPr algn="l"/>
            <a:r>
              <a:rPr lang="uk-UA" sz="40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6</a:t>
            </a:r>
            <a:endParaRPr lang="uk-UA" sz="4000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31304" y="2147044"/>
            <a:ext cx="2683565" cy="698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uk-UA" sz="3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7</a:t>
            </a:r>
            <a:endParaRPr lang="uk-UA" sz="3600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331304" y="730661"/>
            <a:ext cx="10068290" cy="17657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Запишіть число, яке: </a:t>
            </a:r>
          </a:p>
          <a:p>
            <a:pPr algn="l"/>
            <a:r>
              <a:rPr lang="uk-UA" sz="2800" dirty="0" smtClean="0"/>
              <a:t>	1)  на 5 більше за найбільше трицифрове число;		</a:t>
            </a:r>
          </a:p>
          <a:p>
            <a:pPr algn="l"/>
            <a:r>
              <a:rPr lang="uk-UA" sz="2800" dirty="0" smtClean="0"/>
              <a:t>	2)  на 2 менше від найменшого </a:t>
            </a:r>
            <a:r>
              <a:rPr lang="uk-UA" sz="2800" dirty="0" err="1" smtClean="0"/>
              <a:t>восьмицифрового</a:t>
            </a:r>
            <a:r>
              <a:rPr lang="uk-UA" sz="2800" dirty="0" smtClean="0"/>
              <a:t> числа</a:t>
            </a:r>
            <a:endParaRPr lang="uk-UA" sz="2800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331304" y="2746092"/>
            <a:ext cx="11224592" cy="17564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defRPr/>
            </a:pPr>
            <a:r>
              <a:rPr lang="uk-UA" sz="2800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Розташуй числа в порядку спадання та відгадай прізвище видатного українського письменника:</a:t>
            </a:r>
            <a:br>
              <a:rPr lang="uk-UA" sz="2800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800" noProof="1">
                <a:ln w="0"/>
                <a:solidFill>
                  <a:prstClr val="black"/>
                </a:solidFill>
              </a:rPr>
              <a:t>97 0</a:t>
            </a:r>
            <a:r>
              <a:rPr lang="uk-UA" sz="2800" noProof="1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36 981 </a:t>
            </a:r>
            <a:r>
              <a:rPr lang="uk-UA" sz="2800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(Н), 101 037 291 (Р), 7</a:t>
            </a:r>
            <a:r>
              <a:rPr lang="pt-BR" sz="2800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36 831(</a:t>
            </a:r>
            <a:r>
              <a:rPr lang="uk-UA" sz="2800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pt-BR" sz="2800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), </a:t>
            </a:r>
            <a:endParaRPr lang="uk-UA" sz="2800" dirty="0" smtClean="0">
              <a:ln w="0"/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l">
              <a:defRPr/>
            </a:pPr>
            <a:r>
              <a:rPr lang="uk-UA" sz="2800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101 </a:t>
            </a:r>
            <a:r>
              <a:rPr lang="uk-UA" sz="2800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r>
              <a:rPr lang="pt-BR" sz="2800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 </a:t>
            </a:r>
            <a:r>
              <a:rPr lang="pt-BR" sz="2800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379</a:t>
            </a:r>
            <a:r>
              <a:rPr lang="uk-UA" sz="2800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2800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uk-UA" sz="2800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</a:t>
            </a:r>
            <a:r>
              <a:rPr lang="pt-BR" sz="2800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), </a:t>
            </a:r>
            <a:r>
              <a:rPr lang="uk-UA" sz="2800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r>
              <a:rPr lang="pt-BR" sz="2800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36 </a:t>
            </a:r>
            <a:r>
              <a:rPr lang="pt-BR" sz="2800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979</a:t>
            </a:r>
            <a:r>
              <a:rPr lang="uk-UA" sz="2800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2800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uk-UA" sz="2800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pt-BR" sz="2800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), </a:t>
            </a:r>
            <a:r>
              <a:rPr lang="uk-UA" sz="2800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97 0</a:t>
            </a:r>
            <a:r>
              <a:rPr lang="pt-BR" sz="2800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37 </a:t>
            </a:r>
            <a:r>
              <a:rPr lang="pt-BR" sz="2800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219</a:t>
            </a:r>
            <a:r>
              <a:rPr lang="uk-UA" sz="2800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2800" dirty="0" smtClean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pt-BR" sz="2800" dirty="0">
                <a:ln w="0"/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</a:t>
            </a:r>
            <a:r>
              <a:rPr lang="pt-BR" sz="2800" dirty="0">
                <a:ln w="0"/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337931" y="5005069"/>
            <a:ext cx="6672469" cy="17657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uk-UA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Обчисліть зручним способом:</a:t>
            </a:r>
          </a:p>
          <a:p>
            <a:pPr algn="l"/>
            <a:r>
              <a:rPr lang="uk-UA" sz="2800" dirty="0" smtClean="0"/>
              <a:t>1)  418 + (987 + 582) = 		</a:t>
            </a:r>
          </a:p>
          <a:p>
            <a:pPr algn="l"/>
            <a:r>
              <a:rPr lang="uk-UA" sz="2800" dirty="0" smtClean="0"/>
              <a:t>2)  255 + 473 + 527 + 475 = 		</a:t>
            </a:r>
            <a:endParaRPr lang="uk-UA" sz="2800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337931" y="4298747"/>
            <a:ext cx="2683565" cy="698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uk-UA" sz="3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8</a:t>
            </a:r>
            <a:endParaRPr lang="uk-UA" sz="3600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358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7931" y="239642"/>
            <a:ext cx="2398644" cy="567290"/>
          </a:xfrm>
        </p:spPr>
        <p:txBody>
          <a:bodyPr>
            <a:normAutofit fontScale="90000"/>
          </a:bodyPr>
          <a:lstStyle/>
          <a:p>
            <a:pPr algn="l"/>
            <a:r>
              <a:rPr lang="uk-UA" sz="40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9</a:t>
            </a:r>
            <a:endParaRPr lang="uk-UA" sz="4000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31304" y="1735786"/>
            <a:ext cx="2683565" cy="698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uk-UA" sz="3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10</a:t>
            </a:r>
            <a:endParaRPr lang="uk-UA" sz="3600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331304" y="806932"/>
            <a:ext cx="10336696" cy="9213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Знайдіть суму всіх натуральних чисел, що закінчуються цифрою 5, які більші за 1800, але менші за 1846. </a:t>
            </a:r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337931" y="2498123"/>
            <a:ext cx="11224592" cy="10307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defRPr/>
            </a:pPr>
            <a:r>
              <a:rPr lang="uk-UA" sz="2800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Власна швидкість катера 27 км/год, а швидкість течії ріки 3 км/год. Знайдіть швидкість катера проти течії річки.</a:t>
            </a:r>
            <a:endParaRPr lang="pt-BR" sz="2800" dirty="0">
              <a:ln w="0"/>
              <a:solidFill>
                <a:prstClr val="black"/>
              </a:solidFill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331304" y="4069240"/>
            <a:ext cx="6672469" cy="17657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uk-UA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Обчисліть зручним способом:</a:t>
            </a:r>
          </a:p>
          <a:p>
            <a:pPr algn="l"/>
            <a:r>
              <a:rPr lang="uk-UA" sz="2800" dirty="0" smtClean="0"/>
              <a:t>1)  589 – (189 – 30) = 		</a:t>
            </a:r>
          </a:p>
          <a:p>
            <a:pPr algn="l"/>
            <a:r>
              <a:rPr lang="uk-UA" sz="2800" dirty="0" smtClean="0"/>
              <a:t>2)  431 + (527 - 331) = 		</a:t>
            </a:r>
            <a:endParaRPr lang="uk-UA" sz="2800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337931" y="3370427"/>
            <a:ext cx="2683565" cy="698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uk-UA" sz="36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11</a:t>
            </a:r>
            <a:endParaRPr lang="uk-UA" sz="3600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457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01.10.2023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72076" y="209907"/>
            <a:ext cx="871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spc="25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Задачі-загадки:</a:t>
            </a:r>
            <a:endParaRPr lang="uk-UA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>
              <a:defRPr/>
            </a:pPr>
            <a:r>
              <a:rPr lang="uk-UA" sz="3200" b="1" dirty="0">
                <a:ln w="0"/>
                <a:latin typeface="Calibri" panose="020F0502020204030204" pitchFamily="34" charset="0"/>
                <a:cs typeface="Calibri" panose="020F0502020204030204" pitchFamily="34" charset="0"/>
              </a:rPr>
              <a:t>№1</a:t>
            </a:r>
          </a:p>
          <a:p>
            <a:pPr algn="just">
              <a:defRPr/>
            </a:pPr>
            <a:r>
              <a:rPr lang="ru-RU" sz="3200" dirty="0">
                <a:ln w="0"/>
                <a:latin typeface="Calibri" panose="020F0502020204030204" pitchFamily="34" charset="0"/>
                <a:cs typeface="Calibri" panose="020F0502020204030204" pitchFamily="34" charset="0"/>
              </a:rPr>
              <a:t>Що більше: сума всіх цифр чи </a:t>
            </a:r>
            <a:r>
              <a:rPr lang="uk-UA" sz="3200" dirty="0">
                <a:ln w="0"/>
                <a:latin typeface="Calibri" panose="020F0502020204030204" pitchFamily="34" charset="0"/>
                <a:cs typeface="Calibri" panose="020F0502020204030204" pitchFamily="34" charset="0"/>
              </a:rPr>
              <a:t>їхній добуток</a:t>
            </a:r>
            <a:r>
              <a:rPr lang="ru-RU" sz="3200" dirty="0">
                <a:ln w="0"/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endParaRPr lang="uk-UA" sz="3200" i="1" dirty="0">
              <a:ln w="0"/>
              <a:solidFill>
                <a:srgbClr val="00C56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00332" y="1925369"/>
            <a:ext cx="91055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uk-UA" sz="3200" i="1" dirty="0">
                <a:ln w="0"/>
                <a:solidFill>
                  <a:srgbClr val="00C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Більша сума, оскільки добуток дорівнює 0 (один із множників – це цифра 0).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51782" y="3002587"/>
            <a:ext cx="987166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uk-UA" sz="3200" b="1" dirty="0">
                <a:ln w="0"/>
                <a:latin typeface="Calibri" panose="020F0502020204030204" pitchFamily="34" charset="0"/>
                <a:cs typeface="Calibri" panose="020F0502020204030204" pitchFamily="34" charset="0"/>
              </a:rPr>
              <a:t>№2</a:t>
            </a:r>
          </a:p>
          <a:p>
            <a:pPr algn="just">
              <a:defRPr/>
            </a:pPr>
            <a:r>
              <a:rPr lang="ru-RU" sz="3200" dirty="0">
                <a:ln w="0"/>
                <a:latin typeface="Calibri" panose="020F0502020204030204" pitchFamily="34" charset="0"/>
                <a:cs typeface="Calibri" panose="020F0502020204030204" pitchFamily="34" charset="0"/>
              </a:rPr>
              <a:t>Знайдіть закономірність у числах і </a:t>
            </a:r>
            <a:r>
              <a:rPr lang="ru-RU" sz="3200" dirty="0" err="1">
                <a:ln w="0"/>
                <a:latin typeface="Calibri" panose="020F0502020204030204" pitchFamily="34" charset="0"/>
                <a:cs typeface="Calibri" panose="020F0502020204030204" pitchFamily="34" charset="0"/>
              </a:rPr>
              <a:t>продовжіть</a:t>
            </a:r>
            <a:r>
              <a:rPr lang="ru-RU" sz="3200" dirty="0">
                <a:ln w="0"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sz="3200" dirty="0" smtClean="0">
              <a:ln w="0"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defRPr/>
            </a:pPr>
            <a:r>
              <a:rPr lang="uk-UA" sz="3200" dirty="0" smtClean="0">
                <a:ln w="0"/>
                <a:latin typeface="Calibri" panose="020F0502020204030204" pitchFamily="34" charset="0"/>
                <a:cs typeface="Calibri" panose="020F0502020204030204" pitchFamily="34" charset="0"/>
              </a:rPr>
              <a:t>записувати</a:t>
            </a:r>
            <a:r>
              <a:rPr lang="ru-RU" sz="3200" dirty="0" smtClean="0">
                <a:ln w="0"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>
                <a:ln w="0"/>
                <a:latin typeface="Calibri" panose="020F0502020204030204" pitchFamily="34" charset="0"/>
                <a:cs typeface="Calibri" panose="020F0502020204030204" pitchFamily="34" charset="0"/>
              </a:rPr>
              <a:t>ряд: 11, 6, 17, 23, 40, 63, 103,…</a:t>
            </a:r>
            <a:endParaRPr lang="uk-UA" sz="3200" i="1" dirty="0">
              <a:ln w="0"/>
              <a:solidFill>
                <a:srgbClr val="00C56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51782" y="4689389"/>
            <a:ext cx="88400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uk-UA" sz="3200" i="1" dirty="0">
                <a:ln w="0"/>
                <a:solidFill>
                  <a:srgbClr val="00C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Для того щоб знайти наступне число, необхідно скласти 2 попередні. </a:t>
            </a:r>
            <a:endParaRPr lang="uk-UA" sz="3200" i="1" dirty="0" smtClean="0">
              <a:ln w="0"/>
              <a:solidFill>
                <a:srgbClr val="00C56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>
              <a:defRPr/>
            </a:pPr>
            <a:r>
              <a:rPr lang="uk-UA" sz="3200" i="1" dirty="0" smtClean="0">
                <a:ln w="0"/>
                <a:solidFill>
                  <a:srgbClr val="00C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Приклад</a:t>
            </a:r>
            <a:r>
              <a:rPr lang="uk-UA" sz="3200" i="1" dirty="0">
                <a:ln w="0"/>
                <a:solidFill>
                  <a:srgbClr val="00C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63+103=166.</a:t>
            </a:r>
          </a:p>
        </p:txBody>
      </p:sp>
    </p:spTree>
    <p:extLst>
      <p:ext uri="{BB962C8B-B14F-4D97-AF65-F5344CB8AC3E}">
        <p14:creationId xmlns:p14="http://schemas.microsoft.com/office/powerpoint/2010/main" val="182439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11272352" cy="657307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39515" y="1012954"/>
            <a:ext cx="987067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0" indent="-742950">
              <a:buFont typeface="+mj-lt"/>
              <a:buAutoNum type="arabicPeriod"/>
              <a:defRPr/>
            </a:pPr>
            <a:r>
              <a:rPr lang="uk-UA" sz="4400" dirty="0" smtClean="0">
                <a:ln w="0"/>
              </a:rPr>
              <a:t>Що </a:t>
            </a:r>
            <a:r>
              <a:rPr lang="uk-UA" sz="4400" dirty="0">
                <a:ln w="0"/>
              </a:rPr>
              <a:t>на твою думку сталося б зі світом, якби не винайшли числа?</a:t>
            </a:r>
          </a:p>
          <a:p>
            <a:pPr marL="742950" lvl="0" indent="-742950">
              <a:buFont typeface="+mj-lt"/>
              <a:buAutoNum type="arabicPeriod"/>
              <a:defRPr/>
            </a:pPr>
            <a:r>
              <a:rPr lang="uk-UA" sz="4400" dirty="0" smtClean="0">
                <a:ln w="0"/>
              </a:rPr>
              <a:t>Наведіть </a:t>
            </a:r>
            <a:r>
              <a:rPr lang="uk-UA" sz="4400" dirty="0">
                <a:ln w="0"/>
              </a:rPr>
              <a:t>приклади, де точність в розрахунках важлива для життя людини.</a:t>
            </a:r>
          </a:p>
          <a:p>
            <a:pPr marL="742950" lvl="0" indent="-742950">
              <a:buFont typeface="+mj-lt"/>
              <a:buAutoNum type="arabicPeriod"/>
              <a:defRPr/>
            </a:pPr>
            <a:r>
              <a:rPr lang="uk-UA" sz="4400" dirty="0" smtClean="0">
                <a:ln w="0"/>
              </a:rPr>
              <a:t>Назвіть </a:t>
            </a:r>
            <a:r>
              <a:rPr lang="uk-UA" sz="4400" dirty="0">
                <a:ln w="0"/>
              </a:rPr>
              <a:t>розряди чисел в межах до 100 000.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0" y="0"/>
            <a:ext cx="48988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Підсумуємо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11272352" cy="657307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71614" y="1339869"/>
            <a:ext cx="948198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0" indent="-742950">
              <a:buFont typeface="+mj-lt"/>
              <a:buAutoNum type="arabicPeriod" startAt="4"/>
              <a:defRPr/>
            </a:pPr>
            <a:r>
              <a:rPr lang="ru-RU" sz="4400" dirty="0" err="1" smtClean="0">
                <a:ln w="0"/>
              </a:rPr>
              <a:t>Чи</a:t>
            </a:r>
            <a:r>
              <a:rPr lang="ru-RU" sz="4400" dirty="0" smtClean="0">
                <a:ln w="0"/>
              </a:rPr>
              <a:t> </a:t>
            </a:r>
            <a:r>
              <a:rPr lang="ru-RU" sz="4400" dirty="0">
                <a:ln w="0"/>
              </a:rPr>
              <a:t>існує найбільше число? </a:t>
            </a:r>
          </a:p>
          <a:p>
            <a:pPr marL="742950" lvl="0" indent="-742950">
              <a:buFont typeface="+mj-lt"/>
              <a:buAutoNum type="arabicPeriod" startAt="4"/>
              <a:defRPr/>
            </a:pPr>
            <a:r>
              <a:rPr lang="uk-UA" sz="4400" dirty="0" smtClean="0">
                <a:ln w="0"/>
              </a:rPr>
              <a:t>Яку </a:t>
            </a:r>
            <a:r>
              <a:rPr lang="uk-UA" sz="4400" dirty="0">
                <a:ln w="0"/>
              </a:rPr>
              <a:t>арифметичну дію можна перевірити додаванням, а яку відніманням?</a:t>
            </a:r>
          </a:p>
          <a:p>
            <a:pPr marL="742950" lvl="0" indent="-742950">
              <a:buFont typeface="+mj-lt"/>
              <a:buAutoNum type="arabicPeriod" startAt="4"/>
              <a:defRPr/>
            </a:pPr>
            <a:r>
              <a:rPr lang="uk-UA" sz="4400" dirty="0" smtClean="0">
                <a:ln w="0"/>
              </a:rPr>
              <a:t>Скільки </a:t>
            </a:r>
            <a:r>
              <a:rPr lang="uk-UA" sz="4400" dirty="0">
                <a:ln w="0"/>
              </a:rPr>
              <a:t>цифр у числі сто </a:t>
            </a:r>
            <a:r>
              <a:rPr lang="uk-UA" sz="4400" dirty="0" smtClean="0">
                <a:ln w="0"/>
              </a:rPr>
              <a:t>мільярдів?</a:t>
            </a:r>
            <a:endParaRPr lang="uk-UA" sz="4400" dirty="0">
              <a:ln w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0"/>
            <a:ext cx="48988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uk-UA" sz="4800" dirty="0" smtClean="0">
                <a:ln w="0"/>
                <a:solidFill>
                  <a:srgbClr val="00C5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Підсумуємо</a:t>
            </a:r>
            <a:endParaRPr lang="uk-UA" sz="4800" dirty="0">
              <a:ln w="0"/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35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2545</TotalTime>
  <Words>476</Words>
  <Application>Microsoft Office PowerPoint</Application>
  <PresentationFormat>Широкоэкранный</PresentationFormat>
  <Paragraphs>102</Paragraphs>
  <Slides>12</Slides>
  <Notes>5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Завдання 1</vt:lpstr>
      <vt:lpstr>Завдання 4</vt:lpstr>
      <vt:lpstr>Презентация PowerPoint</vt:lpstr>
      <vt:lpstr>Завдання 6</vt:lpstr>
      <vt:lpstr>Завдання 9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Tsupa;info@vsimpptx.com;VsimPPTX</dc:creator>
  <cp:lastModifiedBy>Administrator</cp:lastModifiedBy>
  <cp:revision>278</cp:revision>
  <dcterms:created xsi:type="dcterms:W3CDTF">2018-01-05T16:38:53Z</dcterms:created>
  <dcterms:modified xsi:type="dcterms:W3CDTF">2023-10-01T09:40:57Z</dcterms:modified>
</cp:coreProperties>
</file>