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40"/>
  </p:notesMasterIdLst>
  <p:handoutMasterIdLst>
    <p:handoutMasterId r:id="rId41"/>
  </p:handoutMasterIdLst>
  <p:sldIdLst>
    <p:sldId id="259" r:id="rId3"/>
    <p:sldId id="260" r:id="rId4"/>
    <p:sldId id="309" r:id="rId5"/>
    <p:sldId id="310" r:id="rId6"/>
    <p:sldId id="311" r:id="rId7"/>
    <p:sldId id="312" r:id="rId8"/>
    <p:sldId id="353" r:id="rId9"/>
    <p:sldId id="262" r:id="rId10"/>
    <p:sldId id="314" r:id="rId11"/>
    <p:sldId id="315" r:id="rId12"/>
    <p:sldId id="316" r:id="rId13"/>
    <p:sldId id="264" r:id="rId14"/>
    <p:sldId id="343" r:id="rId15"/>
    <p:sldId id="320" r:id="rId16"/>
    <p:sldId id="321" r:id="rId17"/>
    <p:sldId id="322" r:id="rId18"/>
    <p:sldId id="323" r:id="rId19"/>
    <p:sldId id="318" r:id="rId20"/>
    <p:sldId id="270" r:id="rId21"/>
    <p:sldId id="319" r:id="rId22"/>
    <p:sldId id="325" r:id="rId23"/>
    <p:sldId id="273" r:id="rId24"/>
    <p:sldId id="329" r:id="rId25"/>
    <p:sldId id="274" r:id="rId26"/>
    <p:sldId id="330" r:id="rId27"/>
    <p:sldId id="275" r:id="rId28"/>
    <p:sldId id="332" r:id="rId29"/>
    <p:sldId id="333" r:id="rId30"/>
    <p:sldId id="345" r:id="rId31"/>
    <p:sldId id="340" r:id="rId32"/>
    <p:sldId id="334" r:id="rId33"/>
    <p:sldId id="337" r:id="rId34"/>
    <p:sldId id="338" r:id="rId35"/>
    <p:sldId id="347" r:id="rId36"/>
    <p:sldId id="349" r:id="rId37"/>
    <p:sldId id="350" r:id="rId38"/>
    <p:sldId id="352" r:id="rId39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DF58D"/>
    <a:srgbClr val="808080"/>
    <a:srgbClr val="FCFCFC"/>
    <a:srgbClr val="E8E8E8"/>
    <a:srgbClr val="FFD84B"/>
    <a:srgbClr val="FFFFFF"/>
    <a:srgbClr val="FFC31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 varScale="1">
        <p:scale>
          <a:sx n="65" d="100"/>
          <a:sy n="65" d="100"/>
        </p:scale>
        <p:origin x="-1272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4B1594-7400-4BD1-AF30-1E9FCF02F56E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03924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583D0F-A00C-4C1A-B48D-F8B03D263200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4157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>
              <a:latin typeface="Arial" pitchFamily="34" charset="0"/>
            </a:endParaRPr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5AA2559-4A34-4B2A-B7EE-331028975746}" type="slidenum">
              <a:rPr lang="ru-RU" altLang="ru-RU" smtClean="0"/>
              <a:pPr eaLnBrk="1" hangingPunct="1">
                <a:spcBef>
                  <a:spcPct val="0"/>
                </a:spcBef>
              </a:pPr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ru-RU" altLang="ru-RU" sz="1800">
              <a:cs typeface="Lucida Sans Unicode" pitchFamily="34" charset="0"/>
            </a:endParaRP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1638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35B1CC6C-B24C-4975-AA54-9CD8315E244B}" type="slidenum">
              <a:rPr lang="ru-RU" altLang="ru-RU"/>
              <a:pPr eaLnBrk="1" hangingPunct="1"/>
              <a:t>34</a:t>
            </a:fld>
            <a:endParaRPr lang="ru-RU" altLang="ru-RU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E8C43D02-CE30-4F59-AC2E-E56D70CD3B95}" type="slidenum">
              <a:rPr lang="ru-RU" altLang="ru-RU"/>
              <a:pPr eaLnBrk="1" hangingPunct="1"/>
              <a:t>35</a:t>
            </a:fld>
            <a:endParaRPr lang="ru-RU" altLang="ru-RU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743046CB-8E55-4F3B-85CE-7845F9F36327}" type="slidenum">
              <a:rPr lang="ru-RU" altLang="ru-RU"/>
              <a:pPr eaLnBrk="1" hangingPunct="1"/>
              <a:t>36</a:t>
            </a:fld>
            <a:endParaRPr lang="ru-RU" altLang="ru-RU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25A038D4-3F87-465D-B8E0-297792DA6647}" type="slidenum">
              <a:rPr lang="ru-RU" altLang="ru-RU"/>
              <a:pPr eaLnBrk="1" hangingPunct="1"/>
              <a:t>37</a:t>
            </a:fld>
            <a:endParaRPr lang="ru-RU" altLang="ru-RU"/>
          </a:p>
        </p:txBody>
      </p:sp>
      <p:sp>
        <p:nvSpPr>
          <p:cNvPr id="36867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8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686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r" eaLnBrk="1" hangingPunct="1"/>
            <a:fld id="{6B21CEFA-5B77-46A8-90FD-1634456B2CA1}" type="slidenum">
              <a:rPr lang="ru-RU" altLang="ru-RU" sz="1200">
                <a:latin typeface="Arial" charset="0"/>
              </a:rPr>
              <a:pPr algn="r" eaLnBrk="1" hangingPunct="1"/>
              <a:t>37</a:t>
            </a:fld>
            <a:endParaRPr lang="ru-RU" altLang="ru-RU" sz="120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510"/>
              </a:cxn>
              <a:cxn ang="0">
                <a:pos x="1740" y="510"/>
              </a:cxn>
              <a:cxn ang="0">
                <a:pos x="1595" y="30"/>
              </a:cxn>
              <a:cxn ang="0">
                <a:pos x="0" y="0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3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/>
            <a:ahLst/>
            <a:cxnLst>
              <a:cxn ang="0">
                <a:pos x="1116" y="0"/>
              </a:cxn>
              <a:cxn ang="0">
                <a:pos x="3840" y="636"/>
              </a:cxn>
              <a:cxn ang="0">
                <a:pos x="4032" y="1356"/>
              </a:cxn>
              <a:cxn ang="0">
                <a:pos x="288" y="1356"/>
              </a:cxn>
              <a:cxn ang="0">
                <a:pos x="0" y="828"/>
              </a:cxn>
              <a:cxn ang="0">
                <a:pos x="1116" y="0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4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/>
            <a:ahLst/>
            <a:cxnLst>
              <a:cxn ang="0">
                <a:pos x="510" y="1098"/>
              </a:cxn>
              <a:cxn ang="0">
                <a:pos x="2280" y="0"/>
              </a:cxn>
              <a:cxn ang="0">
                <a:pos x="2988" y="342"/>
              </a:cxn>
              <a:cxn ang="0">
                <a:pos x="2988" y="2772"/>
              </a:cxn>
              <a:cxn ang="0">
                <a:pos x="1452" y="3060"/>
              </a:cxn>
              <a:cxn ang="0">
                <a:pos x="0" y="2406"/>
              </a:cxn>
              <a:cxn ang="0">
                <a:pos x="510" y="1098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5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76" y="1518"/>
              </a:cxn>
              <a:cxn ang="0">
                <a:pos x="2064" y="0"/>
              </a:cxn>
              <a:cxn ang="0">
                <a:pos x="0" y="0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51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7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9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1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2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3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3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3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6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45"/>
              </a:cxn>
              <a:cxn ang="0">
                <a:pos x="636" y="651"/>
              </a:cxn>
              <a:cxn ang="0">
                <a:pos x="632" y="0"/>
              </a:cxn>
              <a:cxn ang="0">
                <a:pos x="0" y="0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fld id="{5EB44822-DD86-4A50-A516-1CDC291941D2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gray">
          <a:xfrm>
            <a:off x="333375" y="4714875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200">
                <a:latin typeface="Arial Black" pitchFamily="34" charset="0"/>
              </a:rPr>
              <a:t>L/O/G/O</a:t>
            </a:r>
          </a:p>
        </p:txBody>
      </p:sp>
      <p:grpSp>
        <p:nvGrpSpPr>
          <p:cNvPr id="3143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3138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288" y="0"/>
                </a:cxn>
                <a:cxn ang="0">
                  <a:pos x="672" y="0"/>
                </a:cxn>
                <a:cxn ang="0">
                  <a:pos x="672" y="720"/>
                </a:cxn>
                <a:cxn ang="0">
                  <a:pos x="0" y="432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139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0" y="82"/>
                </a:cxn>
                <a:cxn ang="0">
                  <a:pos x="168" y="824"/>
                </a:cxn>
                <a:cxn ang="0">
                  <a:pos x="212" y="822"/>
                </a:cxn>
                <a:cxn ang="0">
                  <a:pos x="206" y="0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152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53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54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pic>
        <p:nvPicPr>
          <p:cNvPr id="3155" name="Picture 83" descr="water"/>
          <p:cNvPicPr>
            <a:picLocks noChangeAspect="1" noChangeArrowheads="1"/>
          </p:cNvPicPr>
          <p:nvPr/>
        </p:nvPicPr>
        <p:blipFill>
          <a:blip r:embed="rId2" cstate="print"/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 tmFilter="0, 0; .2, .5; .8, .5; 1, 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000" autoRev="1" fill="hold"/>
                                        <p:tgtEl>
                                          <p:spTgt spid="3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tmFilter="0, 0; .2, .5; .8, .5; 1, 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000" autoRev="1" fill="hold"/>
                                        <p:tgtEl>
                                          <p:spTgt spid="3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 tmFilter="0, 0; .2, .5; .8, .5; 1, 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000" autoRev="1" fill="hold"/>
                                        <p:tgtEl>
                                          <p:spTgt spid="3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 tmFilter="0, 0; .2, .5; .8, .5; 1, 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000" autoRev="1" fill="hold"/>
                                        <p:tgtEl>
                                          <p:spTgt spid="3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6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5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9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4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69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" grpId="0" animBg="1"/>
      <p:bldP spid="3112" grpId="1" animBg="1"/>
      <p:bldP spid="3112" grpId="2" animBg="1"/>
      <p:bldP spid="3112" grpId="3" animBg="1"/>
      <p:bldP spid="3113" grpId="0" animBg="1"/>
      <p:bldP spid="3113" grpId="1" animBg="1"/>
      <p:bldP spid="3113" grpId="2" animBg="1"/>
      <p:bldP spid="3113" grpId="3" animBg="1"/>
      <p:bldP spid="3114" grpId="0" animBg="1"/>
      <p:bldP spid="3114" grpId="1" animBg="1"/>
      <p:bldP spid="3114" grpId="2" animBg="1"/>
      <p:bldP spid="3114" grpId="3" animBg="1"/>
      <p:bldP spid="3115" grpId="0" animBg="1"/>
      <p:bldP spid="3115" grpId="1" animBg="1"/>
      <p:bldP spid="3115" grpId="2" animBg="1"/>
      <p:bldP spid="3115" grpId="3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A80751-6D9E-4411-9AC8-16214506113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181FC-AF99-4A4E-8267-AA959B598ECF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D8A54-055F-477C-91F0-F0C701C0BF0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EF726-4959-4779-89E7-04FC93E493A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E5F57-D8EB-45A6-B9CD-E7696F7D360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B129A-049C-40EE-B036-635666C965AF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8AE28-A700-42BB-8109-98CFEF8FB36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EFD2E-BF02-42F7-8B86-23FC4D82B8E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4F9FB-D6AD-43B9-864B-CDF28495C360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E1692-5493-47FB-AE11-0AC1E60D501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4A12EBA-BB7A-4C6C-9B94-FCBBE77096C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A6BC3F-F7CB-4BC5-9358-7DB0D780FB9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3760718-0770-4939-897D-F3212BA2EBD4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29A35FD-3A5A-407F-A575-59A58606F8FC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FE0956E-37F7-428D-8FB0-CAB7CC22EB8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EB44822-DD86-4A50-A516-1CDC291941D2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80751-6D9E-4411-9AC8-16214506113D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9F181FC-AF99-4A4E-8267-AA959B598ECF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D8A54-055F-477C-91F0-F0C701C0BF02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EF726-4959-4779-89E7-04FC93E493AA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E5F57-D8EB-45A6-B9CD-E7696F7D360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129A-049C-40EE-B036-635666C965AF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8AE28-A700-42BB-8109-98CFEF8FB36D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8CEFD2E-BF02-42F7-8B86-23FC4D82B8E8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F9FB-D6AD-43B9-864B-CDF28495C36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E1692-5493-47FB-AE11-0AC1E60D501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AEEE76-EFDA-4D16-BCFB-49D186EA766C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pic>
        <p:nvPicPr>
          <p:cNvPr id="1061" name="Picture 37" descr="water"/>
          <p:cNvPicPr>
            <a:picLocks noChangeAspect="1" noChangeArrowheads="1"/>
          </p:cNvPicPr>
          <p:nvPr/>
        </p:nvPicPr>
        <p:blipFill>
          <a:blip r:embed="rId18" cstate="print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</p:spPr>
      </p:pic>
      <p:pic>
        <p:nvPicPr>
          <p:cNvPr id="1062" name="Picture 38" descr="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 animBg="1"/>
      <p:bldP spid="1060" grpId="0" animBg="1"/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EAEEE76-EFDA-4D16-BCFB-49D186EA766C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jpeg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SVITLANA\2014-2015\&#1050;&#1086;&#1085;&#1091;&#1089;\&#1050;&#1086;&#1085;&#1091;&#1089;_&#1088;&#1086;&#1073;\&#1043;&#1086;&#1090;&#1086;&#1074;&#1080;&#1081;%20&#1091;&#1088;&#1086;&#1082;_&#1050;&#1054;&#1053;&#1059;&#1057;\&#1042;&#1030;&#1044;&#1050;&#1056;&#1048;&#1058;&#1048;&#1049;_&#1091;&#1088;&#1086;&#1082;\&#1042;&#1110;&#1076;&#1082;&#1088;&#1080;&#1090;&#1080;&#1081;_&#1091;&#1088;&#1086;&#1082;_&#1050;&#1077;&#1082;&#1086;&#1090;\&#1057;&#1086;&#1089;&#1085;&#1072;2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microsoft.com/office/2007/relationships/hdphoto" Target="../media/hdphoto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microsoft.com/office/2007/relationships/hdphoto" Target="../media/hdphoto1.wdp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png"/><Relationship Id="rId5" Type="http://schemas.openxmlformats.org/officeDocument/2006/relationships/image" Target="../media/image29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png"/><Relationship Id="rId5" Type="http://schemas.openxmlformats.org/officeDocument/2006/relationships/image" Target="../media/image25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&amp;Mcy;&amp;icy;&amp;scy;&amp;scy;&amp;icy;&amp;yacy; &quot;&amp;Fcy;&amp;ocy;&amp;tcy;&amp;ocy;&amp;shcy;&amp;ocy;&amp;pcy;&quot; &amp;Kcy;&amp;lcy;&amp;icy;&amp;pcy;&amp;acy;&amp;rcy;&amp;tcy;&amp;ycy; &amp;icy; &amp;scy;&amp;kcy;&amp;rcy;&amp;acy;&amp;pcy; &amp;ncy;&amp;acy;&amp;bcy;&amp;ocy;&amp;rcy;&amp;ycy;: &amp;Kcy;&amp;lcy;&amp;icy;&amp;pcy;&amp;acy;&amp;rcy;&amp;tcy; - &amp;Vcy;&amp;iecy;&amp;scy;&amp;iecy;&amp;ncy;&amp;ncy;&amp;icy;&amp;iecy;…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672" y="54868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634360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3124200" y="609600"/>
            <a:ext cx="6019800" cy="5029200"/>
          </a:xfrm>
        </p:spPr>
        <p:txBody>
          <a:bodyPr/>
          <a:lstStyle/>
          <a:p>
            <a:pPr algn="ctr"/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того настрою,</a:t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вступаєте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в день,</a:t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якусь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справу</a:t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залежать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ваші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успіхи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можливо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невдачі</a:t>
            </a:r>
            <a:r>
              <a:rPr lang="en-US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altLang="ru-RU" sz="3600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Конфуцій</a:t>
            </a:r>
            <a: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6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altLang="ru-RU" sz="3600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2" descr="http://upload.wikimedia.org/wikipedia/commons/6/65/Confucius_-_Project_Gutenberg_eText_152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600"/>
            <a:ext cx="25527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671786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143125"/>
            <a:ext cx="23241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Куб 3"/>
          <p:cNvSpPr/>
          <p:nvPr/>
        </p:nvSpPr>
        <p:spPr>
          <a:xfrm>
            <a:off x="3143250" y="428625"/>
            <a:ext cx="2714625" cy="1428750"/>
          </a:xfrm>
          <a:prstGeom prst="cub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33CC"/>
              </a:solidFill>
            </a:endParaRPr>
          </a:p>
        </p:txBody>
      </p:sp>
      <p:sp>
        <p:nvSpPr>
          <p:cNvPr id="5" name="Цилиндр 4"/>
          <p:cNvSpPr/>
          <p:nvPr/>
        </p:nvSpPr>
        <p:spPr>
          <a:xfrm>
            <a:off x="714348" y="2214554"/>
            <a:ext cx="1214446" cy="2071702"/>
          </a:xfrm>
          <a:prstGeom prst="can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" name="Куб 5"/>
          <p:cNvSpPr/>
          <p:nvPr/>
        </p:nvSpPr>
        <p:spPr>
          <a:xfrm>
            <a:off x="5214938" y="4857750"/>
            <a:ext cx="1571625" cy="1428750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9222" name="Группа 35"/>
          <p:cNvGrpSpPr>
            <a:grpSpLocks/>
          </p:cNvGrpSpPr>
          <p:nvPr/>
        </p:nvGrpSpPr>
        <p:grpSpPr bwMode="auto">
          <a:xfrm>
            <a:off x="2643188" y="928688"/>
            <a:ext cx="2214562" cy="5715000"/>
            <a:chOff x="6072198" y="-3071858"/>
            <a:chExt cx="2214578" cy="5715040"/>
          </a:xfrm>
        </p:grpSpPr>
        <p:pic>
          <p:nvPicPr>
            <p:cNvPr id="9238" name="Picture 2" descr="Картинка 1 из 15675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376" t="2621" r="13367" b="13461"/>
            <a:stretch>
              <a:fillRect/>
            </a:stretch>
          </p:blipFill>
          <p:spPr bwMode="auto">
            <a:xfrm>
              <a:off x="6143636" y="214290"/>
              <a:ext cx="2143140" cy="2286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9" name="TextBox 7"/>
            <p:cNvSpPr txBox="1">
              <a:spLocks noChangeArrowheads="1"/>
            </p:cNvSpPr>
            <p:nvPr/>
          </p:nvSpPr>
          <p:spPr bwMode="auto">
            <a:xfrm>
              <a:off x="7786710" y="-3071858"/>
              <a:ext cx="367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2800" b="1">
                  <a:latin typeface="Calibri" pitchFamily="34" charset="0"/>
                </a:rPr>
                <a:t>3</a:t>
              </a:r>
            </a:p>
          </p:txBody>
        </p:sp>
        <p:pic>
          <p:nvPicPr>
            <p:cNvPr id="9240" name="Picture 2" descr="Картинка 1 из 15675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376" t="2621" r="13367" b="13461"/>
            <a:stretch>
              <a:fillRect/>
            </a:stretch>
          </p:blipFill>
          <p:spPr bwMode="auto">
            <a:xfrm>
              <a:off x="6072198" y="357166"/>
              <a:ext cx="2143140" cy="2286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3" name="Группа 37"/>
          <p:cNvGrpSpPr>
            <a:grpSpLocks/>
          </p:cNvGrpSpPr>
          <p:nvPr/>
        </p:nvGrpSpPr>
        <p:grpSpPr bwMode="auto">
          <a:xfrm>
            <a:off x="571500" y="214313"/>
            <a:ext cx="1643063" cy="1792287"/>
            <a:chOff x="285720" y="2214554"/>
            <a:chExt cx="1643074" cy="1792444"/>
          </a:xfrm>
        </p:grpSpPr>
        <p:pic>
          <p:nvPicPr>
            <p:cNvPr id="9236" name="Picture 5" descr="http://myweb-master.ru/uploads/posts/2011-07/1309940120_shapes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51038" b="60001"/>
            <a:stretch>
              <a:fillRect/>
            </a:stretch>
          </p:blipFill>
          <p:spPr bwMode="auto">
            <a:xfrm>
              <a:off x="285720" y="2214554"/>
              <a:ext cx="1643074" cy="1792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7" name="TextBox 19"/>
            <p:cNvSpPr txBox="1">
              <a:spLocks noChangeArrowheads="1"/>
            </p:cNvSpPr>
            <p:nvPr/>
          </p:nvSpPr>
          <p:spPr bwMode="auto">
            <a:xfrm>
              <a:off x="928662" y="2714620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b="1">
                  <a:latin typeface="Calibri" pitchFamily="34" charset="0"/>
                </a:rPr>
                <a:t>1</a:t>
              </a:r>
            </a:p>
          </p:txBody>
        </p:sp>
      </p:grpSp>
      <p:grpSp>
        <p:nvGrpSpPr>
          <p:cNvPr id="9224" name="Группа 29"/>
          <p:cNvGrpSpPr>
            <a:grpSpLocks/>
          </p:cNvGrpSpPr>
          <p:nvPr/>
        </p:nvGrpSpPr>
        <p:grpSpPr bwMode="auto">
          <a:xfrm>
            <a:off x="6000750" y="2286000"/>
            <a:ext cx="1857375" cy="2043113"/>
            <a:chOff x="3357554" y="2143116"/>
            <a:chExt cx="1857388" cy="2043128"/>
          </a:xfrm>
        </p:grpSpPr>
        <p:pic>
          <p:nvPicPr>
            <p:cNvPr id="9234" name="Picture 17" descr="Картинка 8 из 2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7554" y="2143116"/>
              <a:ext cx="1857388" cy="2043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5" name="TextBox 21"/>
            <p:cNvSpPr txBox="1">
              <a:spLocks noChangeArrowheads="1"/>
            </p:cNvSpPr>
            <p:nvPr/>
          </p:nvSpPr>
          <p:spPr bwMode="auto">
            <a:xfrm>
              <a:off x="4071934" y="2786058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>
                  <a:latin typeface="Calibri" pitchFamily="34" charset="0"/>
                </a:rPr>
                <a:t>4</a:t>
              </a:r>
            </a:p>
          </p:txBody>
        </p:sp>
      </p:grpSp>
      <p:sp>
        <p:nvSpPr>
          <p:cNvPr id="9225" name="TextBox 23"/>
          <p:cNvSpPr txBox="1">
            <a:spLocks noChangeArrowheads="1"/>
          </p:cNvSpPr>
          <p:nvPr/>
        </p:nvSpPr>
        <p:spPr bwMode="auto">
          <a:xfrm>
            <a:off x="5643563" y="5357813"/>
            <a:ext cx="393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latin typeface="Calibri" pitchFamily="34" charset="0"/>
              </a:rPr>
              <a:t>9</a:t>
            </a:r>
          </a:p>
        </p:txBody>
      </p:sp>
      <p:grpSp>
        <p:nvGrpSpPr>
          <p:cNvPr id="9226" name="Группа 38"/>
          <p:cNvGrpSpPr>
            <a:grpSpLocks/>
          </p:cNvGrpSpPr>
          <p:nvPr/>
        </p:nvGrpSpPr>
        <p:grpSpPr bwMode="auto">
          <a:xfrm>
            <a:off x="142875" y="4643438"/>
            <a:ext cx="2428875" cy="1714500"/>
            <a:chOff x="428596" y="214290"/>
            <a:chExt cx="2318807" cy="1571636"/>
          </a:xfrm>
        </p:grpSpPr>
        <p:pic>
          <p:nvPicPr>
            <p:cNvPr id="9232" name="Picture 9" descr="http://maths.nayland.school.nz/Year_11/AS1.6_Geometric_Reason/Images/geometry_images/triangular-prism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596" y="214290"/>
              <a:ext cx="2318807" cy="157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3" name="TextBox 25"/>
            <p:cNvSpPr txBox="1">
              <a:spLocks noChangeArrowheads="1"/>
            </p:cNvSpPr>
            <p:nvPr/>
          </p:nvSpPr>
          <p:spPr bwMode="auto">
            <a:xfrm>
              <a:off x="1428728" y="642918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b="1">
                  <a:latin typeface="Calibri" pitchFamily="34" charset="0"/>
                </a:rPr>
                <a:t>7</a:t>
              </a:r>
            </a:p>
          </p:txBody>
        </p:sp>
      </p:grpSp>
      <p:grpSp>
        <p:nvGrpSpPr>
          <p:cNvPr id="9227" name="Группа 34"/>
          <p:cNvGrpSpPr>
            <a:grpSpLocks/>
          </p:cNvGrpSpPr>
          <p:nvPr/>
        </p:nvGrpSpPr>
        <p:grpSpPr bwMode="auto">
          <a:xfrm>
            <a:off x="3500438" y="3929063"/>
            <a:ext cx="5934075" cy="2466975"/>
            <a:chOff x="-428660" y="214290"/>
            <a:chExt cx="5934099" cy="2466975"/>
          </a:xfrm>
        </p:grpSpPr>
        <p:pic>
          <p:nvPicPr>
            <p:cNvPr id="9230" name="Picture 13" descr="Картинка 19 из 2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364" y="214290"/>
              <a:ext cx="2505075" cy="2466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1" name="TextBox 33"/>
            <p:cNvSpPr txBox="1">
              <a:spLocks noChangeArrowheads="1"/>
            </p:cNvSpPr>
            <p:nvPr/>
          </p:nvSpPr>
          <p:spPr bwMode="auto">
            <a:xfrm>
              <a:off x="-428660" y="1428736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b="1">
                  <a:latin typeface="Calibri" pitchFamily="34" charset="0"/>
                </a:rPr>
                <a:t>8</a:t>
              </a:r>
            </a:p>
          </p:txBody>
        </p:sp>
      </p:grpSp>
      <p:sp>
        <p:nvSpPr>
          <p:cNvPr id="9228" name="TextBox 40"/>
          <p:cNvSpPr txBox="1">
            <a:spLocks noChangeArrowheads="1"/>
          </p:cNvSpPr>
          <p:nvPr/>
        </p:nvSpPr>
        <p:spPr bwMode="auto">
          <a:xfrm>
            <a:off x="7715250" y="5643563"/>
            <a:ext cx="601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latin typeface="Calibri" pitchFamily="34" charset="0"/>
              </a:rPr>
              <a:t>10</a:t>
            </a:r>
          </a:p>
        </p:txBody>
      </p:sp>
      <p:pic>
        <p:nvPicPr>
          <p:cNvPr id="9229" name="Picture 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357188"/>
            <a:ext cx="19621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5604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а 1 из 15675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376" t="2621" r="13367" b="13461"/>
          <a:stretch>
            <a:fillRect/>
          </a:stretch>
        </p:blipFill>
        <p:spPr>
          <a:xfrm>
            <a:off x="0" y="4572000"/>
            <a:ext cx="2143125" cy="2286000"/>
          </a:xfrm>
        </p:spPr>
      </p:pic>
      <p:sp>
        <p:nvSpPr>
          <p:cNvPr id="4" name="Цилиндр 3"/>
          <p:cNvSpPr/>
          <p:nvPr/>
        </p:nvSpPr>
        <p:spPr>
          <a:xfrm>
            <a:off x="285720" y="2486819"/>
            <a:ext cx="1214446" cy="2071702"/>
          </a:xfrm>
          <a:prstGeom prst="can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10244" name="Группа 8"/>
          <p:cNvGrpSpPr>
            <a:grpSpLocks/>
          </p:cNvGrpSpPr>
          <p:nvPr/>
        </p:nvGrpSpPr>
        <p:grpSpPr bwMode="auto">
          <a:xfrm>
            <a:off x="1071563" y="694531"/>
            <a:ext cx="1643062" cy="1792288"/>
            <a:chOff x="285720" y="2214554"/>
            <a:chExt cx="1643074" cy="1792444"/>
          </a:xfrm>
        </p:grpSpPr>
        <p:pic>
          <p:nvPicPr>
            <p:cNvPr id="10263" name="Picture 5" descr="http://myweb-master.ru/uploads/posts/2011-07/1309940120_shapes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51038" b="60001"/>
            <a:stretch>
              <a:fillRect/>
            </a:stretch>
          </p:blipFill>
          <p:spPr bwMode="auto">
            <a:xfrm>
              <a:off x="285720" y="2214554"/>
              <a:ext cx="1643074" cy="1792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4" name="TextBox 10"/>
            <p:cNvSpPr txBox="1">
              <a:spLocks noChangeArrowheads="1"/>
            </p:cNvSpPr>
            <p:nvPr/>
          </p:nvSpPr>
          <p:spPr bwMode="auto">
            <a:xfrm>
              <a:off x="928662" y="2714620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b="1">
                  <a:latin typeface="Calibri" pitchFamily="34" charset="0"/>
                </a:rPr>
                <a:t>1</a:t>
              </a:r>
            </a:p>
          </p:txBody>
        </p:sp>
      </p:grpSp>
      <p:pic>
        <p:nvPicPr>
          <p:cNvPr id="10245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2786063"/>
            <a:ext cx="19621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13"/>
          <p:cNvSpPr txBox="1">
            <a:spLocks noChangeArrowheads="1"/>
          </p:cNvSpPr>
          <p:nvPr/>
        </p:nvSpPr>
        <p:spPr bwMode="auto">
          <a:xfrm>
            <a:off x="874713" y="5505427"/>
            <a:ext cx="393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dirty="0">
                <a:latin typeface="Calibri" pitchFamily="34" charset="0"/>
              </a:rPr>
              <a:t>8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>
            <a:off x="427038" y="3429000"/>
            <a:ext cx="6573838" cy="1587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2786063"/>
            <a:ext cx="23241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Куб 17"/>
          <p:cNvSpPr/>
          <p:nvPr/>
        </p:nvSpPr>
        <p:spPr>
          <a:xfrm>
            <a:off x="4143375" y="1214438"/>
            <a:ext cx="2714625" cy="1428750"/>
          </a:xfrm>
          <a:prstGeom prst="cub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33CC"/>
              </a:solidFill>
            </a:endParaRPr>
          </a:p>
        </p:txBody>
      </p:sp>
      <p:sp>
        <p:nvSpPr>
          <p:cNvPr id="19" name="Куб 18"/>
          <p:cNvSpPr/>
          <p:nvPr/>
        </p:nvSpPr>
        <p:spPr>
          <a:xfrm>
            <a:off x="7215188" y="5214938"/>
            <a:ext cx="1571625" cy="1428750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10251" name="Группа 19"/>
          <p:cNvGrpSpPr>
            <a:grpSpLocks/>
          </p:cNvGrpSpPr>
          <p:nvPr/>
        </p:nvGrpSpPr>
        <p:grpSpPr bwMode="auto">
          <a:xfrm>
            <a:off x="6858000" y="2928938"/>
            <a:ext cx="1857375" cy="2043112"/>
            <a:chOff x="3357554" y="2214554"/>
            <a:chExt cx="1857388" cy="2043128"/>
          </a:xfrm>
        </p:grpSpPr>
        <p:pic>
          <p:nvPicPr>
            <p:cNvPr id="10261" name="Picture 17" descr="Картинка 8 из 2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7554" y="2214554"/>
              <a:ext cx="1857388" cy="2043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TextBox 21"/>
            <p:cNvSpPr txBox="1">
              <a:spLocks noChangeArrowheads="1"/>
            </p:cNvSpPr>
            <p:nvPr/>
          </p:nvSpPr>
          <p:spPr bwMode="auto">
            <a:xfrm>
              <a:off x="4071934" y="2786058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>
                  <a:latin typeface="Calibri" pitchFamily="34" charset="0"/>
                </a:rPr>
                <a:t>4</a:t>
              </a:r>
            </a:p>
          </p:txBody>
        </p:sp>
      </p:grpSp>
      <p:grpSp>
        <p:nvGrpSpPr>
          <p:cNvPr id="10252" name="Группа 22"/>
          <p:cNvGrpSpPr>
            <a:grpSpLocks/>
          </p:cNvGrpSpPr>
          <p:nvPr/>
        </p:nvGrpSpPr>
        <p:grpSpPr bwMode="auto">
          <a:xfrm>
            <a:off x="4214813" y="4857750"/>
            <a:ext cx="2428875" cy="1714500"/>
            <a:chOff x="428596" y="214290"/>
            <a:chExt cx="2318807" cy="1571636"/>
          </a:xfrm>
        </p:grpSpPr>
        <p:pic>
          <p:nvPicPr>
            <p:cNvPr id="10259" name="Picture 9" descr="http://maths.nayland.school.nz/Year_11/AS1.6_Geometric_Reason/Images/geometry_images/triangular-prism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596" y="214290"/>
              <a:ext cx="2318807" cy="157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0" name="TextBox 24"/>
            <p:cNvSpPr txBox="1">
              <a:spLocks noChangeArrowheads="1"/>
            </p:cNvSpPr>
            <p:nvPr/>
          </p:nvSpPr>
          <p:spPr bwMode="auto">
            <a:xfrm>
              <a:off x="1428728" y="642918"/>
              <a:ext cx="3930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b="1">
                  <a:latin typeface="Calibri" pitchFamily="34" charset="0"/>
                </a:rPr>
                <a:t>7</a:t>
              </a:r>
            </a:p>
          </p:txBody>
        </p:sp>
      </p:grpSp>
      <p:pic>
        <p:nvPicPr>
          <p:cNvPr id="10253" name="Picture 13" descr="Картинка 19 из 2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357188"/>
            <a:ext cx="250507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TextBox 26"/>
          <p:cNvSpPr txBox="1">
            <a:spLocks noChangeArrowheads="1"/>
          </p:cNvSpPr>
          <p:nvPr/>
        </p:nvSpPr>
        <p:spPr bwMode="auto">
          <a:xfrm>
            <a:off x="7858125" y="1714500"/>
            <a:ext cx="550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latin typeface="Calibri" pitchFamily="34" charset="0"/>
              </a:rPr>
              <a:t>10</a:t>
            </a:r>
          </a:p>
        </p:txBody>
      </p:sp>
      <p:sp>
        <p:nvSpPr>
          <p:cNvPr id="10255" name="TextBox 27"/>
          <p:cNvSpPr txBox="1">
            <a:spLocks noChangeArrowheads="1"/>
          </p:cNvSpPr>
          <p:nvPr/>
        </p:nvSpPr>
        <p:spPr bwMode="auto">
          <a:xfrm>
            <a:off x="7643813" y="5786438"/>
            <a:ext cx="393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latin typeface="Calibri" pitchFamily="34" charset="0"/>
              </a:rPr>
              <a:t>9</a:t>
            </a:r>
          </a:p>
        </p:txBody>
      </p:sp>
      <p:sp>
        <p:nvSpPr>
          <p:cNvPr id="10256" name="TextBox 28"/>
          <p:cNvSpPr txBox="1">
            <a:spLocks noChangeArrowheads="1"/>
          </p:cNvSpPr>
          <p:nvPr/>
        </p:nvSpPr>
        <p:spPr bwMode="auto">
          <a:xfrm>
            <a:off x="5214938" y="1785938"/>
            <a:ext cx="3667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latin typeface="Calibri" pitchFamily="34" charset="0"/>
              </a:rPr>
              <a:t>3</a:t>
            </a:r>
          </a:p>
        </p:txBody>
      </p:sp>
      <p:sp>
        <p:nvSpPr>
          <p:cNvPr id="10257" name="TextBox 29"/>
          <p:cNvSpPr txBox="1">
            <a:spLocks noChangeArrowheads="1"/>
          </p:cNvSpPr>
          <p:nvPr/>
        </p:nvSpPr>
        <p:spPr bwMode="auto">
          <a:xfrm>
            <a:off x="857250" y="142875"/>
            <a:ext cx="2701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 u="sng">
                <a:latin typeface="Calibri" pitchFamily="34" charset="0"/>
              </a:rPr>
              <a:t>Тіла обертання</a:t>
            </a:r>
          </a:p>
        </p:txBody>
      </p:sp>
      <p:sp>
        <p:nvSpPr>
          <p:cNvPr id="10258" name="TextBox 30"/>
          <p:cNvSpPr txBox="1">
            <a:spLocks noChangeArrowheads="1"/>
          </p:cNvSpPr>
          <p:nvPr/>
        </p:nvSpPr>
        <p:spPr bwMode="auto">
          <a:xfrm>
            <a:off x="5357813" y="142875"/>
            <a:ext cx="2695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 u="sng">
                <a:latin typeface="Calibri" pitchFamily="34" charset="0"/>
              </a:rPr>
              <a:t>Многогранники</a:t>
            </a:r>
          </a:p>
        </p:txBody>
      </p:sp>
    </p:spTree>
    <p:extLst>
      <p:ext uri="{BB962C8B-B14F-4D97-AF65-F5344CB8AC3E}">
        <p14:creationId xmlns="" xmlns:p14="http://schemas.microsoft.com/office/powerpoint/2010/main" val="2409291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00125" y="0"/>
            <a:ext cx="342433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Об</a:t>
            </a:r>
            <a:r>
              <a:rPr lang="en-US" sz="4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’</a:t>
            </a:r>
            <a:r>
              <a:rPr lang="uk-UA" sz="4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є</a:t>
            </a:r>
            <a:r>
              <a:rPr lang="ru-RU" sz="4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ми </a:t>
            </a:r>
            <a:r>
              <a:rPr lang="ru-RU" sz="4800" b="1" dirty="0" err="1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тіл</a:t>
            </a:r>
            <a:endParaRPr lang="ru-RU" sz="4800" b="1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500" y="928688"/>
          <a:ext cx="7858125" cy="4840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0"/>
                <a:gridCol w="4206875"/>
              </a:tblGrid>
              <a:tr h="101702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err="1" smtClean="0">
                          <a:solidFill>
                            <a:schemeClr val="tx1"/>
                          </a:solidFill>
                        </a:rPr>
                        <a:t>Геометричне</a:t>
                      </a:r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800" dirty="0" err="1" smtClean="0">
                          <a:solidFill>
                            <a:schemeClr val="tx1"/>
                          </a:solidFill>
                        </a:rPr>
                        <a:t>тіло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Формула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об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</a:rPr>
                        <a:t>’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єм</a:t>
                      </a:r>
                      <a:r>
                        <a:rPr lang="uk-UA" sz="2800" baseline="0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</a:tr>
              <a:tr h="76362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2400" b="1" i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uk-UA" sz="2400" b="1" i="1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  <a:r>
                        <a:rPr lang="uk-UA" sz="2400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2400" b="1" i="1" dirty="0" smtClean="0">
                          <a:solidFill>
                            <a:schemeClr val="tx1"/>
                          </a:solidFill>
                        </a:rPr>
                        <a:t>Призма</a:t>
                      </a:r>
                      <a:endParaRPr lang="ru-RU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 а.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</a:tr>
              <a:tr h="668171"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solidFill>
                            <a:srgbClr val="FF0000"/>
                          </a:solidFill>
                        </a:rPr>
                        <a:t>2. </a:t>
                      </a:r>
                      <a:r>
                        <a:rPr lang="ru-RU" sz="2400" b="1" i="1" dirty="0" err="1" smtClean="0">
                          <a:solidFill>
                            <a:schemeClr val="tx1"/>
                          </a:solidFill>
                        </a:rPr>
                        <a:t>Піраміда</a:t>
                      </a:r>
                      <a:endParaRPr lang="ru-RU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 б.</a:t>
                      </a:r>
                      <a:r>
                        <a:rPr lang="ru-RU" sz="28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</a:tr>
              <a:tr h="837501"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solidFill>
                            <a:srgbClr val="FF0000"/>
                          </a:solidFill>
                        </a:rPr>
                        <a:t>3.</a:t>
                      </a:r>
                      <a:r>
                        <a:rPr lang="ru-RU" sz="2400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2400" b="1" i="1" baseline="0" dirty="0" err="1" smtClean="0">
                          <a:solidFill>
                            <a:schemeClr val="tx1"/>
                          </a:solidFill>
                        </a:rPr>
                        <a:t>Циліндр</a:t>
                      </a:r>
                      <a:endParaRPr lang="ru-RU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 в.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</a:tr>
              <a:tr h="668171"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solidFill>
                            <a:srgbClr val="FF0000"/>
                          </a:solidFill>
                        </a:rPr>
                        <a:t>4. </a:t>
                      </a:r>
                      <a:r>
                        <a:rPr lang="ru-RU" sz="2400" b="1" i="1" dirty="0" smtClean="0">
                          <a:solidFill>
                            <a:schemeClr val="tx1"/>
                          </a:solidFill>
                        </a:rPr>
                        <a:t>Куб</a:t>
                      </a:r>
                      <a:endParaRPr lang="ru-RU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 г.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</a:tr>
              <a:tr h="8857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FF0000"/>
                          </a:solidFill>
                        </a:rPr>
                        <a:t>5.</a:t>
                      </a:r>
                      <a:r>
                        <a:rPr lang="ru-RU" sz="2400" b="1" i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b="1" i="1" dirty="0" err="1" smtClean="0">
                          <a:solidFill>
                            <a:schemeClr val="tx1"/>
                          </a:solidFill>
                        </a:rPr>
                        <a:t>Прямокутний</a:t>
                      </a:r>
                      <a:r>
                        <a:rPr lang="ru-RU" sz="2400" b="1" i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b="1" i="1" dirty="0" err="1" smtClean="0">
                          <a:solidFill>
                            <a:schemeClr val="tx1"/>
                          </a:solidFill>
                        </a:rPr>
                        <a:t>паралелепіпед</a:t>
                      </a:r>
                      <a:endParaRPr lang="ru-RU" sz="2400" b="1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22" marB="45722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 д.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22" marB="45722">
                    <a:solidFill>
                      <a:srgbClr val="99FF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5715000" y="4962525"/>
          <a:ext cx="1560513" cy="863600"/>
        </p:xfrm>
        <a:graphic>
          <a:graphicData uri="http://schemas.openxmlformats.org/presentationml/2006/ole">
            <p:oleObj spid="_x0000_s16601" name="Формула" r:id="rId3" imgW="710891" imgH="393529" progId="Equation.3">
              <p:embed/>
            </p:oleObj>
          </a:graphicData>
        </a:graphic>
      </p:graphicFrame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5715000" y="2000250"/>
          <a:ext cx="1558925" cy="642938"/>
        </p:xfrm>
        <a:graphic>
          <a:graphicData uri="http://schemas.openxmlformats.org/presentationml/2006/ole">
            <p:oleObj spid="_x0000_s16602" name="Формула" r:id="rId4" imgW="634725" imgH="203112" progId="Equation.3">
              <p:embed/>
            </p:oleObj>
          </a:graphicData>
        </a:graphic>
      </p:graphicFrame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5786438" y="2857500"/>
          <a:ext cx="1500187" cy="574675"/>
        </p:xfrm>
        <a:graphic>
          <a:graphicData uri="http://schemas.openxmlformats.org/presentationml/2006/ole">
            <p:oleObj spid="_x0000_s16603" name="Формула" r:id="rId5" imgW="596900" imgH="228600" progId="Equation.3">
              <p:embed/>
            </p:oleObj>
          </a:graphicData>
        </a:graphic>
      </p:graphicFrame>
      <p:graphicFrame>
        <p:nvGraphicFramePr>
          <p:cNvPr id="17413" name="Object 5"/>
          <p:cNvGraphicFramePr>
            <a:graphicFrameLocks noChangeAspect="1"/>
          </p:cNvGraphicFramePr>
          <p:nvPr/>
        </p:nvGraphicFramePr>
        <p:xfrm>
          <a:off x="5791200" y="3625850"/>
          <a:ext cx="1357313" cy="463550"/>
        </p:xfrm>
        <a:graphic>
          <a:graphicData uri="http://schemas.openxmlformats.org/presentationml/2006/ole">
            <p:oleObj spid="_x0000_s16604" name="Формула" r:id="rId6" imgW="520248" imgH="177646" progId="Equation.3">
              <p:embed/>
            </p:oleObj>
          </a:graphicData>
        </a:graphic>
      </p:graphicFrame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5791200" y="4270375"/>
          <a:ext cx="1214438" cy="573088"/>
        </p:xfrm>
        <a:graphic>
          <a:graphicData uri="http://schemas.openxmlformats.org/presentationml/2006/ole">
            <p:oleObj spid="_x0000_s16605" name="Формула" r:id="rId7" imgW="431613" imgH="203112" progId="Equation.3">
              <p:embed/>
            </p:oleObj>
          </a:graphicData>
        </a:graphic>
      </p:graphicFrame>
      <p:cxnSp>
        <p:nvCxnSpPr>
          <p:cNvPr id="12" name="Прямая со стрелкой 11"/>
          <p:cNvCxnSpPr/>
          <p:nvPr/>
        </p:nvCxnSpPr>
        <p:spPr>
          <a:xfrm>
            <a:off x="2786063" y="2214563"/>
            <a:ext cx="2714625" cy="9286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214688" y="2928938"/>
            <a:ext cx="2143125" cy="26336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2895600" y="2428875"/>
            <a:ext cx="2390775" cy="14287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895600" y="3857625"/>
            <a:ext cx="2605088" cy="17049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809875" y="4491038"/>
            <a:ext cx="2547938" cy="7143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324660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07426" y="260648"/>
            <a:ext cx="4691062" cy="654050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sz="4400" b="1" dirty="0" err="1" smtClean="0">
                <a:solidFill>
                  <a:srgbClr val="0000FF"/>
                </a:solidFill>
                <a:latin typeface="Monotype Corsiva" pitchFamily="66" charset="0"/>
              </a:rPr>
              <a:t>Самостійна</a:t>
            </a:r>
            <a:r>
              <a:rPr lang="ru-RU" altLang="ru-RU" sz="4400" b="1" dirty="0" smtClean="0">
                <a:solidFill>
                  <a:srgbClr val="0000FF"/>
                </a:solidFill>
                <a:latin typeface="Monotype Corsiva" pitchFamily="66" charset="0"/>
              </a:rPr>
              <a:t> робота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53786898"/>
              </p:ext>
            </p:extLst>
          </p:nvPr>
        </p:nvGraphicFramePr>
        <p:xfrm>
          <a:off x="285750" y="2012950"/>
          <a:ext cx="3929064" cy="1493837"/>
        </p:xfrm>
        <a:graphic>
          <a:graphicData uri="http://schemas.openxmlformats.org/drawingml/2006/table">
            <a:tbl>
              <a:tblPr/>
              <a:tblGrid>
                <a:gridCol w="1417758"/>
                <a:gridCol w="830977"/>
                <a:gridCol w="839868"/>
                <a:gridCol w="840461"/>
              </a:tblGrid>
              <a:tr h="4877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CC"/>
                          </a:solidFill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r>
                        <a:rPr lang="uk-UA" sz="2400" b="1" dirty="0" smtClean="0">
                          <a:solidFill>
                            <a:srgbClr val="0033CC"/>
                          </a:solidFill>
                          <a:latin typeface="Calibri"/>
                          <a:ea typeface="Calibri"/>
                          <a:cs typeface="Times New Roman"/>
                        </a:rPr>
                        <a:t>і</a:t>
                      </a:r>
                      <a:r>
                        <a:rPr lang="ru-RU" sz="2400" b="1" dirty="0" err="1" smtClean="0">
                          <a:solidFill>
                            <a:srgbClr val="0033CC"/>
                          </a:solidFill>
                          <a:latin typeface="Calibri"/>
                          <a:ea typeface="Calibri"/>
                          <a:cs typeface="Times New Roman"/>
                        </a:rPr>
                        <a:t>ло</a:t>
                      </a:r>
                      <a:endParaRPr lang="ru-RU" sz="2400" b="1" dirty="0">
                        <a:solidFill>
                          <a:srgbClr val="0033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ru-RU" sz="3200" b="1" i="1" baseline="-25000" dirty="0" err="1">
                          <a:latin typeface="Calibri"/>
                          <a:ea typeface="Calibri"/>
                          <a:cs typeface="Times New Roman"/>
                        </a:rPr>
                        <a:t>осн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циліндр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600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піраміда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90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призма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280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2318" name="TextBox 4"/>
          <p:cNvSpPr txBox="1">
            <a:spLocks noChangeArrowheads="1"/>
          </p:cNvSpPr>
          <p:nvPr/>
        </p:nvSpPr>
        <p:spPr bwMode="auto">
          <a:xfrm>
            <a:off x="1312814" y="1105583"/>
            <a:ext cx="221567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 i="1" dirty="0">
                <a:latin typeface="Calibri" pitchFamily="34" charset="0"/>
              </a:rPr>
              <a:t>1 </a:t>
            </a:r>
            <a:r>
              <a:rPr lang="ru-RU" altLang="ru-RU" sz="3600" b="1" i="1" dirty="0" err="1">
                <a:latin typeface="Calibri" pitchFamily="34" charset="0"/>
              </a:rPr>
              <a:t>варіант</a:t>
            </a:r>
            <a:endParaRPr lang="ru-RU" altLang="ru-RU" sz="3600" b="1" i="1" dirty="0">
              <a:latin typeface="Calibri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29987345"/>
              </p:ext>
            </p:extLst>
          </p:nvPr>
        </p:nvGraphicFramePr>
        <p:xfrm>
          <a:off x="4714875" y="2000250"/>
          <a:ext cx="4000499" cy="1539874"/>
        </p:xfrm>
        <a:graphic>
          <a:graphicData uri="http://schemas.openxmlformats.org/drawingml/2006/table">
            <a:tbl>
              <a:tblPr/>
              <a:tblGrid>
                <a:gridCol w="1443535"/>
                <a:gridCol w="846085"/>
                <a:gridCol w="855138"/>
                <a:gridCol w="855741"/>
              </a:tblGrid>
              <a:tr h="5336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err="1" smtClean="0">
                          <a:solidFill>
                            <a:srgbClr val="0033CC"/>
                          </a:solidFill>
                          <a:latin typeface="+mn-lt"/>
                          <a:ea typeface="Calibri"/>
                          <a:cs typeface="Times New Roman"/>
                        </a:rPr>
                        <a:t>тіло</a:t>
                      </a:r>
                      <a:endParaRPr lang="ru-RU" sz="2400" b="1" dirty="0" smtClean="0">
                        <a:solidFill>
                          <a:srgbClr val="0033CC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ru-RU" sz="3200" b="1" i="1" baseline="-25000" dirty="0" err="1">
                          <a:latin typeface="Calibri"/>
                          <a:ea typeface="Calibri"/>
                          <a:cs typeface="Times New Roman"/>
                        </a:rPr>
                        <a:t>осн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циліндр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/>
                          <a:ea typeface="Calibri"/>
                          <a:cs typeface="Times New Roman"/>
                        </a:rPr>
                        <a:t>750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піраміда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60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призма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630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42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346" name="TextBox 6"/>
          <p:cNvSpPr txBox="1">
            <a:spLocks noChangeArrowheads="1"/>
          </p:cNvSpPr>
          <p:nvPr/>
        </p:nvSpPr>
        <p:spPr bwMode="auto">
          <a:xfrm>
            <a:off x="5875576" y="1084586"/>
            <a:ext cx="221567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 i="1" dirty="0">
                <a:latin typeface="Calibri" pitchFamily="34" charset="0"/>
              </a:rPr>
              <a:t>2 </a:t>
            </a:r>
            <a:r>
              <a:rPr lang="ru-RU" altLang="ru-RU" sz="3600" b="1" i="1" dirty="0" err="1">
                <a:latin typeface="Calibri" pitchFamily="34" charset="0"/>
              </a:rPr>
              <a:t>варіант</a:t>
            </a:r>
            <a:endParaRPr lang="ru-RU" altLang="ru-RU" sz="3600" b="1" i="1" dirty="0">
              <a:latin typeface="Calibri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502151" y="1428750"/>
            <a:ext cx="0" cy="257631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58122765"/>
              </p:ext>
            </p:extLst>
          </p:nvPr>
        </p:nvGraphicFramePr>
        <p:xfrm>
          <a:off x="4716016" y="1988840"/>
          <a:ext cx="4000499" cy="1539874"/>
        </p:xfrm>
        <a:graphic>
          <a:graphicData uri="http://schemas.openxmlformats.org/drawingml/2006/table">
            <a:tbl>
              <a:tblPr/>
              <a:tblGrid>
                <a:gridCol w="1443535"/>
                <a:gridCol w="846085"/>
                <a:gridCol w="855138"/>
                <a:gridCol w="855741"/>
              </a:tblGrid>
              <a:tr h="5336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err="1" smtClean="0">
                          <a:solidFill>
                            <a:srgbClr val="0033CC"/>
                          </a:solidFill>
                          <a:latin typeface="+mn-lt"/>
                          <a:ea typeface="Calibri"/>
                          <a:cs typeface="Times New Roman"/>
                        </a:rPr>
                        <a:t>тіло</a:t>
                      </a:r>
                      <a:endParaRPr lang="ru-RU" sz="2400" b="1" dirty="0" smtClean="0">
                        <a:solidFill>
                          <a:srgbClr val="0033CC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ru-RU" sz="3200" b="1" i="1" baseline="-25000" dirty="0" err="1">
                          <a:latin typeface="Calibri"/>
                          <a:ea typeface="Calibri"/>
                          <a:cs typeface="Times New Roman"/>
                        </a:rPr>
                        <a:t>осн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циліндр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/>
                          <a:ea typeface="Calibri"/>
                          <a:cs typeface="Times New Roman"/>
                        </a:rPr>
                        <a:t>750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150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піраміда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140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60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призма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630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42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02356354"/>
              </p:ext>
            </p:extLst>
          </p:nvPr>
        </p:nvGraphicFramePr>
        <p:xfrm>
          <a:off x="265168" y="1975192"/>
          <a:ext cx="3946792" cy="1539874"/>
        </p:xfrm>
        <a:graphic>
          <a:graphicData uri="http://schemas.openxmlformats.org/drawingml/2006/table">
            <a:tbl>
              <a:tblPr/>
              <a:tblGrid>
                <a:gridCol w="1417758"/>
                <a:gridCol w="830977"/>
                <a:gridCol w="839868"/>
                <a:gridCol w="858189"/>
              </a:tblGrid>
              <a:tr h="5336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err="1" smtClean="0">
                          <a:solidFill>
                            <a:srgbClr val="0033CC"/>
                          </a:solidFill>
                          <a:latin typeface="+mn-lt"/>
                          <a:ea typeface="Calibri"/>
                          <a:cs typeface="Times New Roman"/>
                        </a:rPr>
                        <a:t>тіло</a:t>
                      </a:r>
                      <a:endParaRPr lang="ru-RU" sz="2400" b="1" dirty="0" smtClean="0">
                        <a:solidFill>
                          <a:srgbClr val="0033CC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ru-RU" sz="3200" b="1" i="1" baseline="-25000" dirty="0" err="1">
                          <a:latin typeface="Calibri"/>
                          <a:ea typeface="Calibri"/>
                          <a:cs typeface="Times New Roman"/>
                        </a:rPr>
                        <a:t>осн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циліндр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600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err="1" smtClean="0">
                          <a:latin typeface="Calibri"/>
                          <a:ea typeface="Calibri"/>
                          <a:cs typeface="Times New Roman"/>
                        </a:rPr>
                        <a:t>піраміда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300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90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35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призма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/>
                          <a:ea typeface="Calibri"/>
                          <a:cs typeface="Times New Roman"/>
                        </a:rPr>
                        <a:t>280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0313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SVITLANA\2014-2015\Конус\Английский иллюстратор Margaret Winifred Tarrant (1888-1959).jpeg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428860" y="285728"/>
            <a:ext cx="4286280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кутник 2"/>
          <p:cNvSpPr/>
          <p:nvPr/>
        </p:nvSpPr>
        <p:spPr>
          <a:xfrm>
            <a:off x="2928926" y="6215082"/>
            <a:ext cx="34614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/>
              <a:t>Маргарет </a:t>
            </a:r>
            <a:r>
              <a:rPr lang="uk-UA" dirty="0" err="1" smtClean="0"/>
              <a:t>Таррант</a:t>
            </a:r>
            <a:r>
              <a:rPr lang="uk-UA" dirty="0" smtClean="0"/>
              <a:t> (1888-1959)</a:t>
            </a:r>
            <a:endParaRPr lang="uk-U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сна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3337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nachalo4ka.ru/wp-content/uploads/2014/04/Matematika.-SHablo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05845" y="548680"/>
            <a:ext cx="4114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Тема уроку.</a:t>
            </a:r>
            <a:endParaRPr lang="ru-RU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7476" y="1628800"/>
            <a:ext cx="826668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88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</a:t>
            </a:r>
            <a:r>
              <a:rPr lang="en-US" sz="88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’</a:t>
            </a:r>
            <a:r>
              <a:rPr lang="uk-UA" sz="8800" b="1" cap="none" spc="0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єм</a:t>
            </a:r>
            <a:r>
              <a:rPr lang="uk-UA" sz="88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конуса.</a:t>
            </a:r>
            <a:endParaRPr lang="ru-RU" sz="88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4" descr="Co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56992"/>
            <a:ext cx="3101975" cy="356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7794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nachalo4ka.ru/wp-content/uploads/2014/04/Matematika.-SHablo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o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079" y="5119084"/>
            <a:ext cx="1512168" cy="173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half" idx="1"/>
          </p:nvPr>
        </p:nvSpPr>
        <p:spPr>
          <a:xfrm>
            <a:off x="390364" y="1052736"/>
            <a:ext cx="8363272" cy="4525963"/>
          </a:xfrm>
        </p:spPr>
        <p:txBody>
          <a:bodyPr/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ивести формулу для обчислення об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єму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конуса;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астосувати формулу об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єму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конуса до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язування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практичних задач;</a:t>
            </a:r>
          </a:p>
          <a:p>
            <a:pPr algn="just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вдосконалити навички роботи в групах;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ормувати інтерес свідомого вибору майбутньої професії.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28579" y="116632"/>
            <a:ext cx="5861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Завдання</a:t>
            </a:r>
            <a:r>
              <a:rPr lang="ru-RU" sz="54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уроку:</a:t>
            </a:r>
            <a:endParaRPr lang="ru-RU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29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https://shotam.info/wp-content/uploads/2024/06/297434526_1696143354097111_2267252805001492035_n-e1659596396994-919x66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5430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nachalo4ka.ru/wp-content/uploads/2014/04/Matematika.-SHablo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8"/>
          <p:cNvGrpSpPr>
            <a:grpSpLocks/>
          </p:cNvGrpSpPr>
          <p:nvPr/>
        </p:nvGrpSpPr>
        <p:grpSpPr bwMode="auto">
          <a:xfrm>
            <a:off x="1004353" y="1667872"/>
            <a:ext cx="2571750" cy="3429000"/>
            <a:chOff x="5643570" y="2285992"/>
            <a:chExt cx="2571768" cy="3429024"/>
          </a:xfrm>
        </p:grpSpPr>
        <p:sp>
          <p:nvSpPr>
            <p:cNvPr id="20" name="Цилиндр 19"/>
            <p:cNvSpPr/>
            <p:nvPr/>
          </p:nvSpPr>
          <p:spPr>
            <a:xfrm>
              <a:off x="5643570" y="2285992"/>
              <a:ext cx="2571768" cy="3429024"/>
            </a:xfrm>
            <a:prstGeom prst="ca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1" name="Овал 20"/>
            <p:cNvSpPr/>
            <p:nvPr/>
          </p:nvSpPr>
          <p:spPr>
            <a:xfrm>
              <a:off x="5643570" y="5072075"/>
              <a:ext cx="2571768" cy="642941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5643570" y="4000504"/>
              <a:ext cx="2571768" cy="642943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23" name="Цилиндр 22"/>
          <p:cNvSpPr/>
          <p:nvPr/>
        </p:nvSpPr>
        <p:spPr>
          <a:xfrm>
            <a:off x="1004353" y="1667872"/>
            <a:ext cx="2571750" cy="343446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flipH="1">
            <a:off x="2290228" y="1948097"/>
            <a:ext cx="32754" cy="3154243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600109" y="1713027"/>
            <a:ext cx="1599814" cy="5000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384378" y="2636912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 b="1" i="1" dirty="0">
                <a:latin typeface="Calibri" pitchFamily="34" charset="0"/>
              </a:rPr>
              <a:t>9</a:t>
            </a:r>
            <a:endParaRPr lang="ru-RU" altLang="ru-RU" sz="2400" b="1" i="1" dirty="0">
              <a:latin typeface="Calibri" pitchFamily="34" charset="0"/>
            </a:endParaRPr>
          </a:p>
        </p:txBody>
      </p:sp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52551"/>
            <a:ext cx="35718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6717977" y="3360241"/>
            <a:ext cx="495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 b="1" i="1" dirty="0" smtClean="0">
                <a:latin typeface="Calibri" pitchFamily="34" charset="0"/>
              </a:rPr>
              <a:t>15</a:t>
            </a:r>
            <a:endParaRPr lang="ru-RU" altLang="ru-RU" sz="2400" b="1" i="1" dirty="0">
              <a:latin typeface="Calibri" pitchFamily="34" charset="0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948264" y="1898704"/>
            <a:ext cx="495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2400" b="1" i="1" dirty="0" smtClean="0">
                <a:latin typeface="Calibri" pitchFamily="34" charset="0"/>
              </a:rPr>
              <a:t>1</a:t>
            </a:r>
            <a:r>
              <a:rPr lang="uk-UA" altLang="ru-RU" sz="2400" b="1" i="1" dirty="0" smtClean="0">
                <a:latin typeface="Calibri" pitchFamily="34" charset="0"/>
              </a:rPr>
              <a:t>0</a:t>
            </a:r>
            <a:endParaRPr lang="ru-RU" altLang="ru-RU" sz="2400" b="1" i="1" dirty="0">
              <a:latin typeface="Calibri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414486" y="1648941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 b="1" i="1" dirty="0" smtClean="0">
                <a:latin typeface="Calibri" pitchFamily="34" charset="0"/>
              </a:rPr>
              <a:t>8</a:t>
            </a:r>
            <a:endParaRPr lang="ru-RU" altLang="ru-RU" sz="2400" b="1" i="1" dirty="0"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91017" y="260648"/>
            <a:ext cx="6198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Задача-проблема</a:t>
            </a:r>
            <a:endParaRPr lang="ru-RU" sz="5400" b="1" i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875438" y="5685971"/>
            <a:ext cx="16850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 - </a:t>
            </a:r>
            <a:r>
              <a:rPr lang="uk-UA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924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8"/>
          <p:cNvGrpSpPr>
            <a:grpSpLocks/>
          </p:cNvGrpSpPr>
          <p:nvPr/>
        </p:nvGrpSpPr>
        <p:grpSpPr bwMode="auto">
          <a:xfrm>
            <a:off x="1573213" y="3429000"/>
            <a:ext cx="622300" cy="1871663"/>
            <a:chOff x="7549842" y="3429000"/>
            <a:chExt cx="622558" cy="1872208"/>
          </a:xfrm>
        </p:grpSpPr>
        <p:cxnSp>
          <p:nvCxnSpPr>
            <p:cNvPr id="60" name="Прямая соединительная линия 59"/>
            <p:cNvCxnSpPr/>
            <p:nvPr/>
          </p:nvCxnSpPr>
          <p:spPr>
            <a:xfrm>
              <a:off x="7549842" y="3429000"/>
              <a:ext cx="622558" cy="0"/>
            </a:xfrm>
            <a:prstGeom prst="line">
              <a:avLst/>
            </a:prstGeom>
            <a:ln w="285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>
              <a:off x="7560959" y="3429000"/>
              <a:ext cx="0" cy="187220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Группа 52"/>
          <p:cNvGrpSpPr>
            <a:grpSpLocks/>
          </p:cNvGrpSpPr>
          <p:nvPr/>
        </p:nvGrpSpPr>
        <p:grpSpPr bwMode="auto">
          <a:xfrm>
            <a:off x="3302000" y="3429000"/>
            <a:ext cx="622300" cy="1871663"/>
            <a:chOff x="7549842" y="3429000"/>
            <a:chExt cx="622558" cy="1872208"/>
          </a:xfrm>
        </p:grpSpPr>
        <p:cxnSp>
          <p:nvCxnSpPr>
            <p:cNvPr id="54" name="Прямая соединительная линия 53"/>
            <p:cNvCxnSpPr/>
            <p:nvPr/>
          </p:nvCxnSpPr>
          <p:spPr>
            <a:xfrm>
              <a:off x="7549842" y="3429000"/>
              <a:ext cx="622558" cy="0"/>
            </a:xfrm>
            <a:prstGeom prst="line">
              <a:avLst/>
            </a:prstGeom>
            <a:ln w="285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>
              <a:off x="7560960" y="3429000"/>
              <a:ext cx="0" cy="187220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45"/>
          <p:cNvGrpSpPr>
            <a:grpSpLocks/>
          </p:cNvGrpSpPr>
          <p:nvPr/>
        </p:nvGrpSpPr>
        <p:grpSpPr bwMode="auto">
          <a:xfrm>
            <a:off x="5029200" y="3429000"/>
            <a:ext cx="622300" cy="1871663"/>
            <a:chOff x="7549842" y="3429000"/>
            <a:chExt cx="622558" cy="1872208"/>
          </a:xfrm>
        </p:grpSpPr>
        <p:cxnSp>
          <p:nvCxnSpPr>
            <p:cNvPr id="47" name="Прямая соединительная линия 46"/>
            <p:cNvCxnSpPr/>
            <p:nvPr/>
          </p:nvCxnSpPr>
          <p:spPr>
            <a:xfrm>
              <a:off x="7549842" y="3429000"/>
              <a:ext cx="622558" cy="0"/>
            </a:xfrm>
            <a:prstGeom prst="line">
              <a:avLst/>
            </a:prstGeom>
            <a:ln w="285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>
              <a:off x="7560960" y="3429000"/>
              <a:ext cx="0" cy="187220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Группа 43"/>
          <p:cNvGrpSpPr>
            <a:grpSpLocks/>
          </p:cNvGrpSpPr>
          <p:nvPr/>
        </p:nvGrpSpPr>
        <p:grpSpPr bwMode="auto">
          <a:xfrm>
            <a:off x="7550150" y="3429000"/>
            <a:ext cx="622300" cy="1871663"/>
            <a:chOff x="7549842" y="3429000"/>
            <a:chExt cx="622558" cy="1872208"/>
          </a:xfrm>
        </p:grpSpPr>
        <p:cxnSp>
          <p:nvCxnSpPr>
            <p:cNvPr id="29" name="Прямая соединительная линия 28"/>
            <p:cNvCxnSpPr/>
            <p:nvPr/>
          </p:nvCxnSpPr>
          <p:spPr>
            <a:xfrm>
              <a:off x="7549842" y="3429000"/>
              <a:ext cx="622558" cy="0"/>
            </a:xfrm>
            <a:prstGeom prst="line">
              <a:avLst/>
            </a:prstGeom>
            <a:ln w="28575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7560960" y="3429000"/>
              <a:ext cx="0" cy="187220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750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3224213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338" y="3213100"/>
            <a:ext cx="1373187" cy="323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213100"/>
            <a:ext cx="1373187" cy="323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3224213"/>
            <a:ext cx="1373188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Группа 44"/>
          <p:cNvGrpSpPr>
            <a:grpSpLocks/>
          </p:cNvGrpSpPr>
          <p:nvPr/>
        </p:nvGrpSpPr>
        <p:grpSpPr bwMode="auto">
          <a:xfrm>
            <a:off x="7138988" y="2924175"/>
            <a:ext cx="874712" cy="1716088"/>
            <a:chOff x="7138924" y="2924944"/>
            <a:chExt cx="874388" cy="1715998"/>
          </a:xfrm>
        </p:grpSpPr>
        <p:sp>
          <p:nvSpPr>
            <p:cNvPr id="31766" name="TextBox 41"/>
            <p:cNvSpPr txBox="1">
              <a:spLocks noChangeArrowheads="1"/>
            </p:cNvSpPr>
            <p:nvPr/>
          </p:nvSpPr>
          <p:spPr bwMode="auto">
            <a:xfrm>
              <a:off x="7138924" y="3933056"/>
              <a:ext cx="50366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4000">
                  <a:solidFill>
                    <a:srgbClr val="00B050"/>
                  </a:solidFill>
                  <a:latin typeface="Calibri" pitchFamily="34" charset="0"/>
                </a:rPr>
                <a:t>H</a:t>
              </a:r>
              <a:endParaRPr lang="ru-RU" altLang="ru-RU" sz="4000">
                <a:solidFill>
                  <a:srgbClr val="00B050"/>
                </a:solidFill>
                <a:latin typeface="Calibri" pitchFamily="34" charset="0"/>
              </a:endParaRPr>
            </a:p>
          </p:txBody>
        </p:sp>
        <p:sp>
          <p:nvSpPr>
            <p:cNvPr id="31767" name="TextBox 42"/>
            <p:cNvSpPr txBox="1">
              <a:spLocks noChangeArrowheads="1"/>
            </p:cNvSpPr>
            <p:nvPr/>
          </p:nvSpPr>
          <p:spPr bwMode="auto">
            <a:xfrm>
              <a:off x="7668346" y="2924944"/>
              <a:ext cx="34496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3600">
                  <a:solidFill>
                    <a:srgbClr val="00B050"/>
                  </a:solidFill>
                  <a:latin typeface="Calibri" pitchFamily="34" charset="0"/>
                </a:rPr>
                <a:t>r</a:t>
              </a:r>
              <a:endParaRPr lang="ru-RU" altLang="ru-RU" sz="360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grpSp>
        <p:nvGrpSpPr>
          <p:cNvPr id="11" name="Группа 48"/>
          <p:cNvGrpSpPr>
            <a:grpSpLocks/>
          </p:cNvGrpSpPr>
          <p:nvPr/>
        </p:nvGrpSpPr>
        <p:grpSpPr bwMode="auto">
          <a:xfrm>
            <a:off x="4618038" y="2924175"/>
            <a:ext cx="874712" cy="1441450"/>
            <a:chOff x="7138924" y="2924944"/>
            <a:chExt cx="874388" cy="1440160"/>
          </a:xfrm>
        </p:grpSpPr>
        <p:sp>
          <p:nvSpPr>
            <p:cNvPr id="31764" name="TextBox 49"/>
            <p:cNvSpPr txBox="1">
              <a:spLocks noChangeArrowheads="1"/>
            </p:cNvSpPr>
            <p:nvPr/>
          </p:nvSpPr>
          <p:spPr bwMode="auto">
            <a:xfrm>
              <a:off x="7138924" y="3657218"/>
              <a:ext cx="50366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4000">
                  <a:solidFill>
                    <a:srgbClr val="00B050"/>
                  </a:solidFill>
                  <a:latin typeface="Calibri" pitchFamily="34" charset="0"/>
                </a:rPr>
                <a:t>H</a:t>
              </a:r>
              <a:endParaRPr lang="ru-RU" altLang="ru-RU" sz="4000">
                <a:solidFill>
                  <a:srgbClr val="00B050"/>
                </a:solidFill>
                <a:latin typeface="Calibri" pitchFamily="34" charset="0"/>
              </a:endParaRPr>
            </a:p>
          </p:txBody>
        </p:sp>
        <p:sp>
          <p:nvSpPr>
            <p:cNvPr id="31765" name="TextBox 50"/>
            <p:cNvSpPr txBox="1">
              <a:spLocks noChangeArrowheads="1"/>
            </p:cNvSpPr>
            <p:nvPr/>
          </p:nvSpPr>
          <p:spPr bwMode="auto">
            <a:xfrm>
              <a:off x="7668346" y="2924944"/>
              <a:ext cx="34496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3600">
                  <a:solidFill>
                    <a:srgbClr val="00B050"/>
                  </a:solidFill>
                  <a:latin typeface="Calibri" pitchFamily="34" charset="0"/>
                </a:rPr>
                <a:t>r</a:t>
              </a:r>
              <a:endParaRPr lang="ru-RU" altLang="ru-RU" sz="360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grpSp>
        <p:nvGrpSpPr>
          <p:cNvPr id="12" name="Группа 55"/>
          <p:cNvGrpSpPr>
            <a:grpSpLocks/>
          </p:cNvGrpSpPr>
          <p:nvPr/>
        </p:nvGrpSpPr>
        <p:grpSpPr bwMode="auto">
          <a:xfrm>
            <a:off x="2890838" y="2924175"/>
            <a:ext cx="874712" cy="1441450"/>
            <a:chOff x="7138924" y="2924944"/>
            <a:chExt cx="874388" cy="1440160"/>
          </a:xfrm>
        </p:grpSpPr>
        <p:sp>
          <p:nvSpPr>
            <p:cNvPr id="31762" name="TextBox 56"/>
            <p:cNvSpPr txBox="1">
              <a:spLocks noChangeArrowheads="1"/>
            </p:cNvSpPr>
            <p:nvPr/>
          </p:nvSpPr>
          <p:spPr bwMode="auto">
            <a:xfrm>
              <a:off x="7138924" y="3657218"/>
              <a:ext cx="50366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4000">
                  <a:solidFill>
                    <a:srgbClr val="00B050"/>
                  </a:solidFill>
                  <a:latin typeface="Calibri" pitchFamily="34" charset="0"/>
                </a:rPr>
                <a:t>H</a:t>
              </a:r>
              <a:endParaRPr lang="ru-RU" altLang="ru-RU" sz="4000">
                <a:solidFill>
                  <a:srgbClr val="00B050"/>
                </a:solidFill>
                <a:latin typeface="Calibri" pitchFamily="34" charset="0"/>
              </a:endParaRPr>
            </a:p>
          </p:txBody>
        </p:sp>
        <p:sp>
          <p:nvSpPr>
            <p:cNvPr id="31763" name="TextBox 57"/>
            <p:cNvSpPr txBox="1">
              <a:spLocks noChangeArrowheads="1"/>
            </p:cNvSpPr>
            <p:nvPr/>
          </p:nvSpPr>
          <p:spPr bwMode="auto">
            <a:xfrm>
              <a:off x="7668346" y="2924944"/>
              <a:ext cx="34496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3600">
                  <a:solidFill>
                    <a:srgbClr val="00B050"/>
                  </a:solidFill>
                  <a:latin typeface="Calibri" pitchFamily="34" charset="0"/>
                </a:rPr>
                <a:t>r</a:t>
              </a:r>
              <a:endParaRPr lang="ru-RU" altLang="ru-RU" sz="360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grpSp>
        <p:nvGrpSpPr>
          <p:cNvPr id="13" name="Группа 61"/>
          <p:cNvGrpSpPr>
            <a:grpSpLocks/>
          </p:cNvGrpSpPr>
          <p:nvPr/>
        </p:nvGrpSpPr>
        <p:grpSpPr bwMode="auto">
          <a:xfrm>
            <a:off x="1162050" y="2924175"/>
            <a:ext cx="874713" cy="1441450"/>
            <a:chOff x="7138924" y="2924944"/>
            <a:chExt cx="874387" cy="1440160"/>
          </a:xfrm>
        </p:grpSpPr>
        <p:sp>
          <p:nvSpPr>
            <p:cNvPr id="31760" name="TextBox 62"/>
            <p:cNvSpPr txBox="1">
              <a:spLocks noChangeArrowheads="1"/>
            </p:cNvSpPr>
            <p:nvPr/>
          </p:nvSpPr>
          <p:spPr bwMode="auto">
            <a:xfrm>
              <a:off x="7138924" y="3657218"/>
              <a:ext cx="50366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4000">
                  <a:solidFill>
                    <a:srgbClr val="00B050"/>
                  </a:solidFill>
                  <a:latin typeface="Calibri" pitchFamily="34" charset="0"/>
                </a:rPr>
                <a:t>H</a:t>
              </a:r>
              <a:endParaRPr lang="ru-RU" altLang="ru-RU" sz="4000">
                <a:solidFill>
                  <a:srgbClr val="00B050"/>
                </a:solidFill>
                <a:latin typeface="Calibri" pitchFamily="34" charset="0"/>
              </a:endParaRPr>
            </a:p>
          </p:txBody>
        </p:sp>
        <p:sp>
          <p:nvSpPr>
            <p:cNvPr id="31761" name="TextBox 63"/>
            <p:cNvSpPr txBox="1">
              <a:spLocks noChangeArrowheads="1"/>
            </p:cNvSpPr>
            <p:nvPr/>
          </p:nvSpPr>
          <p:spPr bwMode="auto">
            <a:xfrm>
              <a:off x="7668345" y="2924944"/>
              <a:ext cx="34496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3600">
                  <a:solidFill>
                    <a:srgbClr val="00B050"/>
                  </a:solidFill>
                  <a:latin typeface="Calibri" pitchFamily="34" charset="0"/>
                </a:rPr>
                <a:t>r</a:t>
              </a:r>
              <a:endParaRPr lang="ru-RU" altLang="ru-RU" sz="360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sp>
        <p:nvSpPr>
          <p:cNvPr id="89" name="TextBox 8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05277" y="1115333"/>
            <a:ext cx="3178691" cy="1017523"/>
          </a:xfrm>
          <a:prstGeom prst="rect">
            <a:avLst/>
          </a:prstGeom>
          <a:blipFill rotWithShape="1"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</a:rPr>
              <a:t> </a:t>
            </a:r>
          </a:p>
        </p:txBody>
      </p:sp>
      <p:sp>
        <p:nvSpPr>
          <p:cNvPr id="91" name="TextBox 9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04048" y="1340768"/>
            <a:ext cx="3251339" cy="638829"/>
          </a:xfrm>
          <a:prstGeom prst="rect">
            <a:avLst/>
          </a:prstGeom>
          <a:blipFill rotWithShape="1">
            <a:blip r:embed="rId6" cstate="print">
              <a:extLst>
                <a:ext uri="{BEBA8EAE-BF5A-486C-A8C5-ECC9F3942E4B}">
                  <a14:imgProps xmlns="" xmlns:a14="http://schemas.microsoft.com/office/drawing/2010/main">
                    <a14:imgLayer r:embed="rId7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354099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duotone>
              <a:schemeClr val="bg1">
                <a:tint val="95000"/>
                <a:satMod val="200000"/>
              </a:schemeClr>
              <a:schemeClr val="bg1">
                <a:shade val="80000"/>
                <a:satMod val="100000"/>
              </a:schemeClr>
            </a:duotone>
            <a:lum/>
          </a:blip>
          <a:srcRect/>
          <a:tile tx="0" ty="0" sx="55000" sy="5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3081338"/>
            <a:ext cx="1373188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3224213"/>
            <a:ext cx="1373188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338" y="3068638"/>
            <a:ext cx="1373187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068638"/>
            <a:ext cx="1373187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338" y="3213100"/>
            <a:ext cx="1373187" cy="323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213100"/>
            <a:ext cx="1373187" cy="323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3224213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698479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38" y="1328738"/>
            <a:ext cx="3230562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300" y="4311650"/>
            <a:ext cx="1452563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3225800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214688"/>
            <a:ext cx="1373187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25" y="3213100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3224213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90588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13506E-6 L 0.02049 -0.36077 L 0.13733 -0.50439 L 0.25938 -0.53376 C 0.28438 -0.53376 0.41528 -0.50069 0.42951 -0.50971 L 0.50972 -0.41096 " pathEditMode="relative" rAng="0" ptsTypes="FAFfFF">
                                      <p:cBhvr>
                                        <p:cTn id="10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00" y="-2668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5400000">
                                      <p:cBhvr>
                                        <p:cTn id="12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2" presetClass="exit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7" presetClass="path" presetSubtype="0" accel="50000" decel="5000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Motion origin="layout" path="M -0.00035 1.73913E-6 L -0.18559 -0.08233 C -0.17153 -0.07331 -0.41268 -0.07031 -0.3908 -0.07031 L -0.50504 0.00069 L -0.5415 0.12164 L -0.52969 0.26873 L -0.51285 0.41235 " pathEditMode="relative" rAng="0" ptsTypes="FfFFAAF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6600" y="16489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Rot by="-5400000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300" y="4311650"/>
            <a:ext cx="1452563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3908425"/>
            <a:ext cx="135255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3224213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316038"/>
            <a:ext cx="32289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214688"/>
            <a:ext cx="1373187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25" y="3213100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3225800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2156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73636E-6 C 3.61111E-6 0.00023 0.00642 -0.35084 0.00642 -0.35061 L 0.0559 -0.48035 L 0.16493 -0.50972 L 0.17274 -0.51504 L 0.30937 -0.41097 " pathEditMode="relative" rAng="0" ptsTypes="fFFFAf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00" y="-2574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5400000">
                                      <p:cBhvr>
                                        <p:cTn id="12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2" presetClass="exit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7" presetClass="path" presetSubtype="0" accel="50000" decel="5000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Motion origin="layout" path="M -0.00035 1.87789E-6 L -0.18559 -0.08233 C -0.17153 -0.07331 -0.28281 -0.07701 -0.26094 -0.07701 L -0.32847 0.00416 L -0.34792 0.12188 L -0.3276 0.28469 L -0.3125 0.40934 " pathEditMode="relative" rAng="0" ptsTypes="FfFFAAF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00" y="16351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Rot by="-5400000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3908425"/>
            <a:ext cx="135255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88" y="1292225"/>
            <a:ext cx="322897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214688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3225800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3203575"/>
            <a:ext cx="13716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3284538"/>
            <a:ext cx="14239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3224213"/>
            <a:ext cx="1371600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58381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73636E-6 L -0.0059 -0.1568 C -0.00017 -0.21555 0.01302 -0.30967 0.03437 -0.35222 C 0.05573 -0.39478 0.10417 -0.4001 0.12257 -0.41282 " pathEditMode="relative" rAng="0" ptsTypes="FasF">
                                      <p:cBhvr>
                                        <p:cTn id="10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00" y="-2065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5400000">
                                      <p:cBhvr>
                                        <p:cTn id="12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7" presetClass="path" presetSubtype="0" accel="50000" decel="5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0.00034 8.88067E-7 C -0.01666 0.00578 -0.07621 0.00763 -0.09878 0.03492 C -0.12135 0.06221 -0.13229 0.10361 -0.13628 0.16443 L -0.12309 0.41073 " pathEditMode="relative" rAng="0" ptsTypes="fsAf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00" y="20537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Rot by="-5400000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SVITLANA\2014-2015\Конус\Конус_роб\Готовий урок_КОНУС\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3996"/>
            <a:ext cx="3533775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1394" y="4653136"/>
            <a:ext cx="30620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Евдокс</a:t>
            </a:r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-</a:t>
            </a:r>
            <a:r>
              <a:rPr lang="ru-RU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Кнідський</a:t>
            </a:r>
            <a:endParaRPr lang="ru-RU" sz="2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uk-UA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(408-355 </a:t>
            </a:r>
            <a:r>
              <a:rPr lang="uk-UA" sz="2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рр.до</a:t>
            </a:r>
            <a:r>
              <a:rPr lang="uk-UA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н.е.)</a:t>
            </a:r>
            <a:endParaRPr lang="ru-RU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67944" y="908720"/>
            <a:ext cx="4924810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Об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’</a:t>
            </a:r>
            <a:r>
              <a:rPr lang="uk-UA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єм</a:t>
            </a:r>
            <a:r>
              <a:rPr lang="uk-UA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конуса</a:t>
            </a:r>
          </a:p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д</a:t>
            </a:r>
            <a:r>
              <a:rPr lang="uk-UA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орівнює т</a:t>
            </a:r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ретині</a:t>
            </a:r>
          </a:p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об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’</a:t>
            </a:r>
            <a:r>
              <a:rPr lang="uk-UA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єму</a:t>
            </a:r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циліндра з тією</a:t>
            </a:r>
          </a:p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с</a:t>
            </a:r>
            <a:r>
              <a:rPr lang="uk-UA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амою площею основи</a:t>
            </a:r>
          </a:p>
          <a:p>
            <a:pPr algn="ctr"/>
            <a:r>
              <a:rPr lang="uk-UA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і такою самою</a:t>
            </a:r>
          </a:p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висотою.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349737821"/>
              </p:ext>
            </p:extLst>
          </p:nvPr>
        </p:nvGraphicFramePr>
        <p:xfrm>
          <a:off x="5465763" y="4397375"/>
          <a:ext cx="2128837" cy="1770063"/>
        </p:xfrm>
        <a:graphic>
          <a:graphicData uri="http://schemas.openxmlformats.org/presentationml/2006/ole">
            <p:oleObj spid="_x0000_s23583" name="Формула" r:id="rId4" imgW="977760" imgH="81252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0896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000125"/>
            <a:ext cx="4581525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84"/>
          <p:cNvGrpSpPr>
            <a:grpSpLocks/>
          </p:cNvGrpSpPr>
          <p:nvPr/>
        </p:nvGrpSpPr>
        <p:grpSpPr bwMode="auto">
          <a:xfrm>
            <a:off x="357188" y="1143000"/>
            <a:ext cx="5072062" cy="4929188"/>
            <a:chOff x="1071538" y="857232"/>
            <a:chExt cx="5072098" cy="4929198"/>
          </a:xfrm>
        </p:grpSpPr>
        <p:cxnSp>
          <p:nvCxnSpPr>
            <p:cNvPr id="16" name="Прямая соединительная линия 15"/>
            <p:cNvCxnSpPr/>
            <p:nvPr/>
          </p:nvCxnSpPr>
          <p:spPr>
            <a:xfrm rot="5400000" flipH="1" flipV="1">
              <a:off x="5572928" y="4785508"/>
              <a:ext cx="684213" cy="4000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360" name="Группа 83"/>
            <p:cNvGrpSpPr>
              <a:grpSpLocks/>
            </p:cNvGrpSpPr>
            <p:nvPr/>
          </p:nvGrpSpPr>
          <p:grpSpPr bwMode="auto">
            <a:xfrm>
              <a:off x="1071538" y="857232"/>
              <a:ext cx="5072098" cy="4929198"/>
              <a:chOff x="1643042" y="642918"/>
              <a:chExt cx="5072098" cy="4929198"/>
            </a:xfrm>
          </p:grpSpPr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5000628" y="4081450"/>
                <a:ext cx="1714512" cy="347664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 flipV="1">
                <a:off x="1643042" y="4081450"/>
                <a:ext cx="1385897" cy="633414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3028939" y="4081450"/>
                <a:ext cx="1971689" cy="3175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364" name="Группа 82"/>
              <p:cNvGrpSpPr>
                <a:grpSpLocks/>
              </p:cNvGrpSpPr>
              <p:nvPr/>
            </p:nvGrpSpPr>
            <p:grpSpPr bwMode="auto">
              <a:xfrm>
                <a:off x="1643042" y="642918"/>
                <a:ext cx="5072098" cy="4929198"/>
                <a:chOff x="1643042" y="642918"/>
                <a:chExt cx="5072098" cy="4929198"/>
              </a:xfrm>
            </p:grpSpPr>
            <p:cxnSp>
              <p:nvCxnSpPr>
                <p:cNvPr id="11" name="Прямая соединительная линия 10"/>
                <p:cNvCxnSpPr/>
                <p:nvPr/>
              </p:nvCxnSpPr>
              <p:spPr>
                <a:xfrm>
                  <a:off x="1643042" y="4714864"/>
                  <a:ext cx="1714512" cy="857252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Прямая соединительная линия 12"/>
                <p:cNvCxnSpPr/>
                <p:nvPr/>
              </p:nvCxnSpPr>
              <p:spPr>
                <a:xfrm flipV="1">
                  <a:off x="3357554" y="5113327"/>
                  <a:ext cx="2957533" cy="458789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/>
                <p:nvPr/>
              </p:nvCxnSpPr>
              <p:spPr>
                <a:xfrm rot="5400000" flipH="1" flipV="1">
                  <a:off x="785796" y="1500164"/>
                  <a:ext cx="4071946" cy="2357454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Прямая соединительная линия 32"/>
                <p:cNvCxnSpPr/>
                <p:nvPr/>
              </p:nvCxnSpPr>
              <p:spPr>
                <a:xfrm rot="5400000" flipH="1" flipV="1">
                  <a:off x="1214426" y="2786046"/>
                  <a:ext cx="4929198" cy="642942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rot="16200000" flipV="1">
                  <a:off x="2922587" y="1720826"/>
                  <a:ext cx="4470409" cy="2314591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 rot="16200000" flipV="1">
                  <a:off x="3464721" y="1178693"/>
                  <a:ext cx="3786196" cy="2714644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Прямая соединительная линия 38"/>
                <p:cNvCxnSpPr/>
                <p:nvPr/>
              </p:nvCxnSpPr>
              <p:spPr>
                <a:xfrm rot="5400000" flipH="1" flipV="1">
                  <a:off x="1795451" y="1876406"/>
                  <a:ext cx="3438532" cy="971557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  <a:prstDash val="lg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Прямая соединительная линия 40"/>
                <p:cNvCxnSpPr/>
                <p:nvPr/>
              </p:nvCxnSpPr>
              <p:spPr>
                <a:xfrm rot="16200000" flipV="1">
                  <a:off x="2781296" y="1862118"/>
                  <a:ext cx="3438532" cy="1000132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  <a:prstDash val="lg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" name="Группа 80"/>
          <p:cNvGrpSpPr>
            <a:grpSpLocks/>
          </p:cNvGrpSpPr>
          <p:nvPr/>
        </p:nvGrpSpPr>
        <p:grpSpPr bwMode="auto">
          <a:xfrm>
            <a:off x="785813" y="1071563"/>
            <a:ext cx="4294187" cy="4772025"/>
            <a:chOff x="-857288" y="1643050"/>
            <a:chExt cx="4293421" cy="4771371"/>
          </a:xfrm>
        </p:grpSpPr>
        <p:cxnSp>
          <p:nvCxnSpPr>
            <p:cNvPr id="52" name="Прямая соединительная линия 51"/>
            <p:cNvCxnSpPr/>
            <p:nvPr/>
          </p:nvCxnSpPr>
          <p:spPr>
            <a:xfrm rot="10800000">
              <a:off x="2571100" y="5214435"/>
              <a:ext cx="865033" cy="733324"/>
            </a:xfrm>
            <a:prstGeom prst="line">
              <a:avLst/>
            </a:prstGeom>
            <a:ln w="15875">
              <a:solidFill>
                <a:srgbClr val="FF0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 rot="10800000">
              <a:off x="499782" y="5214435"/>
              <a:ext cx="2071318" cy="71427"/>
            </a:xfrm>
            <a:prstGeom prst="line">
              <a:avLst/>
            </a:prstGeom>
            <a:ln w="15875">
              <a:solidFill>
                <a:srgbClr val="FF0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349" name="Группа 79"/>
            <p:cNvGrpSpPr>
              <a:grpSpLocks/>
            </p:cNvGrpSpPr>
            <p:nvPr/>
          </p:nvGrpSpPr>
          <p:grpSpPr bwMode="auto">
            <a:xfrm>
              <a:off x="-857288" y="1643050"/>
              <a:ext cx="4286280" cy="4771371"/>
              <a:chOff x="2071670" y="642918"/>
              <a:chExt cx="4286280" cy="4771371"/>
            </a:xfrm>
          </p:grpSpPr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2071670" y="4857152"/>
                <a:ext cx="549177" cy="301584"/>
              </a:xfrm>
              <a:prstGeom prst="line">
                <a:avLst/>
              </a:prstGeom>
              <a:ln w="15875">
                <a:solidFill>
                  <a:srgbClr val="FF00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rot="16200000" flipH="1">
                <a:off x="3406515" y="4522269"/>
                <a:ext cx="185712" cy="1569758"/>
              </a:xfrm>
              <a:prstGeom prst="line">
                <a:avLst/>
              </a:prstGeom>
              <a:ln w="15875">
                <a:solidFill>
                  <a:srgbClr val="FF00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 rot="5400000" flipH="1" flipV="1">
                <a:off x="5057216" y="4158791"/>
                <a:ext cx="414281" cy="2096714"/>
              </a:xfrm>
              <a:prstGeom prst="line">
                <a:avLst/>
              </a:prstGeom>
              <a:ln w="15875">
                <a:solidFill>
                  <a:srgbClr val="FF00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 rot="10800000" flipV="1">
                <a:off x="2071670" y="4214303"/>
                <a:ext cx="1357070" cy="642849"/>
              </a:xfrm>
              <a:prstGeom prst="line">
                <a:avLst/>
              </a:prstGeom>
              <a:ln w="15875">
                <a:solidFill>
                  <a:srgbClr val="FF00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Прямая соединительная линия 59"/>
              <p:cNvCxnSpPr/>
              <p:nvPr/>
            </p:nvCxnSpPr>
            <p:spPr>
              <a:xfrm rot="5400000" flipH="1" flipV="1">
                <a:off x="1971602" y="2100055"/>
                <a:ext cx="3499957" cy="585683"/>
              </a:xfrm>
              <a:prstGeom prst="line">
                <a:avLst/>
              </a:prstGeom>
              <a:ln w="15875">
                <a:solidFill>
                  <a:srgbClr val="FF00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/>
              <p:cNvCxnSpPr/>
              <p:nvPr/>
            </p:nvCxnSpPr>
            <p:spPr>
              <a:xfrm rot="16200000" flipV="1">
                <a:off x="3034246" y="1737380"/>
                <a:ext cx="3439641" cy="1479286"/>
              </a:xfrm>
              <a:prstGeom prst="line">
                <a:avLst/>
              </a:prstGeom>
              <a:ln w="15875">
                <a:solidFill>
                  <a:srgbClr val="FF33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 rot="5400000" flipH="1" flipV="1">
                <a:off x="1007355" y="1778657"/>
                <a:ext cx="4142807" cy="1871329"/>
              </a:xfrm>
              <a:prstGeom prst="line">
                <a:avLst/>
              </a:prstGeom>
              <a:ln w="15875">
                <a:solidFill>
                  <a:srgbClr val="FF33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 rot="5400000" flipH="1">
                <a:off x="1773969" y="2940514"/>
                <a:ext cx="4699944" cy="247606"/>
              </a:xfrm>
              <a:prstGeom prst="line">
                <a:avLst/>
              </a:prstGeom>
              <a:ln w="15875">
                <a:solidFill>
                  <a:srgbClr val="FF00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 rot="16200000" flipV="1">
                <a:off x="3072323" y="1570733"/>
                <a:ext cx="4214234" cy="2358604"/>
              </a:xfrm>
              <a:prstGeom prst="line">
                <a:avLst/>
              </a:prstGeom>
              <a:ln w="15875">
                <a:solidFill>
                  <a:srgbClr val="FF3300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4714875" y="357188"/>
            <a:ext cx="3290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solidFill>
                  <a:srgbClr val="FF0000"/>
                </a:solidFill>
                <a:latin typeface="Calibri" pitchFamily="34" charset="0"/>
              </a:rPr>
              <a:t>П</a:t>
            </a:r>
            <a:r>
              <a:rPr lang="uk-UA" altLang="ru-RU" sz="2400">
                <a:solidFill>
                  <a:srgbClr val="FF0000"/>
                </a:solidFill>
                <a:latin typeface="Calibri" pitchFamily="34" charset="0"/>
              </a:rPr>
              <a:t>і</a:t>
            </a:r>
            <a:r>
              <a:rPr lang="ru-RU" altLang="ru-RU" sz="2400">
                <a:solidFill>
                  <a:srgbClr val="FF0000"/>
                </a:solidFill>
                <a:latin typeface="Calibri" pitchFamily="34" charset="0"/>
              </a:rPr>
              <a:t>раміда з основою Р –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solidFill>
                  <a:srgbClr val="FF0000"/>
                </a:solidFill>
                <a:latin typeface="Calibri" pitchFamily="34" charset="0"/>
              </a:rPr>
              <a:t>вписана в конус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4714875" y="1285875"/>
            <a:ext cx="34940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latin typeface="Calibri" pitchFamily="34" charset="0"/>
              </a:rPr>
              <a:t>Піраміда з основою Р</a:t>
            </a:r>
            <a:r>
              <a:rPr lang="en-US" altLang="ru-RU" sz="2400">
                <a:latin typeface="Calibri" pitchFamily="34" charset="0"/>
              </a:rPr>
              <a:t>’</a:t>
            </a:r>
            <a:r>
              <a:rPr lang="ru-RU" altLang="ru-RU" sz="2400">
                <a:latin typeface="Calibri" pitchFamily="34" charset="0"/>
              </a:rPr>
              <a:t> 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latin typeface="Calibri" pitchFamily="34" charset="0"/>
              </a:rPr>
              <a:t> описана навколо конуса 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4357688" y="5000625"/>
            <a:ext cx="374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FF0000"/>
                </a:solidFill>
                <a:latin typeface="Calibri" pitchFamily="34" charset="0"/>
              </a:rPr>
              <a:t>Р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5357813" y="4929188"/>
            <a:ext cx="468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latin typeface="Calibri" pitchFamily="34" charset="0"/>
              </a:rPr>
              <a:t>Р</a:t>
            </a:r>
            <a:r>
              <a:rPr lang="en-US" altLang="ru-RU" sz="2800" b="1">
                <a:latin typeface="Calibri" pitchFamily="34" charset="0"/>
              </a:rPr>
              <a:t>’</a:t>
            </a:r>
            <a:endParaRPr lang="ru-RU" altLang="ru-RU" sz="2800" b="1">
              <a:latin typeface="Calibri" pitchFamily="34" charset="0"/>
            </a:endParaRPr>
          </a:p>
        </p:txBody>
      </p:sp>
      <p:graphicFrame>
        <p:nvGraphicFramePr>
          <p:cNvPr id="40" name="Object 1"/>
          <p:cNvGraphicFramePr>
            <a:graphicFrameLocks noChangeAspect="1"/>
          </p:cNvGraphicFramePr>
          <p:nvPr/>
        </p:nvGraphicFramePr>
        <p:xfrm>
          <a:off x="5992813" y="2357438"/>
          <a:ext cx="2227262" cy="1000125"/>
        </p:xfrm>
        <a:graphic>
          <a:graphicData uri="http://schemas.openxmlformats.org/presentationml/2006/ole">
            <p:oleObj spid="_x0000_s2151" name="Формула" r:id="rId4" imgW="875920" imgH="393529" progId="Equation.3">
              <p:embed/>
            </p:oleObj>
          </a:graphicData>
        </a:graphic>
      </p:graphicFrame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5348288" y="3714750"/>
          <a:ext cx="3817937" cy="857250"/>
        </p:xfrm>
        <a:graphic>
          <a:graphicData uri="http://schemas.openxmlformats.org/presentationml/2006/ole">
            <p:oleObj spid="_x0000_s2152" name="Формула" r:id="rId5" imgW="1752600" imgH="39370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75615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SzPct val="45000"/>
              <a:buFont typeface="StarSymbol"/>
              <a:buNone/>
            </a:pPr>
            <a:endParaRPr lang="ru-RU" alt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SzPct val="45000"/>
              <a:buFont typeface="StarSymbol"/>
              <a:buNone/>
            </a:pPr>
            <a:endParaRPr lang="ru-RU" alt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00063" y="-27296"/>
            <a:ext cx="8229600" cy="1470025"/>
          </a:xfrm>
          <a:extLst/>
        </p:spPr>
        <p:txBody>
          <a:bodyPr>
            <a:noAutofit/>
          </a:bodyPr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uk-UA" sz="4800" kern="10" dirty="0" smtClean="0">
                <a:ln w="12600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rgbClr val="7030A0"/>
                </a:solidFill>
                <a:effectLst>
                  <a:outerShdw dist="40186" dir="1096358" algn="ctr" rotWithShape="0">
                    <a:srgbClr val="9999FF"/>
                  </a:outerShdw>
                </a:effectLst>
                <a:ea typeface="+mn-ea"/>
                <a:cs typeface="Arial"/>
              </a:rPr>
              <a:t>Теорема.</a:t>
            </a:r>
            <a:endParaRPr lang="en-GB" kern="10" dirty="0" smtClean="0">
              <a:ln w="12600">
                <a:solidFill>
                  <a:schemeClr val="tx1"/>
                </a:solidFill>
                <a:miter lim="800000"/>
                <a:headEnd/>
                <a:tailEnd/>
              </a:ln>
              <a:solidFill>
                <a:srgbClr val="7030A0"/>
              </a:solidFill>
              <a:effectLst>
                <a:outerShdw dist="40186" dir="1096358" algn="ctr" rotWithShape="0">
                  <a:srgbClr val="9999FF"/>
                </a:outerShdw>
              </a:effectLst>
              <a:ea typeface="+mn-ea"/>
              <a:cs typeface="Arial"/>
            </a:endParaRPr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4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5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6" name="Rectangle 15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0" name="Прямоугольник 59"/>
          <p:cNvSpPr/>
          <p:nvPr/>
        </p:nvSpPr>
        <p:spPr>
          <a:xfrm>
            <a:off x="500063" y="3714750"/>
            <a:ext cx="8001000" cy="17145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9" name="Rectangle 3"/>
          <p:cNvSpPr>
            <a:spLocks noChangeArrowheads="1"/>
          </p:cNvSpPr>
          <p:nvPr/>
        </p:nvSpPr>
        <p:spPr bwMode="auto">
          <a:xfrm>
            <a:off x="0" y="88582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4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857625"/>
            <a:ext cx="74580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42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642938" y="1550987"/>
            <a:ext cx="8229600" cy="1470025"/>
          </a:xfrm>
          <a:prstGeom prst="rect">
            <a:avLst/>
          </a:prstGeom>
          <a:extLst/>
        </p:spPr>
        <p:txBody>
          <a:bodyPr bIns="91440" anchor="ctr" anchorCtr="0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  <a:spcBef>
                <a:spcPts val="675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7350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</a:t>
            </a:r>
            <a:r>
              <a:rPr lang="en-GB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конуса</a:t>
            </a:r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дорівнює одній третій добутку площі основи на висоту.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33055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832" y="2519486"/>
            <a:ext cx="35718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6880690" y="3129408"/>
            <a:ext cx="495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 b="1" i="1" dirty="0" smtClean="0">
                <a:latin typeface="Calibri" pitchFamily="34" charset="0"/>
              </a:rPr>
              <a:t>15</a:t>
            </a:r>
            <a:endParaRPr lang="ru-RU" altLang="ru-RU" sz="2400" b="1" i="1" dirty="0">
              <a:latin typeface="Calibri" pitchFamily="34" charset="0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084168" y="4595936"/>
            <a:ext cx="495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2400" b="1" i="1" dirty="0" smtClean="0">
                <a:latin typeface="Calibri" pitchFamily="34" charset="0"/>
              </a:rPr>
              <a:t>1</a:t>
            </a:r>
            <a:r>
              <a:rPr lang="uk-UA" altLang="ru-RU" sz="2400" b="1" i="1" dirty="0" smtClean="0">
                <a:latin typeface="Calibri" pitchFamily="34" charset="0"/>
              </a:rPr>
              <a:t>0</a:t>
            </a:r>
            <a:endParaRPr lang="ru-RU" altLang="ru-RU" sz="2400" b="1" i="1" dirty="0">
              <a:latin typeface="Calibri" pitchFamily="34" charset="0"/>
            </a:endParaRPr>
          </a:p>
        </p:txBody>
      </p:sp>
      <p:sp>
        <p:nvSpPr>
          <p:cNvPr id="17" name="Содержимое 2"/>
          <p:cNvSpPr>
            <a:spLocks noGrp="1"/>
          </p:cNvSpPr>
          <p:nvPr>
            <p:ph idx="4294967295"/>
          </p:nvPr>
        </p:nvSpPr>
        <p:spPr>
          <a:xfrm>
            <a:off x="467544" y="256504"/>
            <a:ext cx="8229600" cy="4525963"/>
          </a:xfrm>
        </p:spPr>
        <p:txBody>
          <a:bodyPr rtlCol="0">
            <a:normAutofit/>
          </a:bodyPr>
          <a:lstStyle/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i="1" dirty="0" smtClean="0">
                <a:solidFill>
                  <a:srgbClr val="0033CC"/>
                </a:solidFill>
              </a:rPr>
              <a:t>Задача . </a:t>
            </a:r>
            <a:r>
              <a:rPr lang="uk-UA" sz="2800" dirty="0" smtClean="0"/>
              <a:t>Рідину, яка міститься у склянці діаметром 8 см і висотою 9 см, повинні перелити у посудину конічної форми діаметром 10 см і висотою 15 см. Чи поміститься рідина у цій посудині?</a:t>
            </a: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15" name="Цилиндр 14"/>
          <p:cNvSpPr/>
          <p:nvPr/>
        </p:nvSpPr>
        <p:spPr>
          <a:xfrm>
            <a:off x="971600" y="3109534"/>
            <a:ext cx="2571750" cy="343446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H="1">
            <a:off x="2306605" y="3480479"/>
            <a:ext cx="32754" cy="3154243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539452" y="3194819"/>
            <a:ext cx="1599814" cy="5000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413318" y="3137337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 b="1" i="1" dirty="0" smtClean="0">
                <a:latin typeface="Calibri" pitchFamily="34" charset="0"/>
              </a:rPr>
              <a:t>8</a:t>
            </a:r>
            <a:endParaRPr lang="ru-RU" altLang="ru-RU" sz="2400" b="1" i="1" dirty="0">
              <a:latin typeface="Calibri" pitchFamily="34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384378" y="4623738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 b="1" i="1" dirty="0">
                <a:latin typeface="Calibri" pitchFamily="34" charset="0"/>
              </a:rPr>
              <a:t>9</a:t>
            </a:r>
            <a:endParaRPr lang="ru-RU" altLang="ru-RU" sz="2400" b="1" i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096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7" grpId="0" build="p"/>
      <p:bldP spid="17" grpI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8" name="Picture 10" descr="http://1.bp.blogspot.com/-ILo6VwnIE08/UZUvrAaQDUI/AAAAAAAAAAk/HXT1T_C-Cew/s1600/%D0%92%D0%98%D0%91%D0%86%D0%A0+%D0%9C%D0%90%D0%99%D0%91%D0%A3%D0%A2%D0%9D%D0%AC%D0%9E%D0%87+%D0%9F%D0%A0%D0%9E%D0%A4%D0%95%D0%A1%D0%86%D0%87.+%D0%9F%D0%9E%D0%A0%D0%90%D0%94%D0%98+%D0%92%D0%98%D0%9F%D0%A3%D0%A1%D0%9A%D0%9D%D0%98%D0%9A%D0%90%D0%9C+%D0%A8%D0%9A%D0%86%D0%9B+%D0%A2%D0%90+%D0%92%D0%A3%D0%97%D0%86%D0%92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23890"/>
            <a:ext cx="3131840" cy="25004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25438"/>
            <a:ext cx="8229600" cy="9271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uk-UA" altLang="ru-RU" sz="73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в групах</a:t>
            </a:r>
            <a:endParaRPr lang="ru-RU" altLang="ru-RU" sz="73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7" name="Объект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7668344" cy="3124944"/>
          </a:xfrm>
        </p:spPr>
        <p:txBody>
          <a:bodyPr>
            <a:normAutofit/>
          </a:bodyPr>
          <a:lstStyle/>
          <a:p>
            <a:r>
              <a:rPr lang="uk-UA" altLang="ru-RU" sz="3200" b="1" dirty="0" smtClean="0">
                <a:solidFill>
                  <a:srgbClr val="0070C0"/>
                </a:solidFill>
              </a:rPr>
              <a:t>І група. </a:t>
            </a:r>
            <a:r>
              <a:rPr lang="ru-RU" altLang="ru-RU" sz="2800" b="1" dirty="0" smtClean="0">
                <a:solidFill>
                  <a:srgbClr val="0070C0"/>
                </a:solidFill>
              </a:rPr>
              <a:t>ІНЖЕНЕРИ-БУДІВЕЛЬНИКИ</a:t>
            </a:r>
            <a:endParaRPr lang="uk-UA" altLang="ru-RU" sz="2800" b="1" dirty="0">
              <a:solidFill>
                <a:srgbClr val="0070C0"/>
              </a:solidFill>
            </a:endParaRPr>
          </a:p>
          <a:p>
            <a:endParaRPr lang="uk-UA" altLang="ru-RU" sz="2800" b="1" dirty="0" smtClean="0">
              <a:solidFill>
                <a:srgbClr val="0070C0"/>
              </a:solidFill>
            </a:endParaRPr>
          </a:p>
          <a:p>
            <a:r>
              <a:rPr lang="uk-UA" altLang="ru-RU" sz="3200" b="1" dirty="0" smtClean="0">
                <a:solidFill>
                  <a:srgbClr val="0070C0"/>
                </a:solidFill>
              </a:rPr>
              <a:t>ІІ </a:t>
            </a:r>
            <a:r>
              <a:rPr lang="uk-UA" altLang="ru-RU" sz="3200" b="1" dirty="0">
                <a:solidFill>
                  <a:srgbClr val="0070C0"/>
                </a:solidFill>
              </a:rPr>
              <a:t>група. </a:t>
            </a:r>
            <a:r>
              <a:rPr lang="uk-UA" altLang="ru-RU" sz="2800" b="1" dirty="0" smtClean="0">
                <a:solidFill>
                  <a:srgbClr val="0070C0"/>
                </a:solidFill>
              </a:rPr>
              <a:t>ПОЖЕЖНИКИ-РЯТУВАЛЬНИКИ</a:t>
            </a:r>
          </a:p>
          <a:p>
            <a:endParaRPr lang="uk-UA" altLang="ru-RU" sz="3200" b="1" dirty="0" smtClean="0">
              <a:solidFill>
                <a:srgbClr val="0070C0"/>
              </a:solidFill>
            </a:endParaRPr>
          </a:p>
          <a:p>
            <a:r>
              <a:rPr lang="uk-UA" altLang="ru-RU" sz="3200" b="1" dirty="0" smtClean="0">
                <a:solidFill>
                  <a:srgbClr val="0070C0"/>
                </a:solidFill>
              </a:rPr>
              <a:t>ІІІ </a:t>
            </a:r>
            <a:r>
              <a:rPr lang="uk-UA" altLang="ru-RU" sz="3200" b="1" dirty="0">
                <a:solidFill>
                  <a:srgbClr val="0070C0"/>
                </a:solidFill>
              </a:rPr>
              <a:t>група. </a:t>
            </a:r>
            <a:r>
              <a:rPr lang="uk-UA" altLang="ru-RU" sz="2800" b="1" dirty="0" smtClean="0">
                <a:solidFill>
                  <a:srgbClr val="0070C0"/>
                </a:solidFill>
              </a:rPr>
              <a:t>КУХАРІ-КОНДИТЕРИ</a:t>
            </a:r>
            <a:endParaRPr lang="ru-RU" altLang="ru-RU" sz="2800" dirty="0" smtClean="0">
              <a:solidFill>
                <a:srgbClr val="0070C0"/>
              </a:solidFill>
            </a:endParaRPr>
          </a:p>
        </p:txBody>
      </p:sp>
      <p:pic>
        <p:nvPicPr>
          <p:cNvPr id="8" name="Picture 4" descr="http://img1.liveinternet.ru/images/foto/c/0/apps/3/346/3346535_professii_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974" y="3734647"/>
            <a:ext cx="1187624" cy="14795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3.bp.blogspot.com/-lMUtxEPWLLw/T4-nOaceACI/AAAAAAAAAAs/CmCsKkVZ78w/s1600/%D1%81%D1%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213686"/>
            <a:ext cx="1152128" cy="15209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kdnz257.dnepredu.com/uploads/editor/3565/239744/sitepage_86/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552" y="620688"/>
            <a:ext cx="1206696" cy="1592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5353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http://charivne.info/images/image/career/build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877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4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en-US" sz="44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44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uk-UA" sz="44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4400" b="1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uk-UA" sz="4400" b="1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44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uk-UA" sz="44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0" y="332656"/>
            <a:ext cx="7772400" cy="996773"/>
          </a:xfrm>
        </p:spPr>
        <p:txBody>
          <a:bodyPr/>
          <a:lstStyle/>
          <a:p>
            <a:r>
              <a:rPr lang="uk-UA" sz="3200" b="1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 група</a:t>
            </a:r>
            <a:br>
              <a:rPr lang="uk-UA" sz="3200" b="1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ru-RU" sz="3200" b="1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</a:t>
            </a:r>
            <a:r>
              <a:rPr lang="uk-UA" sz="3200" b="1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НЖЕНЕРИ-БУДІВЕЛЬНИКИ</a:t>
            </a:r>
            <a:r>
              <a:rPr lang="ru-RU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8683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9512" y="225027"/>
            <a:ext cx="8229600" cy="1368152"/>
          </a:xfrm>
        </p:spPr>
        <p:txBody>
          <a:bodyPr/>
          <a:lstStyle/>
          <a:p>
            <a:pPr>
              <a:defRPr/>
            </a:pPr>
            <a:r>
              <a:rPr lang="en-US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en-US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 </a:t>
            </a:r>
            <a: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група</a:t>
            </a:r>
            <a:b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ru-RU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</a:t>
            </a:r>
            <a: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НЖЕНЕРИ-БУДІВЕЛЬНИКИ</a:t>
            </a: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>
              <a:buFontTx/>
              <a:buNone/>
              <a:defRPr/>
            </a:pPr>
            <a:r>
              <a:rPr lang="uk-UA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І</a:t>
            </a:r>
            <a:endParaRPr lang="en-US" sz="4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Купа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щебеню має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конуса, твірна якого 4 м.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arenR"/>
              <a:defRPr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об’єм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щебеню;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buAutoNum type="arabicParenR"/>
              <a:defRPr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машин, які потрібні, для того, щоб перевезти цей щебінь, якщо маса 1 м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щебеню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3т. і на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одну машину можна погрузити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0,5 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None/>
              <a:defRPr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 природного нахилу (кут нахилу твірної до площини основи) для щебеню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ru-RU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&amp;SHCHcy;&amp;iecy;&amp;bcy;&amp;iecy;&amp;ncy;&amp;softcy; &amp;dcy;&amp;lcy;&amp;yacy; &amp;dcy;&amp;ocy;&amp;rcy;&amp;ocy;&amp;zhcy;&amp;ncy;&amp;ocy;&amp;gcy;&amp;ocy; &amp;scy;&amp;tcy;&amp;rcy;&amp;ocy;&amp;icy;&amp;tcy;&amp;iecy;&amp;lcy;&amp;softcy;&amp;scy;&amp;tcy;&amp;vcy;&amp;acy; &amp;icy;&amp;zcy; &amp;scy;&amp;tcy;&amp;acy;&amp;lcy;&amp;iecy;&amp;pcy;&amp;lcy;&amp;acy;&amp;vcy;&amp;icy;&amp;lcy;&amp;softcy;&amp;ncy;&amp;ocy;&amp;gcy;&amp;ocy; &amp;shcy;&amp;lcy;&amp;acy;&amp;kcy;&amp;acy; . (&amp;Pcy;&amp;rcy;&amp;iecy;&amp;dcy;&amp;lcy;&amp;ocy;&amp;zhcy;&amp;iecy;&amp;ncy;&amp;icy;&amp;iecy;, &amp;Lcy;&amp;icy;&amp;pcy;&amp;iecy;&amp;tscy;&amp;kcy;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0"/>
            <a:ext cx="2555776" cy="20608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5368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ukrtvoru.info/wp-content/uploads/2013/11/92-300x2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0" y="1052736"/>
            <a:ext cx="9127620" cy="58771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http://www.telegraf.in.ua/uploads/posts/2011-08/1314596060_zvonit-1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843" y="1052736"/>
            <a:ext cx="2468030" cy="13450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541" y="0"/>
            <a:ext cx="7772400" cy="1362075"/>
          </a:xfrm>
        </p:spPr>
        <p:txBody>
          <a:bodyPr/>
          <a:lstStyle/>
          <a:p>
            <a:pPr>
              <a:defRPr/>
            </a:pPr>
            <a:r>
              <a:rPr lang="uk-UA" sz="320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ІІ група</a:t>
            </a:r>
            <a:br>
              <a:rPr lang="uk-UA" sz="320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ПОЖЕЖНИКИ-РЯТУВАЛЬНИКИ</a:t>
            </a:r>
            <a:r>
              <a:rPr lang="ru-RU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34163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ua.all.biz/img/ua/catalog/middle/2749293.jpeg?rrr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3834"/>
            <a:ext cx="2286000" cy="22860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96736"/>
            <a:ext cx="8229600" cy="927100"/>
          </a:xfrm>
        </p:spPr>
        <p:txBody>
          <a:bodyPr/>
          <a:lstStyle/>
          <a:p>
            <a:pPr>
              <a:defRPr/>
            </a:pP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ІІ </a:t>
            </a:r>
            <a:r>
              <a:rPr lang="uk-UA" sz="320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група</a:t>
            </a:r>
            <a:br>
              <a:rPr lang="uk-UA" sz="320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ПОЖЕЖНИКИ-РЯТУВАЛЬНИКИ</a:t>
            </a:r>
            <a:r>
              <a:rPr lang="ru-RU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ІІ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en-US" sz="2800" dirty="0" smtClean="0"/>
              <a:t>	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Відра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які зазвичай використовують під час гасіння пожежі мають конічну форму. Скільки літрів води вміщує таке відро, якщо його висота дорівнює 0,5 м, а діаметр основи – 0,3 м (1 літр води займає об’єм 1 000 см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думаєте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чому пожежні відра конусоподібні?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6832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urshet.ua/upload/iblock/208/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" y="1196752"/>
            <a:ext cx="9138015" cy="5661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927100"/>
          </a:xfrm>
        </p:spPr>
        <p:txBody>
          <a:bodyPr/>
          <a:lstStyle/>
          <a:p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ІІІ </a:t>
            </a:r>
            <a: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група</a:t>
            </a:r>
            <a:b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КУХАРІ-КОНДИТЕРИ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719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96736"/>
            <a:ext cx="8229600" cy="927100"/>
          </a:xfrm>
        </p:spPr>
        <p:txBody>
          <a:bodyPr/>
          <a:lstStyle/>
          <a:p>
            <a:pPr>
              <a:defRPr/>
            </a:pP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/>
            </a:r>
            <a:b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ІІІ </a:t>
            </a:r>
            <a: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група</a:t>
            </a:r>
            <a:br>
              <a:rPr lang="uk-UA" sz="3200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КУХАРІ-КОНДИТЕРИ</a:t>
            </a: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ІІІ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en-US" sz="2800" dirty="0" smtClean="0"/>
              <a:t>	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об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  крему  для  вафельного 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ріжка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конічної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діаметр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основи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6 см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 а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твірна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15 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см.</a:t>
            </a:r>
          </a:p>
          <a:p>
            <a:pPr marL="0" indent="0" algn="just">
              <a:buFontTx/>
              <a:buNone/>
              <a:defRPr/>
            </a:pP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Скільки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літрів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крему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8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приготування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таких  </a:t>
            </a:r>
            <a:r>
              <a:rPr lang="ru-RU" sz="2800" dirty="0" err="1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ріжків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28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http://fb.ru/misc/i/gallery/14723/2128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308"/>
            <a:ext cx="3017912" cy="2248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2846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96736"/>
            <a:ext cx="8229600" cy="927100"/>
          </a:xfrm>
        </p:spPr>
        <p:txBody>
          <a:bodyPr/>
          <a:lstStyle/>
          <a:p>
            <a:pPr>
              <a:defRPr/>
            </a:pP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І</a:t>
            </a:r>
            <a:r>
              <a:rPr lang="en-US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V</a:t>
            </a: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 </a:t>
            </a: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група </a:t>
            </a:r>
            <a:b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</a:br>
            <a:r>
              <a:rPr lang="uk-UA" sz="320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МЕДИКИ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2800" dirty="0" smtClean="0"/>
              <a:t>	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сестра налила хворому ліків у чарку конічної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форми. Ліки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були гіркі, і хворий попросив медичну сестру, щоб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дозволила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йому випити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лише половину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ліків, показавши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кінчиком місце, що відповідало половині висоти рідини в чарці. Медична сестра трохи подумала і погодилась. Чи справді випив хворий половину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ліків?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грамів ліків він випив, якщо їх було налито 20 г.?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26" name="Picture 2" descr="&amp;Scy;&amp;icy;&amp;rcy;&amp;ocy;&amp;pcy; &amp;Ocy;&amp;tcy; &amp;Kcy;&amp;acy;&amp;shcy;&amp;lcy;&amp;yacy; &amp;Dcy;&amp;lcy;&amp;yacy; &amp;Dcy;&amp;iecy;&amp;tcy;&amp;iecy;&amp;jcy; :: shop-c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6347"/>
            <a:ext cx="2267506" cy="2267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3069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nachalo4ka.ru/wp-content/uploads/2014/04/Matematika.-SHablo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o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079" y="5119084"/>
            <a:ext cx="1512168" cy="173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half" idx="1"/>
          </p:nvPr>
        </p:nvSpPr>
        <p:spPr>
          <a:xfrm>
            <a:off x="390364" y="1052736"/>
            <a:ext cx="8363272" cy="4525963"/>
          </a:xfrm>
        </p:spPr>
        <p:txBody>
          <a:bodyPr/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ивести формулу для обчислення об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єму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конуса;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астосувати формулу об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єму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конуса до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язування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практичних задач;</a:t>
            </a:r>
          </a:p>
          <a:p>
            <a:pPr algn="just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вдосконалити навички роботи в групах;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ормувати інтерес свідомого вибору майбутньої професії.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28579" y="116632"/>
            <a:ext cx="5861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Завдання</a:t>
            </a:r>
            <a:r>
              <a:rPr lang="ru-RU" sz="54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уроку:</a:t>
            </a:r>
            <a:endParaRPr lang="ru-RU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21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Підсумок уроку</a:t>
            </a:r>
            <a:endParaRPr lang="ru-RU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155" t="15080" r="11317" b="14987"/>
          <a:stretch>
            <a:fillRect/>
          </a:stretch>
        </p:blipFill>
        <p:spPr bwMode="auto">
          <a:xfrm>
            <a:off x="4661893" y="1611492"/>
            <a:ext cx="4482107" cy="2123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466" t="14697" r="11266" b="13219"/>
          <a:stretch>
            <a:fillRect/>
          </a:stretch>
        </p:blipFill>
        <p:spPr bwMode="auto">
          <a:xfrm>
            <a:off x="2612007" y="3933056"/>
            <a:ext cx="4150718" cy="2695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466" t="12102" r="11671" b="12846"/>
          <a:stretch>
            <a:fillRect/>
          </a:stretch>
        </p:blipFill>
        <p:spPr bwMode="auto">
          <a:xfrm>
            <a:off x="123301" y="1467477"/>
            <a:ext cx="4105280" cy="2411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95581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ольник 3"/>
          <p:cNvSpPr>
            <a:spLocks noChangeArrowheads="1"/>
          </p:cNvSpPr>
          <p:nvPr/>
        </p:nvSpPr>
        <p:spPr bwMode="auto">
          <a:xfrm>
            <a:off x="115888" y="404813"/>
            <a:ext cx="6551612" cy="59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uk-UA" altLang="ru-RU" sz="2800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uk-UA" altLang="ru-RU" sz="2400" dirty="0"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r>
              <a:rPr lang="uk-UA" altLang="ru-RU" sz="3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Під час розв’язування практичних задач  зрозуміло, яку велику роль відіграє математика в житті. </a:t>
            </a:r>
          </a:p>
          <a:p>
            <a:pPr algn="ctr" eaLnBrk="1" hangingPunct="1"/>
            <a:endParaRPr lang="uk-UA" altLang="ru-RU" sz="32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r>
              <a:rPr lang="uk-UA" altLang="ru-RU" sz="3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Математичні знання потрібні не тільки тим, хто присвятить себе науковій діяльності, але й тим, хто стане займатись практичними справами. </a:t>
            </a:r>
          </a:p>
        </p:txBody>
      </p:sp>
      <p:pic>
        <p:nvPicPr>
          <p:cNvPr id="37891" name="Picture 3" descr="D:\Геом малюнки\4057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437112"/>
            <a:ext cx="2027237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5959315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7200" smtClean="0">
                <a:solidFill>
                  <a:schemeClr val="bg2"/>
                </a:solidFill>
                <a:latin typeface="Monotype Corsiva" pitchFamily="66" charset="0"/>
              </a:rPr>
              <a:t>Заголовок слайда</a:t>
            </a:r>
          </a:p>
        </p:txBody>
      </p:sp>
      <p:pic>
        <p:nvPicPr>
          <p:cNvPr id="38915" name="Picture 6" descr="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94548" y="1556792"/>
            <a:ext cx="7781908" cy="452431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defRPr/>
            </a:pPr>
            <a:r>
              <a:rPr lang="ru-RU" sz="4800" b="1" i="1" u="sng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/>
            </a:r>
            <a:br>
              <a:rPr lang="ru-RU" sz="4800" b="1" i="1" u="sng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</a:br>
            <a:r>
              <a:rPr lang="ru-RU" sz="4000" b="1" i="1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1. </a:t>
            </a:r>
            <a:r>
              <a:rPr lang="ru-RU" sz="4000" b="1" i="1" dirty="0" err="1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Вивчити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 </a:t>
            </a:r>
            <a:r>
              <a:rPr lang="uk-UA" sz="4000" b="1" i="1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§ </a:t>
            </a:r>
          </a:p>
          <a:p>
            <a:pPr algn="l">
              <a:defRPr/>
            </a:pPr>
            <a:r>
              <a:rPr lang="uk-UA" sz="4000" b="1" i="1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2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. </a:t>
            </a:r>
            <a:r>
              <a:rPr lang="uk-UA" sz="4000" b="1" i="1" dirty="0" err="1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Розв</a:t>
            </a:r>
            <a:r>
              <a:rPr lang="en-US" sz="4000" b="1" i="1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’</a:t>
            </a:r>
            <a:r>
              <a:rPr lang="uk-UA" sz="4000" b="1" i="1" dirty="0" err="1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язати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:</a:t>
            </a:r>
          </a:p>
          <a:p>
            <a:pPr algn="l">
              <a:defRPr/>
            </a:pPr>
            <a:r>
              <a:rPr lang="uk-UA" sz="4000" b="1" i="1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	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а) № </a:t>
            </a:r>
          </a:p>
          <a:p>
            <a:pPr algn="l">
              <a:defRPr/>
            </a:pPr>
            <a:r>
              <a:rPr lang="uk-UA" sz="4000" b="1" i="1" dirty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	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latin typeface="+mn-lt"/>
                <a:cs typeface="Times New Roman" pitchFamily="18" charset="0"/>
              </a:rPr>
              <a:t>б) 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cs typeface="Times New Roman" pitchFamily="18" charset="0"/>
              </a:rPr>
              <a:t>тест </a:t>
            </a:r>
            <a:r>
              <a:rPr lang="uk-UA" sz="4000" b="1" i="1" dirty="0" smtClean="0">
                <a:ln w="11430"/>
                <a:solidFill>
                  <a:srgbClr val="0070C0"/>
                </a:solidFill>
                <a:cs typeface="Times New Roman" pitchFamily="18" charset="0"/>
              </a:rPr>
              <a:t>НМТ</a:t>
            </a:r>
            <a:endParaRPr lang="uk-UA" sz="4000" b="1" i="1" dirty="0">
              <a:ln w="11430"/>
              <a:solidFill>
                <a:srgbClr val="0070C0"/>
              </a:solidFill>
              <a:cs typeface="Times New Roman" pitchFamily="18" charset="0"/>
            </a:endParaRPr>
          </a:p>
          <a:p>
            <a:pPr algn="l">
              <a:defRPr/>
            </a:pPr>
            <a:endParaRPr lang="uk-UA" sz="40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>
              <a:defRPr/>
            </a:pPr>
            <a:endParaRPr lang="ru-RU" sz="40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55776" y="980728"/>
            <a:ext cx="5184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uk-UA" sz="3600" b="1" i="1" u="sng" dirty="0">
                <a:ln w="11430"/>
                <a:solidFill>
                  <a:srgbClr val="0070C0"/>
                </a:solidFill>
                <a:cs typeface="Times New Roman" pitchFamily="18" charset="0"/>
              </a:rPr>
              <a:t>Домашнє завдання:</a:t>
            </a:r>
          </a:p>
        </p:txBody>
      </p:sp>
    </p:spTree>
    <p:extLst>
      <p:ext uri="{BB962C8B-B14F-4D97-AF65-F5344CB8AC3E}">
        <p14:creationId xmlns="" xmlns:p14="http://schemas.microsoft.com/office/powerpoint/2010/main" val="205708431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85750" y="490538"/>
            <a:ext cx="8339138" cy="1081087"/>
          </a:xfrm>
        </p:spPr>
        <p:txBody>
          <a:bodyPr/>
          <a:lstStyle/>
          <a:p>
            <a:pPr eaLnBrk="1" hangingPunct="1"/>
            <a:r>
              <a:rPr lang="ru-RU" altLang="ru-RU" sz="3600" b="1" i="1" dirty="0" err="1" smtClean="0">
                <a:solidFill>
                  <a:schemeClr val="accent2"/>
                </a:solidFill>
                <a:latin typeface="Arial" charset="0"/>
              </a:rPr>
              <a:t>Дродаткова</a:t>
            </a:r>
            <a:r>
              <a:rPr lang="ru-RU" altLang="ru-RU" sz="3600" b="1" i="1" dirty="0" smtClean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ru-RU" altLang="ru-RU" sz="3600" b="1" i="1" dirty="0" err="1" smtClean="0">
                <a:solidFill>
                  <a:schemeClr val="accent2"/>
                </a:solidFill>
                <a:latin typeface="Arial" charset="0"/>
              </a:rPr>
              <a:t>інформація</a:t>
            </a:r>
            <a:r>
              <a:rPr lang="ru-RU" altLang="ru-RU" sz="3600" b="1" i="1" dirty="0" smtClean="0">
                <a:solidFill>
                  <a:schemeClr val="accent2"/>
                </a:solidFill>
                <a:latin typeface="Arial" charset="0"/>
              </a:rPr>
              <a:t> про конус</a:t>
            </a:r>
            <a:endParaRPr lang="ru-RU" altLang="ru-RU" sz="3600" b="1" i="1" dirty="0" smtClean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4857750" y="1557338"/>
            <a:ext cx="4286250" cy="3240087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endParaRPr lang="ru-RU" altLang="ru-RU" sz="2800" b="1" i="1" dirty="0" smtClean="0">
              <a:solidFill>
                <a:srgbClr val="009900"/>
              </a:solidFill>
              <a:latin typeface="Arial" charset="0"/>
            </a:endParaRPr>
          </a:p>
          <a:p>
            <a:pPr marL="0" indent="0" eaLnBrk="1" hangingPunct="1">
              <a:buFontTx/>
              <a:buNone/>
            </a:pPr>
            <a:r>
              <a:rPr lang="ru-RU" altLang="ru-RU" sz="2800" b="1" i="1" dirty="0" err="1" smtClean="0">
                <a:solidFill>
                  <a:srgbClr val="009900"/>
                </a:solidFill>
                <a:latin typeface="Arial" charset="0"/>
              </a:rPr>
              <a:t>Біологія</a:t>
            </a:r>
            <a:endParaRPr lang="ru-RU" altLang="ru-RU" sz="2800" b="1" i="1" dirty="0" smtClean="0">
              <a:solidFill>
                <a:srgbClr val="009900"/>
              </a:solidFill>
              <a:latin typeface="Arial" charset="0"/>
            </a:endParaRPr>
          </a:p>
        </p:txBody>
      </p:sp>
      <p:pic>
        <p:nvPicPr>
          <p:cNvPr id="12292" name="Picture 5" descr="ел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12"/>
            <a:ext cx="4392612" cy="3649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моллюск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294114" y="3643314"/>
            <a:ext cx="4849886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175114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68313" y="285750"/>
            <a:ext cx="8077200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14339" name="Picture 3" descr="горная ре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395428"/>
            <a:ext cx="4065588" cy="4248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603750" y="1700213"/>
            <a:ext cx="3929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r>
              <a:rPr lang="ru-RU" altLang="ru-RU" sz="2800" b="1" dirty="0" err="1" smtClean="0">
                <a:solidFill>
                  <a:srgbClr val="0033CC"/>
                </a:solidFill>
                <a:latin typeface="Arial" charset="0"/>
              </a:rPr>
              <a:t>Геологія</a:t>
            </a:r>
            <a:endParaRPr lang="ru-RU" altLang="ru-RU" sz="2800" b="1" dirty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019675" y="2986088"/>
            <a:ext cx="1841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3200" b="1">
              <a:solidFill>
                <a:srgbClr val="0099FF"/>
              </a:solidFill>
              <a:latin typeface="Arial" charset="0"/>
            </a:endParaRPr>
          </a:p>
          <a:p>
            <a:pPr eaLnBrk="1" hangingPunct="1">
              <a:spcBef>
                <a:spcPct val="50000"/>
              </a:spcBef>
            </a:pPr>
            <a:endParaRPr lang="ru-RU" altLang="ru-RU" sz="3200" b="1">
              <a:solidFill>
                <a:srgbClr val="0099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0622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4643438" y="2133600"/>
            <a:ext cx="3781425" cy="1800225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uk-UA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Фізика</a:t>
            </a:r>
            <a:endParaRPr lang="ru-RU" b="1" dirty="0" smtClean="0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5364" name="Picture 4" descr="конус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lum bright="-12000" contrast="6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190" t="14726" r="85" b="34"/>
          <a:stretch>
            <a:fillRect/>
          </a:stretch>
        </p:blipFill>
        <p:spPr>
          <a:xfrm>
            <a:off x="400050" y="1624013"/>
            <a:ext cx="4027488" cy="3605212"/>
          </a:xfrm>
          <a:noFill/>
        </p:spPr>
      </p:pic>
    </p:spTree>
    <p:extLst>
      <p:ext uri="{BB962C8B-B14F-4D97-AF65-F5344CB8AC3E}">
        <p14:creationId xmlns="" xmlns:p14="http://schemas.microsoft.com/office/powerpoint/2010/main" val="19780651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онус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lum contrast="7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4473" b="12669"/>
          <a:stretch>
            <a:fillRect/>
          </a:stretch>
        </p:blipFill>
        <p:spPr>
          <a:xfrm>
            <a:off x="1763713" y="476250"/>
            <a:ext cx="5903912" cy="4313238"/>
          </a:xfr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908175" y="6021388"/>
            <a:ext cx="34559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 sz="3200" b="1">
              <a:solidFill>
                <a:srgbClr val="0099FF"/>
              </a:solidFill>
              <a:latin typeface="Arial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627313" y="5949950"/>
            <a:ext cx="2952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 sz="3200" b="1">
              <a:solidFill>
                <a:srgbClr val="0099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39939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shablon-1">
  <a:themeElements>
    <a:clrScheme name="Default Design 1">
      <a:dk1>
        <a:srgbClr val="000000"/>
      </a:dk1>
      <a:lt1>
        <a:srgbClr val="FDF58D"/>
      </a:lt1>
      <a:dk2>
        <a:srgbClr val="CC3300"/>
      </a:dk2>
      <a:lt2>
        <a:srgbClr val="808080"/>
      </a:lt2>
      <a:accent1>
        <a:srgbClr val="FF6161"/>
      </a:accent1>
      <a:accent2>
        <a:srgbClr val="FFC319"/>
      </a:accent2>
      <a:accent3>
        <a:srgbClr val="FEF9C5"/>
      </a:accent3>
      <a:accent4>
        <a:srgbClr val="000000"/>
      </a:accent4>
      <a:accent5>
        <a:srgbClr val="FFB7B7"/>
      </a:accent5>
      <a:accent6>
        <a:srgbClr val="E7B016"/>
      </a:accent6>
      <a:hlink>
        <a:srgbClr val="A8D02A"/>
      </a:hlink>
      <a:folHlink>
        <a:srgbClr val="5CB1F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shablon-1</Template>
  <TotalTime>915</TotalTime>
  <Words>507</Words>
  <Application>Microsoft Office PowerPoint</Application>
  <PresentationFormat>Екран (4:3)</PresentationFormat>
  <Paragraphs>200</Paragraphs>
  <Slides>37</Slides>
  <Notes>6</Notes>
  <HiddenSlides>0</HiddenSlides>
  <MMClips>1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37</vt:i4>
      </vt:variant>
    </vt:vector>
  </HeadingPairs>
  <TitlesOfParts>
    <vt:vector size="40" baseType="lpstr">
      <vt:lpstr>shablon-1</vt:lpstr>
      <vt:lpstr>Справедливость</vt:lpstr>
      <vt:lpstr>Формула</vt:lpstr>
      <vt:lpstr>Слайд 1</vt:lpstr>
      <vt:lpstr>Від того настрою, з яким ви вступаєте в день, або в якусь справу залежать ваші успіхи, а можливо, і невдачі.                           Конфуцій </vt:lpstr>
      <vt:lpstr>Слайд 3</vt:lpstr>
      <vt:lpstr>Слайд 4</vt:lpstr>
      <vt:lpstr>Слайд 5</vt:lpstr>
      <vt:lpstr>Самостійна робота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Теорема.</vt:lpstr>
      <vt:lpstr>Слайд 21</vt:lpstr>
      <vt:lpstr> Робота в групах</vt:lpstr>
      <vt:lpstr>    </vt:lpstr>
      <vt:lpstr> І група ІНЖЕНЕРИ-БУДІВЕЛЬНИКИ </vt:lpstr>
      <vt:lpstr>ІІ група ПОЖЕЖНИКИ-РЯТУВАЛЬНИКИ </vt:lpstr>
      <vt:lpstr> ІІ група ПОЖЕЖНИКИ-РЯТУВАЛЬНИКИ </vt:lpstr>
      <vt:lpstr>ІІІ група КУХАРІ-КОНДИТЕРИ</vt:lpstr>
      <vt:lpstr> ІІІ група КУХАРІ-КОНДИТЕРИ </vt:lpstr>
      <vt:lpstr>ІV група  МЕДИКИ</vt:lpstr>
      <vt:lpstr>Слайд 30</vt:lpstr>
      <vt:lpstr>Підсумок уроку</vt:lpstr>
      <vt:lpstr>Слайд 32</vt:lpstr>
      <vt:lpstr>Заголовок слайда</vt:lpstr>
      <vt:lpstr>Дродаткова інформація про конус</vt:lpstr>
      <vt:lpstr> 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</dc:creator>
  <cp:lastModifiedBy>Користувач Windows</cp:lastModifiedBy>
  <cp:revision>76</cp:revision>
  <dcterms:created xsi:type="dcterms:W3CDTF">2015-01-29T19:14:58Z</dcterms:created>
  <dcterms:modified xsi:type="dcterms:W3CDTF">2025-02-24T18:23:33Z</dcterms:modified>
</cp:coreProperties>
</file>