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304" r:id="rId2"/>
    <p:sldId id="305" r:id="rId3"/>
    <p:sldId id="306" r:id="rId4"/>
    <p:sldId id="310" r:id="rId5"/>
    <p:sldId id="307" r:id="rId6"/>
    <p:sldId id="309" r:id="rId7"/>
    <p:sldId id="308" r:id="rId8"/>
    <p:sldId id="301" r:id="rId9"/>
    <p:sldId id="302" r:id="rId10"/>
    <p:sldId id="303" r:id="rId11"/>
    <p:sldId id="313" r:id="rId12"/>
  </p:sldIdLst>
  <p:sldSz cx="9144000" cy="6858000" type="screen4x3"/>
  <p:notesSz cx="6858000" cy="99456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31" userDrawn="1">
          <p15:clr>
            <a:srgbClr val="A4A3A4"/>
          </p15:clr>
        </p15:guide>
        <p15:guide id="2" pos="2880" userDrawn="1">
          <p15:clr>
            <a:srgbClr val="C35EA4"/>
          </p15:clr>
        </p15:guide>
        <p15:guide id="3" pos="440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FF"/>
    <a:srgbClr val="435422"/>
    <a:srgbClr val="B13807"/>
    <a:srgbClr val="FC7B10"/>
    <a:srgbClr val="261400"/>
    <a:srgbClr val="261300"/>
    <a:srgbClr val="000000"/>
    <a:srgbClr val="EFDCBA"/>
    <a:srgbClr val="F1E2C1"/>
    <a:srgbClr val="E6BA1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>
      <p:cViewPr varScale="1">
        <p:scale>
          <a:sx n="55" d="100"/>
          <a:sy n="55" d="100"/>
        </p:scale>
        <p:origin x="1554" y="72"/>
      </p:cViewPr>
      <p:guideLst>
        <p:guide orient="horz" pos="731"/>
        <p:guide pos="2880"/>
        <p:guide pos="440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578D2D-4C2D-411E-912B-9C7DDE8BB339}" type="datetimeFigureOut">
              <a:rPr lang="ru-RU" smtClean="0"/>
              <a:t>16.03.2021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721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944721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49CA22-44B6-42C0-880C-A6109F8196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5333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65DFAF-014E-46D1-A253-0F072A98600D}" type="datetimeFigureOut">
              <a:rPr lang="uk-UA" smtClean="0"/>
              <a:t>16.03.2021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1190625" y="1243013"/>
            <a:ext cx="4476750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786362"/>
            <a:ext cx="5486400" cy="391611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F70DEF-8B37-4060-BCEE-E45A537790F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897186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4242851"/>
            <a:ext cx="6726063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788" y="4243845"/>
            <a:ext cx="2307831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2590078"/>
            <a:ext cx="6726064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6833787" y="2590078"/>
            <a:ext cx="2307832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0242" y="2733709"/>
            <a:ext cx="6069268" cy="1373070"/>
          </a:xfrm>
        </p:spPr>
        <p:txBody>
          <a:bodyPr anchor="b">
            <a:noAutofit/>
          </a:bodyPr>
          <a:lstStyle>
            <a:lvl1pPr algn="r">
              <a:defRPr sz="4431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0242" y="4394042"/>
            <a:ext cx="6108101" cy="1117687"/>
          </a:xfrm>
        </p:spPr>
        <p:txBody>
          <a:bodyPr>
            <a:normAutofit/>
          </a:bodyPr>
          <a:lstStyle>
            <a:lvl1pPr marL="0" indent="0" algn="r">
              <a:buNone/>
              <a:defRPr sz="1846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uk-UA" smtClean="0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55655" y="5936190"/>
            <a:ext cx="2057400" cy="365125"/>
          </a:xfrm>
        </p:spPr>
        <p:txBody>
          <a:bodyPr/>
          <a:lstStyle/>
          <a:p>
            <a:fld id="{78ABE3C1-DBE1-495D-B57B-2849774B866A}" type="datetimeFigureOut">
              <a:rPr lang="en-US" smtClean="0"/>
              <a:t>3/16/2021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401" y="5936191"/>
            <a:ext cx="402166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2750337"/>
            <a:ext cx="1370293" cy="1356442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35393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/>
        </p:nvGrpSpPr>
        <p:grpSpPr>
          <a:xfrm>
            <a:off x="1" y="609602"/>
            <a:ext cx="9161969" cy="1677035"/>
            <a:chOff x="0" y="2895600"/>
            <a:chExt cx="9161969" cy="1677035"/>
          </a:xfrm>
        </p:grpSpPr>
        <p:pic>
          <p:nvPicPr>
            <p:cNvPr id="28" name="Picture 2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9" name="Picture 2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0" name="Rectangle 29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Rectangle 3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smtClean="0"/>
              <a:t>3/16/2021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84119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1" y="2728434"/>
            <a:ext cx="9161969" cy="1677035"/>
            <a:chOff x="0" y="2895600"/>
            <a:chExt cx="9161969" cy="1677035"/>
          </a:xfrm>
        </p:grpSpPr>
        <p:pic>
          <p:nvPicPr>
            <p:cNvPr id="19" name="Picture 18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0" name="Picture 19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1" name="Rectangle 20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1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2869895"/>
            <a:ext cx="6889150" cy="1090788"/>
          </a:xfrm>
        </p:spPr>
        <p:txBody>
          <a:bodyPr anchor="ctr">
            <a:normAutofit/>
          </a:bodyPr>
          <a:lstStyle>
            <a:lvl1pPr algn="r">
              <a:defRPr sz="3323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1639" y="4232174"/>
            <a:ext cx="6889150" cy="1704017"/>
          </a:xfrm>
        </p:spPr>
        <p:txBody>
          <a:bodyPr>
            <a:normAutofit/>
          </a:bodyPr>
          <a:lstStyle>
            <a:lvl1pPr marL="0" indent="0" algn="r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65810" y="5936190"/>
            <a:ext cx="2057400" cy="365125"/>
          </a:xfrm>
        </p:spPr>
        <p:txBody>
          <a:bodyPr/>
          <a:lstStyle/>
          <a:p>
            <a:fld id="{30578ACC-22D6-47C1-A373-4FD133E34F3C}" type="datetimeFigureOut">
              <a:rPr lang="en-US" smtClean="0"/>
              <a:t>3/16/2021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401" y="5936191"/>
            <a:ext cx="483467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6438" y="2869898"/>
            <a:ext cx="1149836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39250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1" y="609602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753228"/>
            <a:ext cx="6887390" cy="1080938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3401" y="2336873"/>
            <a:ext cx="3357899" cy="3599316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61129" y="2336873"/>
            <a:ext cx="3359661" cy="3599316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smtClean="0"/>
              <a:t>3/16/2021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26966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/>
          <p:cNvGrpSpPr/>
          <p:nvPr/>
        </p:nvGrpSpPr>
        <p:grpSpPr>
          <a:xfrm>
            <a:off x="1" y="609602"/>
            <a:ext cx="9161969" cy="1677035"/>
            <a:chOff x="0" y="2895600"/>
            <a:chExt cx="9161969" cy="1677035"/>
          </a:xfrm>
        </p:grpSpPr>
        <p:pic>
          <p:nvPicPr>
            <p:cNvPr id="29" name="Picture 28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0" name="Picture 29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1" name="Rectangle 30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Rectangle 31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32"/>
            <a:ext cx="6896534" cy="1080937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0988" y="2336876"/>
            <a:ext cx="3145080" cy="693135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1639" y="3030011"/>
            <a:ext cx="3367045" cy="2906179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82647" y="2336873"/>
            <a:ext cx="3145527" cy="692076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061129" y="3030011"/>
            <a:ext cx="3367044" cy="2906179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smtClean="0"/>
              <a:t>3/16/2021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86347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1" y="609602"/>
            <a:ext cx="9161969" cy="1677035"/>
            <a:chOff x="0" y="2895600"/>
            <a:chExt cx="9161969" cy="1677035"/>
          </a:xfrm>
        </p:grpSpPr>
        <p:pic>
          <p:nvPicPr>
            <p:cNvPr id="16" name="Picture 15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7" name="Picture 16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18" name="Rectangle 17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smtClean="0"/>
              <a:t>3/16/2021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0175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HD-ShadowShort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871"/>
          <a:stretch/>
        </p:blipFill>
        <p:spPr>
          <a:xfrm>
            <a:off x="7717217" y="1973262"/>
            <a:ext cx="1444752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7710770" y="609600"/>
            <a:ext cx="1433231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smtClean="0"/>
              <a:t>3/16/2021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11513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1" y="609602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7"/>
            <a:ext cx="6896534" cy="1080940"/>
          </a:xfrm>
        </p:spPr>
        <p:txBody>
          <a:bodyPr anchor="ctr">
            <a:normAutofit/>
          </a:bodyPr>
          <a:lstStyle>
            <a:lvl1pPr>
              <a:defRPr sz="3323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14385" y="2336876"/>
            <a:ext cx="3913788" cy="3599313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401" y="2336875"/>
            <a:ext cx="2796240" cy="3599317"/>
          </a:xfrm>
        </p:spPr>
        <p:txBody>
          <a:bodyPr anchor="ctr"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smtClean="0"/>
              <a:t>3/16/2021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98890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1" y="609602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 anchor="ctr">
            <a:normAutofit/>
          </a:bodyPr>
          <a:lstStyle>
            <a:lvl1pPr>
              <a:defRPr sz="3323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10956" y="2336874"/>
            <a:ext cx="3917217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9" y="2336876"/>
            <a:ext cx="2798487" cy="3599315"/>
          </a:xfrm>
        </p:spPr>
        <p:txBody>
          <a:bodyPr anchor="ctr"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smtClean="0"/>
              <a:t>3/16/2021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80309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1" y="4572002"/>
            <a:ext cx="9161969" cy="1677035"/>
            <a:chOff x="0" y="2895600"/>
            <a:chExt cx="9161969" cy="1677035"/>
          </a:xfrm>
        </p:grpSpPr>
        <p:pic>
          <p:nvPicPr>
            <p:cNvPr id="24" name="Picture 23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5" name="Picture 24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3" y="4711617"/>
            <a:ext cx="6894770" cy="544482"/>
          </a:xfrm>
        </p:spPr>
        <p:txBody>
          <a:bodyPr anchor="b">
            <a:normAutofit/>
          </a:bodyPr>
          <a:lstStyle>
            <a:lvl1pPr>
              <a:defRPr sz="2215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31639" y="609600"/>
            <a:ext cx="6896534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401" y="5256100"/>
            <a:ext cx="6894772" cy="547819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C117F-5CCF-4837-BE5F-2B92066CAFAF}" type="datetimeFigureOut">
              <a:rPr lang="en-US" smtClean="0"/>
              <a:t>3/16/2021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11312"/>
            <a:ext cx="1149836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8223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>
            <a:off x="1" y="4572002"/>
            <a:ext cx="9161969" cy="1677035"/>
            <a:chOff x="0" y="2895600"/>
            <a:chExt cx="9161969" cy="1677035"/>
          </a:xfrm>
        </p:grpSpPr>
        <p:pic>
          <p:nvPicPr>
            <p:cNvPr id="22" name="Picture 21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3" name="Picture 22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4" name="Rectangle 23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255" y="609597"/>
            <a:ext cx="6896534" cy="3592750"/>
          </a:xfrm>
        </p:spPr>
        <p:txBody>
          <a:bodyPr anchor="ctr"/>
          <a:lstStyle>
            <a:lvl1pPr>
              <a:defRPr sz="2954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9" y="4710340"/>
            <a:ext cx="6889151" cy="1101764"/>
          </a:xfrm>
        </p:spPr>
        <p:txBody>
          <a:bodyPr anchor="ctr"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B90BD-B6CE-46B7-997F-7313B992CCDC}" type="datetimeFigureOut">
              <a:rPr lang="en-US" smtClean="0"/>
              <a:t>3/16/2021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11618"/>
            <a:ext cx="1149836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16863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1" y="4572002"/>
            <a:ext cx="9161969" cy="1677035"/>
            <a:chOff x="0" y="2895600"/>
            <a:chExt cx="9161969" cy="1677035"/>
          </a:xfrm>
        </p:grpSpPr>
        <p:pic>
          <p:nvPicPr>
            <p:cNvPr id="30" name="Picture 29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1" name="Picture 30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2" name="Rectangle 31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922" y="616985"/>
            <a:ext cx="6425147" cy="3036061"/>
          </a:xfrm>
        </p:spPr>
        <p:txBody>
          <a:bodyPr anchor="ctr"/>
          <a:lstStyle>
            <a:lvl1pPr>
              <a:defRPr sz="2954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89439" y="3660763"/>
            <a:ext cx="5987731" cy="548968"/>
          </a:xfrm>
        </p:spPr>
        <p:txBody>
          <a:bodyPr anchor="t">
            <a:normAutofit/>
          </a:bodyPr>
          <a:lstStyle>
            <a:lvl1pPr marL="0" indent="0">
              <a:buNone/>
              <a:defRPr sz="1292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9" y="4710340"/>
            <a:ext cx="6903919" cy="1101764"/>
          </a:xfrm>
        </p:spPr>
        <p:txBody>
          <a:bodyPr anchor="ctr">
            <a:normAutofit/>
          </a:bodyPr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9D11F-B188-461D-B23F-39381795C052}" type="datetimeFigureOut">
              <a:rPr lang="en-US" smtClean="0"/>
              <a:t>3/16/2021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09928"/>
            <a:ext cx="1149836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270932" y="748116"/>
            <a:ext cx="533400" cy="584776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646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967191" y="2998575"/>
            <a:ext cx="457200" cy="584777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646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617061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1" y="4572002"/>
            <a:ext cx="9161969" cy="1677035"/>
            <a:chOff x="0" y="2895600"/>
            <a:chExt cx="9161969" cy="1677035"/>
          </a:xfrm>
        </p:grpSpPr>
        <p:pic>
          <p:nvPicPr>
            <p:cNvPr id="23" name="Picture 22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4" name="Picture 23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5" name="Rectangle 24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8" y="4710340"/>
            <a:ext cx="6896534" cy="589812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9" y="5300150"/>
            <a:ext cx="6896534" cy="511954"/>
          </a:xfrm>
        </p:spPr>
        <p:txBody>
          <a:bodyPr anchor="t"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D8D9-55A2-4063-B0F3-121F44549695}" type="datetimeFigureOut">
              <a:rPr lang="en-US" smtClean="0"/>
              <a:t>3/16/2021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09928"/>
            <a:ext cx="1149836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34451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609602"/>
            <a:ext cx="9161969" cy="1677035"/>
            <a:chOff x="0" y="2895600"/>
            <a:chExt cx="9161969" cy="1677035"/>
          </a:xfrm>
        </p:grpSpPr>
        <p:pic>
          <p:nvPicPr>
            <p:cNvPr id="24" name="Picture 23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5" name="Picture 24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32629" y="2329489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215" b="0">
                <a:solidFill>
                  <a:schemeClr val="tx1"/>
                </a:solidFill>
              </a:defRPr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39777" y="3015292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292"/>
            </a:lvl1pPr>
            <a:lvl2pPr marL="422041" indent="0">
              <a:buNone/>
              <a:defRPr sz="1108"/>
            </a:lvl2pPr>
            <a:lvl3pPr marL="844083" indent="0">
              <a:buNone/>
              <a:defRPr sz="923"/>
            </a:lvl3pPr>
            <a:lvl4pPr marL="1266124" indent="0">
              <a:buNone/>
              <a:defRPr sz="831"/>
            </a:lvl4pPr>
            <a:lvl5pPr marL="1688165" indent="0">
              <a:buNone/>
              <a:defRPr sz="831"/>
            </a:lvl5pPr>
            <a:lvl6pPr marL="2110207" indent="0">
              <a:buNone/>
              <a:defRPr sz="831"/>
            </a:lvl6pPr>
            <a:lvl7pPr marL="2532248" indent="0">
              <a:buNone/>
              <a:defRPr sz="831"/>
            </a:lvl7pPr>
            <a:lvl8pPr marL="2954289" indent="0">
              <a:buNone/>
              <a:defRPr sz="831"/>
            </a:lvl8pPr>
            <a:lvl9pPr marL="3376331" indent="0">
              <a:buNone/>
              <a:defRPr sz="83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878413" y="2336873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215" b="0">
                <a:solidFill>
                  <a:schemeClr val="tx1"/>
                </a:solidFill>
              </a:defRPr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2879710" y="3007908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292"/>
            </a:lvl1pPr>
            <a:lvl2pPr marL="422041" indent="0">
              <a:buNone/>
              <a:defRPr sz="1108"/>
            </a:lvl2pPr>
            <a:lvl3pPr marL="844083" indent="0">
              <a:buNone/>
              <a:defRPr sz="923"/>
            </a:lvl3pPr>
            <a:lvl4pPr marL="1266124" indent="0">
              <a:buNone/>
              <a:defRPr sz="831"/>
            </a:lvl4pPr>
            <a:lvl5pPr marL="1688165" indent="0">
              <a:buNone/>
              <a:defRPr sz="831"/>
            </a:lvl5pPr>
            <a:lvl6pPr marL="2110207" indent="0">
              <a:buNone/>
              <a:defRPr sz="831"/>
            </a:lvl6pPr>
            <a:lvl7pPr marL="2532248" indent="0">
              <a:buNone/>
              <a:defRPr sz="831"/>
            </a:lvl7pPr>
            <a:lvl8pPr marL="2954289" indent="0">
              <a:buNone/>
              <a:defRPr sz="831"/>
            </a:lvl8pPr>
            <a:lvl9pPr marL="3376331" indent="0">
              <a:buNone/>
              <a:defRPr sz="83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226136" y="2336873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215" b="0">
                <a:solidFill>
                  <a:schemeClr val="tx1"/>
                </a:solidFill>
              </a:defRPr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233520" y="3007907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292"/>
            </a:lvl1pPr>
            <a:lvl2pPr marL="422041" indent="0">
              <a:buNone/>
              <a:defRPr sz="1108"/>
            </a:lvl2pPr>
            <a:lvl3pPr marL="844083" indent="0">
              <a:buNone/>
              <a:defRPr sz="923"/>
            </a:lvl3pPr>
            <a:lvl4pPr marL="1266124" indent="0">
              <a:buNone/>
              <a:defRPr sz="831"/>
            </a:lvl4pPr>
            <a:lvl5pPr marL="1688165" indent="0">
              <a:buNone/>
              <a:defRPr sz="831"/>
            </a:lvl5pPr>
            <a:lvl6pPr marL="2110207" indent="0">
              <a:buNone/>
              <a:defRPr sz="831"/>
            </a:lvl6pPr>
            <a:lvl7pPr marL="2532248" indent="0">
              <a:buNone/>
              <a:defRPr sz="831"/>
            </a:lvl7pPr>
            <a:lvl8pPr marL="2954289" indent="0">
              <a:buNone/>
              <a:defRPr sz="831"/>
            </a:lvl8pPr>
            <a:lvl9pPr marL="3376331" indent="0">
              <a:buNone/>
              <a:defRPr sz="83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4536-994D-4021-A283-9F449C0DB509}" type="datetimeFigureOut">
              <a:rPr lang="en-US" smtClean="0"/>
              <a:t>3/16/2021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79108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1" y="609602"/>
            <a:ext cx="9161969" cy="1677035"/>
            <a:chOff x="0" y="2895600"/>
            <a:chExt cx="9161969" cy="1677035"/>
          </a:xfrm>
        </p:grpSpPr>
        <p:pic>
          <p:nvPicPr>
            <p:cNvPr id="35" name="Picture 34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6" name="Picture 35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7" name="Rectangle 36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Rectangle 37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32392" y="4297503"/>
            <a:ext cx="2192257" cy="576262"/>
          </a:xfrm>
        </p:spPr>
        <p:txBody>
          <a:bodyPr anchor="b">
            <a:noAutofit/>
          </a:bodyPr>
          <a:lstStyle>
            <a:lvl1pPr marL="0" indent="0">
              <a:buNone/>
              <a:defRPr sz="2215" b="0">
                <a:solidFill>
                  <a:schemeClr val="tx1"/>
                </a:solidFill>
              </a:defRPr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32392" y="2336873"/>
            <a:ext cx="2192257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477"/>
            </a:lvl1pPr>
            <a:lvl2pPr marL="422041" indent="0">
              <a:buNone/>
              <a:defRPr sz="1477"/>
            </a:lvl2pPr>
            <a:lvl3pPr marL="844083" indent="0">
              <a:buNone/>
              <a:defRPr sz="1477"/>
            </a:lvl3pPr>
            <a:lvl4pPr marL="1266124" indent="0">
              <a:buNone/>
              <a:defRPr sz="1477"/>
            </a:lvl4pPr>
            <a:lvl5pPr marL="1688165" indent="0">
              <a:buNone/>
              <a:defRPr sz="1477"/>
            </a:lvl5pPr>
            <a:lvl6pPr marL="2110207" indent="0">
              <a:buNone/>
              <a:defRPr sz="1477"/>
            </a:lvl6pPr>
            <a:lvl7pPr marL="2532248" indent="0">
              <a:buNone/>
              <a:defRPr sz="1477"/>
            </a:lvl7pPr>
            <a:lvl8pPr marL="2954289" indent="0">
              <a:buNone/>
              <a:defRPr sz="1477"/>
            </a:lvl8pPr>
            <a:lvl9pPr marL="3376331" indent="0">
              <a:buNone/>
              <a:defRPr sz="1477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32392" y="4873765"/>
            <a:ext cx="219225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292"/>
            </a:lvl1pPr>
            <a:lvl2pPr marL="422041" indent="0">
              <a:buNone/>
              <a:defRPr sz="1108"/>
            </a:lvl2pPr>
            <a:lvl3pPr marL="844083" indent="0">
              <a:buNone/>
              <a:defRPr sz="923"/>
            </a:lvl3pPr>
            <a:lvl4pPr marL="1266124" indent="0">
              <a:buNone/>
              <a:defRPr sz="831"/>
            </a:lvl4pPr>
            <a:lvl5pPr marL="1688165" indent="0">
              <a:buNone/>
              <a:defRPr sz="831"/>
            </a:lvl5pPr>
            <a:lvl6pPr marL="2110207" indent="0">
              <a:buNone/>
              <a:defRPr sz="831"/>
            </a:lvl6pPr>
            <a:lvl7pPr marL="2532248" indent="0">
              <a:buNone/>
              <a:defRPr sz="831"/>
            </a:lvl7pPr>
            <a:lvl8pPr marL="2954289" indent="0">
              <a:buNone/>
              <a:defRPr sz="831"/>
            </a:lvl8pPr>
            <a:lvl9pPr marL="3376331" indent="0">
              <a:buNone/>
              <a:defRPr sz="83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870497" y="4297503"/>
            <a:ext cx="2215070" cy="576262"/>
          </a:xfrm>
        </p:spPr>
        <p:txBody>
          <a:bodyPr anchor="b">
            <a:noAutofit/>
          </a:bodyPr>
          <a:lstStyle>
            <a:lvl1pPr marL="0" indent="0">
              <a:buNone/>
              <a:defRPr sz="2215" b="0">
                <a:solidFill>
                  <a:schemeClr val="tx1"/>
                </a:solidFill>
              </a:defRPr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870497" y="2336873"/>
            <a:ext cx="221507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477"/>
            </a:lvl1pPr>
            <a:lvl2pPr marL="422041" indent="0">
              <a:buNone/>
              <a:defRPr sz="1477"/>
            </a:lvl2pPr>
            <a:lvl3pPr marL="844083" indent="0">
              <a:buNone/>
              <a:defRPr sz="1477"/>
            </a:lvl3pPr>
            <a:lvl4pPr marL="1266124" indent="0">
              <a:buNone/>
              <a:defRPr sz="1477"/>
            </a:lvl4pPr>
            <a:lvl5pPr marL="1688165" indent="0">
              <a:buNone/>
              <a:defRPr sz="1477"/>
            </a:lvl5pPr>
            <a:lvl6pPr marL="2110207" indent="0">
              <a:buNone/>
              <a:defRPr sz="1477"/>
            </a:lvl6pPr>
            <a:lvl7pPr marL="2532248" indent="0">
              <a:buNone/>
              <a:defRPr sz="1477"/>
            </a:lvl7pPr>
            <a:lvl8pPr marL="2954289" indent="0">
              <a:buNone/>
              <a:defRPr sz="1477"/>
            </a:lvl8pPr>
            <a:lvl9pPr marL="3376331" indent="0">
              <a:buNone/>
              <a:defRPr sz="1477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2869483" y="4873764"/>
            <a:ext cx="2218004" cy="1062422"/>
          </a:xfrm>
        </p:spPr>
        <p:txBody>
          <a:bodyPr anchor="t">
            <a:normAutofit/>
          </a:bodyPr>
          <a:lstStyle>
            <a:lvl1pPr marL="0" indent="0">
              <a:buNone/>
              <a:defRPr sz="1292"/>
            </a:lvl1pPr>
            <a:lvl2pPr marL="422041" indent="0">
              <a:buNone/>
              <a:defRPr sz="1108"/>
            </a:lvl2pPr>
            <a:lvl3pPr marL="844083" indent="0">
              <a:buNone/>
              <a:defRPr sz="923"/>
            </a:lvl3pPr>
            <a:lvl4pPr marL="1266124" indent="0">
              <a:buNone/>
              <a:defRPr sz="831"/>
            </a:lvl4pPr>
            <a:lvl5pPr marL="1688165" indent="0">
              <a:buNone/>
              <a:defRPr sz="831"/>
            </a:lvl5pPr>
            <a:lvl6pPr marL="2110207" indent="0">
              <a:buNone/>
              <a:defRPr sz="831"/>
            </a:lvl6pPr>
            <a:lvl7pPr marL="2532248" indent="0">
              <a:buNone/>
              <a:defRPr sz="831"/>
            </a:lvl7pPr>
            <a:lvl8pPr marL="2954289" indent="0">
              <a:buNone/>
              <a:defRPr sz="831"/>
            </a:lvl8pPr>
            <a:lvl9pPr marL="3376331" indent="0">
              <a:buNone/>
              <a:defRPr sz="83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231029" y="4297503"/>
            <a:ext cx="2194333" cy="576262"/>
          </a:xfrm>
        </p:spPr>
        <p:txBody>
          <a:bodyPr anchor="b">
            <a:noAutofit/>
          </a:bodyPr>
          <a:lstStyle>
            <a:lvl1pPr marL="0" indent="0">
              <a:buNone/>
              <a:defRPr sz="2215" b="0">
                <a:solidFill>
                  <a:schemeClr val="tx1"/>
                </a:solidFill>
              </a:defRPr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231028" y="2336873"/>
            <a:ext cx="2194333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477"/>
            </a:lvl1pPr>
            <a:lvl2pPr marL="422041" indent="0">
              <a:buNone/>
              <a:defRPr sz="1477"/>
            </a:lvl2pPr>
            <a:lvl3pPr marL="844083" indent="0">
              <a:buNone/>
              <a:defRPr sz="1477"/>
            </a:lvl3pPr>
            <a:lvl4pPr marL="1266124" indent="0">
              <a:buNone/>
              <a:defRPr sz="1477"/>
            </a:lvl4pPr>
            <a:lvl5pPr marL="1688165" indent="0">
              <a:buNone/>
              <a:defRPr sz="1477"/>
            </a:lvl5pPr>
            <a:lvl6pPr marL="2110207" indent="0">
              <a:buNone/>
              <a:defRPr sz="1477"/>
            </a:lvl6pPr>
            <a:lvl7pPr marL="2532248" indent="0">
              <a:buNone/>
              <a:defRPr sz="1477"/>
            </a:lvl7pPr>
            <a:lvl8pPr marL="2954289" indent="0">
              <a:buNone/>
              <a:defRPr sz="1477"/>
            </a:lvl8pPr>
            <a:lvl9pPr marL="3376331" indent="0">
              <a:buNone/>
              <a:defRPr sz="1477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230935" y="4873762"/>
            <a:ext cx="2197239" cy="1062422"/>
          </a:xfrm>
        </p:spPr>
        <p:txBody>
          <a:bodyPr anchor="t">
            <a:normAutofit/>
          </a:bodyPr>
          <a:lstStyle>
            <a:lvl1pPr marL="0" indent="0">
              <a:buNone/>
              <a:defRPr sz="1292"/>
            </a:lvl1pPr>
            <a:lvl2pPr marL="422041" indent="0">
              <a:buNone/>
              <a:defRPr sz="1108"/>
            </a:lvl2pPr>
            <a:lvl3pPr marL="844083" indent="0">
              <a:buNone/>
              <a:defRPr sz="923"/>
            </a:lvl3pPr>
            <a:lvl4pPr marL="1266124" indent="0">
              <a:buNone/>
              <a:defRPr sz="831"/>
            </a:lvl4pPr>
            <a:lvl5pPr marL="1688165" indent="0">
              <a:buNone/>
              <a:defRPr sz="831"/>
            </a:lvl5pPr>
            <a:lvl6pPr marL="2110207" indent="0">
              <a:buNone/>
              <a:defRPr sz="831"/>
            </a:lvl6pPr>
            <a:lvl7pPr marL="2532248" indent="0">
              <a:buNone/>
              <a:defRPr sz="831"/>
            </a:lvl7pPr>
            <a:lvl8pPr marL="2954289" indent="0">
              <a:buNone/>
              <a:defRPr sz="831"/>
            </a:lvl8pPr>
            <a:lvl9pPr marL="3376331" indent="0">
              <a:buNone/>
              <a:defRPr sz="83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BB78-C96F-47B7-AB17-D852CA960AC9}" type="datetimeFigureOut">
              <a:rPr lang="en-US" smtClean="0"/>
              <a:t>3/16/2021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07153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1" y="609602"/>
            <a:ext cx="9161969" cy="1677035"/>
            <a:chOff x="0" y="2895600"/>
            <a:chExt cx="9161969" cy="1677035"/>
          </a:xfrm>
        </p:grpSpPr>
        <p:pic>
          <p:nvPicPr>
            <p:cNvPr id="17" name="Picture 16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8" name="Picture 17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19" name="Rectangle 18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Rectangle 19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>
            <a:lvl1pPr algn="r">
              <a:defRPr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smtClean="0"/>
              <a:t>3/16/2021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05600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 rot="5400000">
            <a:off x="4575306" y="2747179"/>
            <a:ext cx="6862555" cy="1368199"/>
            <a:chOff x="2281445" y="609600"/>
            <a:chExt cx="6862555" cy="1368199"/>
          </a:xfrm>
        </p:grpSpPr>
        <p:sp>
          <p:nvSpPr>
            <p:cNvPr id="12" name="Rectangle 11"/>
            <p:cNvSpPr/>
            <p:nvPr/>
          </p:nvSpPr>
          <p:spPr>
            <a:xfrm>
              <a:off x="2281445" y="609601"/>
              <a:ext cx="5285695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7710769" y="609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64798" y="609597"/>
            <a:ext cx="1069602" cy="4461936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242" y="609600"/>
            <a:ext cx="6576359" cy="5326589"/>
          </a:xfrm>
        </p:spPr>
        <p:txBody>
          <a:bodyPr vert="eaVer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029144" y="5936190"/>
            <a:ext cx="2057400" cy="365125"/>
          </a:xfrm>
        </p:spPr>
        <p:txBody>
          <a:bodyPr/>
          <a:lstStyle/>
          <a:p>
            <a:fld id="{6178E61D-D431-422C-9764-11DAFE33AB63}" type="datetimeFigureOut">
              <a:rPr lang="en-US" smtClean="0"/>
              <a:t>3/16/2021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0242" y="5936191"/>
            <a:ext cx="451895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31153" y="5432500"/>
            <a:ext cx="1149636" cy="1273100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46611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60000"/>
                <a:lumOff val="40000"/>
              </a:schemeClr>
            </a:gs>
            <a:gs pos="50000">
              <a:schemeClr val="accent1">
                <a:lumMod val="40000"/>
                <a:lumOff val="60000"/>
              </a:schemeClr>
            </a:gs>
            <a:gs pos="100000">
              <a:schemeClr val="accent1">
                <a:lumMod val="20000"/>
                <a:lumOff val="80000"/>
              </a:schemeClr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James\Desktop\msft\Berlin\build Assets\hashOverlaySD-FullResolve.png"/>
          <p:cNvPicPr>
            <a:picLocks noChangeAspect="1" noChangeArrowheads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1" y="2336873"/>
            <a:ext cx="6887389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67881" y="593619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6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smtClean="0"/>
              <a:t>3/16/2021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1" y="5936191"/>
            <a:ext cx="48346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6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48601" y="753230"/>
            <a:ext cx="1157674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380898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hf sldNum="0" hdr="0" ftr="0" dt="0"/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332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477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477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29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29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29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29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" y="404664"/>
            <a:ext cx="7060642" cy="1764195"/>
          </a:xfrm>
          <a:solidFill>
            <a:schemeClr val="accent1">
              <a:lumMod val="50000"/>
            </a:schemeClr>
          </a:solidFill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marL="1323276" indent="-1323276">
              <a:tabLst>
                <a:tab pos="1323276" algn="l"/>
              </a:tabLst>
            </a:pP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Тема: </a:t>
            </a:r>
            <a:r>
              <a:rPr lang="uk-UA" sz="3200" dirty="0"/>
              <a:t>Рівнобедрений трикутник.</a:t>
            </a:r>
            <a:br>
              <a:rPr lang="uk-UA" sz="3200" dirty="0"/>
            </a:br>
            <a:r>
              <a:rPr lang="uk-UA" sz="3200" dirty="0"/>
              <a:t>Розв'язування задач. </a:t>
            </a:r>
            <a:br>
              <a:rPr lang="uk-UA" sz="3200" dirty="0"/>
            </a:br>
            <a:r>
              <a:rPr lang="uk-UA" sz="3200" dirty="0"/>
              <a:t>Самостійна робота.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493418" y="2167899"/>
            <a:ext cx="8255046" cy="433395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uk-UA" sz="3323" b="1" dirty="0">
                <a:solidFill>
                  <a:schemeClr val="bg1"/>
                </a:solidFill>
              </a:rPr>
              <a:t>Мета: </a:t>
            </a:r>
          </a:p>
          <a:p>
            <a:pPr>
              <a:buFontTx/>
              <a:buChar char="-"/>
            </a:pPr>
            <a:r>
              <a:rPr lang="uk-UA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навчальна:</a:t>
            </a:r>
            <a:r>
              <a:rPr lang="uk-UA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b="1" dirty="0" smtClean="0">
                <a:solidFill>
                  <a:schemeClr val="bg1"/>
                </a:solidFill>
              </a:rPr>
              <a:t>узагальнити </a:t>
            </a:r>
            <a:r>
              <a:rPr lang="uk-UA" b="1" dirty="0">
                <a:solidFill>
                  <a:schemeClr val="bg1"/>
                </a:solidFill>
              </a:rPr>
              <a:t>та систематизувати знання учнів із теми «Рівнобедрений трикутник. Медіана, бісектриса, висота рівнобедреного трикутника»; удосконалити вміння застосовувати ознаки та властивості рівнобедреного трикутника до розв'язування задач; перевірити вміння учнів застосовувати набуті знання у повсякденному </a:t>
            </a:r>
            <a:r>
              <a:rPr lang="uk-UA" b="1" dirty="0" smtClean="0">
                <a:solidFill>
                  <a:schemeClr val="bg1"/>
                </a:solidFill>
              </a:rPr>
              <a:t>житті;</a:t>
            </a:r>
            <a:endParaRPr lang="uk-UA" b="1" dirty="0">
              <a:solidFill>
                <a:schemeClr val="bg1"/>
              </a:solidFill>
            </a:endParaRPr>
          </a:p>
          <a:p>
            <a:pPr>
              <a:buFontTx/>
              <a:buChar char="-"/>
            </a:pPr>
            <a:r>
              <a:rPr lang="uk-UA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розвиваюча:</a:t>
            </a:r>
            <a:r>
              <a:rPr lang="uk-UA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b="1" dirty="0" smtClean="0">
                <a:solidFill>
                  <a:schemeClr val="bg1"/>
                </a:solidFill>
              </a:rPr>
              <a:t>розвивати логічне мислення та математичне мовлення, сприяти активізації розумової діяльності учнів, виникненню внутрішніх мотивів навчання;</a:t>
            </a:r>
          </a:p>
          <a:p>
            <a:pPr>
              <a:buFontTx/>
              <a:buChar char="-"/>
            </a:pPr>
            <a:r>
              <a:rPr lang="uk-UA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виховна:</a:t>
            </a:r>
            <a:r>
              <a:rPr lang="uk-UA" b="1" dirty="0" smtClean="0">
                <a:solidFill>
                  <a:schemeClr val="bg1"/>
                </a:solidFill>
              </a:rPr>
              <a:t> виховувати християнські цінності, товариськість, прищеплювати любов до математики .</a:t>
            </a:r>
            <a:endParaRPr lang="uk-UA" b="1" dirty="0">
              <a:solidFill>
                <a:schemeClr val="bg1"/>
              </a:solidFill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7222446" y="414276"/>
            <a:ext cx="1910862" cy="17641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76200" dir="8100000" algn="tr" rotWithShape="0">
              <a:prstClr val="black">
                <a:alpha val="40000"/>
              </a:prstClr>
            </a:outerShdw>
          </a:effectLst>
        </p:spPr>
        <p:txBody>
          <a:bodyPr vert="horz" lIns="84406" tIns="42203" rIns="84406" bIns="42203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844083">
              <a:tabLst>
                <a:tab pos="1323276" algn="l"/>
              </a:tabLst>
            </a:pPr>
            <a:endParaRPr lang="uk-UA" sz="2769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2196592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" y="719699"/>
            <a:ext cx="8927974" cy="1245320"/>
          </a:xfrm>
          <a:solidFill>
            <a:schemeClr val="accent1">
              <a:lumMod val="50000"/>
            </a:schemeClr>
          </a:solidFill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marL="1323276" indent="-1323276" algn="ctr">
              <a:tabLst>
                <a:tab pos="1323276" algn="l"/>
              </a:tabLst>
            </a:pPr>
            <a:r>
              <a:rPr lang="uk-UA" sz="5539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ДЕВІЗ УРОКУ</a:t>
            </a:r>
            <a:endParaRPr lang="uk-UA" sz="4431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0" y="2167899"/>
            <a:ext cx="9144000" cy="433395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4431" b="1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ru-RU" sz="4431" b="1" dirty="0">
                <a:solidFill>
                  <a:schemeClr val="bg1"/>
                </a:solidFill>
              </a:rPr>
              <a:t>«</a:t>
            </a:r>
            <a:r>
              <a:rPr lang="ru-RU" sz="4431" b="1" dirty="0" err="1">
                <a:solidFill>
                  <a:schemeClr val="bg1"/>
                </a:solidFill>
              </a:rPr>
              <a:t>Тисячі</a:t>
            </a:r>
            <a:r>
              <a:rPr lang="ru-RU" sz="4431" b="1" dirty="0">
                <a:solidFill>
                  <a:schemeClr val="bg1"/>
                </a:solidFill>
              </a:rPr>
              <a:t> </a:t>
            </a:r>
            <a:r>
              <a:rPr lang="ru-RU" sz="4431" b="1" dirty="0" err="1">
                <a:solidFill>
                  <a:schemeClr val="bg1"/>
                </a:solidFill>
              </a:rPr>
              <a:t>шляхів</a:t>
            </a:r>
            <a:r>
              <a:rPr lang="ru-RU" sz="4431" b="1" dirty="0">
                <a:solidFill>
                  <a:schemeClr val="bg1"/>
                </a:solidFill>
              </a:rPr>
              <a:t> </a:t>
            </a:r>
            <a:r>
              <a:rPr lang="ru-RU" sz="4431" b="1" dirty="0" err="1">
                <a:solidFill>
                  <a:schemeClr val="bg1"/>
                </a:solidFill>
              </a:rPr>
              <a:t>ведуть</a:t>
            </a:r>
            <a:r>
              <a:rPr lang="ru-RU" sz="4431" b="1" dirty="0">
                <a:solidFill>
                  <a:schemeClr val="bg1"/>
                </a:solidFill>
              </a:rPr>
              <a:t> до </a:t>
            </a:r>
            <a:r>
              <a:rPr lang="ru-RU" sz="4431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ПОМИЛКИ</a:t>
            </a:r>
            <a:r>
              <a:rPr lang="ru-RU" sz="4431" b="1" dirty="0">
                <a:solidFill>
                  <a:schemeClr val="bg1"/>
                </a:solidFill>
              </a:rPr>
              <a:t>, </a:t>
            </a:r>
          </a:p>
          <a:p>
            <a:pPr marL="0" indent="0" algn="ctr">
              <a:buNone/>
            </a:pPr>
            <a:r>
              <a:rPr lang="ru-RU" sz="4431" b="1" dirty="0">
                <a:solidFill>
                  <a:schemeClr val="bg1"/>
                </a:solidFill>
              </a:rPr>
              <a:t>до </a:t>
            </a:r>
            <a:r>
              <a:rPr lang="ru-RU" sz="4431" b="1" dirty="0" err="1">
                <a:solidFill>
                  <a:schemeClr val="bg1"/>
                </a:solidFill>
              </a:rPr>
              <a:t>істини</a:t>
            </a:r>
            <a:r>
              <a:rPr lang="ru-RU" sz="4431" b="1" dirty="0">
                <a:solidFill>
                  <a:schemeClr val="bg1"/>
                </a:solidFill>
              </a:rPr>
              <a:t> — </a:t>
            </a:r>
            <a:r>
              <a:rPr lang="ru-RU" sz="4431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ТІЛЬКИ </a:t>
            </a:r>
            <a:r>
              <a:rPr lang="ru-RU" sz="4431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ОДИН</a:t>
            </a:r>
            <a:r>
              <a:rPr lang="ru-RU" sz="4431" b="1" dirty="0" smtClean="0">
                <a:solidFill>
                  <a:schemeClr val="bg1"/>
                </a:solidFill>
              </a:rPr>
              <a:t>»  </a:t>
            </a:r>
            <a:endParaRPr lang="ru-RU" sz="4431" b="1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ru-RU" sz="4431" b="1" dirty="0">
                <a:solidFill>
                  <a:schemeClr val="bg1"/>
                </a:solidFill>
              </a:rPr>
              <a:t>Ж.Ж. Руссо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 flipH="1" flipV="1">
            <a:off x="8927975" y="1965018"/>
            <a:ext cx="45719" cy="4571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76200" dir="8100000" algn="tr" rotWithShape="0">
              <a:prstClr val="black">
                <a:alpha val="40000"/>
              </a:prstClr>
            </a:outerShdw>
          </a:effectLst>
        </p:spPr>
        <p:txBody>
          <a:bodyPr vert="horz" lIns="84406" tIns="42203" rIns="84406" bIns="42203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844083">
              <a:tabLst>
                <a:tab pos="1323276" algn="l"/>
              </a:tabLst>
            </a:pPr>
            <a:endParaRPr lang="uk-UA" sz="2769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3861974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5178276" y="3952088"/>
            <a:ext cx="3965724" cy="264995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334116" indent="-334116" defTabSz="490917">
              <a:buFont typeface="+mj-lt"/>
              <a:buAutoNum type="arabicPeriod" startAt="11"/>
              <a:tabLst>
                <a:tab pos="328254" algn="l"/>
              </a:tabLst>
            </a:pPr>
            <a:r>
              <a:rPr lang="uk-UA" sz="1385" b="1" dirty="0">
                <a:solidFill>
                  <a:prstClr val="black"/>
                </a:solidFill>
                <a:latin typeface="Trebuchet MS" panose="020B0603020202020204"/>
              </a:rPr>
              <a:t>Дві рівні сторони рівнобедреного трикутника називають … .</a:t>
            </a:r>
          </a:p>
          <a:p>
            <a:pPr marL="334116" indent="-334116" defTabSz="490917">
              <a:buFont typeface="+mj-lt"/>
              <a:buAutoNum type="arabicPeriod" startAt="11"/>
              <a:tabLst>
                <a:tab pos="328254" algn="l"/>
              </a:tabLst>
            </a:pPr>
            <a:r>
              <a:rPr lang="uk-UA" sz="1385" b="1" dirty="0">
                <a:solidFill>
                  <a:prstClr val="black"/>
                </a:solidFill>
                <a:latin typeface="Trebuchet MS" panose="020B0603020202020204"/>
              </a:rPr>
              <a:t>Прилад, що допомагає виміряти довжини сторін трикутника.</a:t>
            </a:r>
          </a:p>
          <a:p>
            <a:pPr marL="334116" indent="-334116" defTabSz="490917">
              <a:buFont typeface="+mj-lt"/>
              <a:buAutoNum type="arabicPeriod" startAt="11"/>
              <a:tabLst>
                <a:tab pos="328254" algn="l"/>
              </a:tabLst>
            </a:pPr>
            <a:r>
              <a:rPr lang="uk-UA" sz="1385" b="1" dirty="0">
                <a:solidFill>
                  <a:prstClr val="black"/>
                </a:solidFill>
                <a:latin typeface="Trebuchet MS" panose="020B0603020202020204"/>
              </a:rPr>
              <a:t>Як називали учнів Піфагора, котрі винайшли «трикутні числа»?</a:t>
            </a:r>
          </a:p>
          <a:p>
            <a:pPr marL="334116" indent="-334116" defTabSz="490917">
              <a:buFont typeface="+mj-lt"/>
              <a:buAutoNum type="arabicPeriod" startAt="11"/>
              <a:tabLst>
                <a:tab pos="328254" algn="l"/>
              </a:tabLst>
            </a:pPr>
            <a:r>
              <a:rPr lang="uk-UA" sz="1385" b="1" dirty="0">
                <a:solidFill>
                  <a:prstClr val="black"/>
                </a:solidFill>
                <a:latin typeface="Trebuchet MS" panose="020B0603020202020204"/>
              </a:rPr>
              <a:t>Цей трикутник красень, друзі,</a:t>
            </a:r>
          </a:p>
          <a:p>
            <a:pPr indent="334116" defTabSz="490917">
              <a:tabLst>
                <a:tab pos="328254" algn="l"/>
              </a:tabLst>
            </a:pPr>
            <a:r>
              <a:rPr lang="uk-UA" sz="1385" b="1" dirty="0">
                <a:solidFill>
                  <a:prstClr val="black"/>
                </a:solidFill>
                <a:latin typeface="Trebuchet MS" panose="020B0603020202020204"/>
              </a:rPr>
              <a:t>в усій геометричній окрузі! </a:t>
            </a:r>
          </a:p>
          <a:p>
            <a:pPr indent="334116" defTabSz="490917">
              <a:tabLst>
                <a:tab pos="328254" algn="l"/>
              </a:tabLst>
            </a:pPr>
            <a:r>
              <a:rPr lang="uk-UA" sz="1385" b="1" dirty="0">
                <a:solidFill>
                  <a:prstClr val="black"/>
                </a:solidFill>
                <a:latin typeface="Trebuchet MS" panose="020B0603020202020204"/>
              </a:rPr>
              <a:t>Дві рівні сторони цей хлопець має</a:t>
            </a:r>
          </a:p>
          <a:p>
            <a:pPr indent="334116" defTabSz="490917">
              <a:tabLst>
                <a:tab pos="328254" algn="l"/>
              </a:tabLst>
            </a:pPr>
            <a:r>
              <a:rPr lang="uk-UA" sz="1385" b="1" dirty="0">
                <a:solidFill>
                  <a:prstClr val="black"/>
                </a:solidFill>
                <a:latin typeface="Trebuchet MS" panose="020B0603020202020204"/>
              </a:rPr>
              <a:t>і кожен … його тут прозиває! </a:t>
            </a:r>
          </a:p>
          <a:p>
            <a:pPr indent="334116" defTabSz="490917">
              <a:tabLst>
                <a:tab pos="328254" algn="l"/>
              </a:tabLst>
            </a:pPr>
            <a:r>
              <a:rPr lang="uk-UA" sz="1385" b="1" dirty="0">
                <a:solidFill>
                  <a:prstClr val="black"/>
                </a:solidFill>
                <a:latin typeface="Trebuchet MS" panose="020B0603020202020204"/>
              </a:rPr>
              <a:t>У нього рівні при основі два кути, </a:t>
            </a:r>
          </a:p>
          <a:p>
            <a:pPr indent="334116" defTabSz="490917">
              <a:tabLst>
                <a:tab pos="328254" algn="l"/>
              </a:tabLst>
            </a:pPr>
            <a:r>
              <a:rPr lang="uk-UA" sz="1385" b="1" dirty="0">
                <a:solidFill>
                  <a:prstClr val="black"/>
                </a:solidFill>
                <a:latin typeface="Trebuchet MS" panose="020B0603020202020204"/>
              </a:rPr>
              <a:t>хоч як повз них не зможеш ти пройти!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-32197" y="999222"/>
            <a:ext cx="5373718" cy="563385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316531" indent="-316531" defTabSz="422041">
              <a:buFont typeface="+mj-lt"/>
              <a:buAutoNum type="arabicPeriod"/>
            </a:pPr>
            <a:r>
              <a:rPr lang="uk-UA" sz="1385" b="1" dirty="0">
                <a:solidFill>
                  <a:prstClr val="black"/>
                </a:solidFill>
                <a:latin typeface="Trebuchet MS" panose="020B0603020202020204"/>
              </a:rPr>
              <a:t>Їх три в трикутнику буває, </a:t>
            </a:r>
          </a:p>
          <a:p>
            <a:pPr marL="328254" defTabSz="422041"/>
            <a:r>
              <a:rPr lang="uk-UA" sz="1385" b="1" dirty="0">
                <a:solidFill>
                  <a:prstClr val="black"/>
                </a:solidFill>
                <a:latin typeface="Trebuchet MS" panose="020B0603020202020204"/>
              </a:rPr>
              <a:t>вона чудово об’єднає </a:t>
            </a:r>
          </a:p>
          <a:p>
            <a:pPr marL="328254" defTabSz="422041"/>
            <a:r>
              <a:rPr lang="uk-UA" sz="1385" b="1" dirty="0">
                <a:solidFill>
                  <a:prstClr val="black"/>
                </a:solidFill>
                <a:latin typeface="Trebuchet MS" panose="020B0603020202020204"/>
              </a:rPr>
              <a:t>вершину й середину сторони – </a:t>
            </a:r>
          </a:p>
          <a:p>
            <a:pPr marL="328254" defTabSz="422041"/>
            <a:r>
              <a:rPr lang="uk-UA" sz="1385" b="1" dirty="0">
                <a:solidFill>
                  <a:prstClr val="black"/>
                </a:solidFill>
                <a:latin typeface="Trebuchet MS" panose="020B0603020202020204"/>
              </a:rPr>
              <a:t>не бачив ти такої дивини! </a:t>
            </a:r>
          </a:p>
          <a:p>
            <a:pPr marL="328254" defTabSz="422041"/>
            <a:r>
              <a:rPr lang="uk-UA" sz="1385" b="1" dirty="0">
                <a:solidFill>
                  <a:prstClr val="black"/>
                </a:solidFill>
                <a:latin typeface="Trebuchet MS" panose="020B0603020202020204"/>
              </a:rPr>
              <a:t>Це … , любий друже, </a:t>
            </a:r>
          </a:p>
          <a:p>
            <a:pPr marL="328254" defTabSz="422041"/>
            <a:r>
              <a:rPr lang="uk-UA" sz="1385" b="1" dirty="0">
                <a:solidFill>
                  <a:prstClr val="black"/>
                </a:solidFill>
                <a:latin typeface="Trebuchet MS" panose="020B0603020202020204"/>
              </a:rPr>
              <a:t>відрізок особливий дуже!</a:t>
            </a:r>
          </a:p>
          <a:p>
            <a:pPr marL="328254" indent="-328254" defTabSz="422041"/>
            <a:r>
              <a:rPr lang="uk-UA" sz="1385" b="1" dirty="0">
                <a:solidFill>
                  <a:prstClr val="black"/>
                </a:solidFill>
                <a:latin typeface="Trebuchet MS" panose="020B0603020202020204"/>
              </a:rPr>
              <a:t>2.     Вона кут навпіл поділяє,</a:t>
            </a:r>
          </a:p>
          <a:p>
            <a:pPr marL="328254" defTabSz="422041"/>
            <a:r>
              <a:rPr lang="uk-UA" sz="1385" b="1" dirty="0">
                <a:solidFill>
                  <a:prstClr val="black"/>
                </a:solidFill>
                <a:latin typeface="Trebuchet MS" panose="020B0603020202020204"/>
              </a:rPr>
              <a:t>і кожен учень її знає, </a:t>
            </a:r>
          </a:p>
          <a:p>
            <a:pPr marL="328254" defTabSz="422041"/>
            <a:r>
              <a:rPr lang="uk-UA" sz="1385" b="1" dirty="0">
                <a:solidFill>
                  <a:prstClr val="black"/>
                </a:solidFill>
                <a:latin typeface="Trebuchet MS" panose="020B0603020202020204"/>
              </a:rPr>
              <a:t>і ти старайся не забуть – </a:t>
            </a:r>
          </a:p>
          <a:p>
            <a:pPr marL="328254" defTabSz="422041"/>
            <a:r>
              <a:rPr lang="uk-UA" sz="1385" b="1" dirty="0">
                <a:solidFill>
                  <a:prstClr val="black"/>
                </a:solidFill>
                <a:latin typeface="Trebuchet MS" panose="020B0603020202020204"/>
              </a:rPr>
              <a:t>… її звуть.</a:t>
            </a:r>
          </a:p>
          <a:p>
            <a:pPr marL="328254" indent="-328254" defTabSz="422041">
              <a:buFontTx/>
              <a:buAutoNum type="arabicPeriod" startAt="3"/>
            </a:pPr>
            <a:r>
              <a:rPr lang="uk-UA" sz="1385" b="1" dirty="0">
                <a:solidFill>
                  <a:prstClr val="black"/>
                </a:solidFill>
                <a:latin typeface="Trebuchet MS" panose="020B0603020202020204"/>
              </a:rPr>
              <a:t>Кути при основі рівнобедреного трикутника … .</a:t>
            </a:r>
          </a:p>
          <a:p>
            <a:pPr marL="316531" indent="-316531" defTabSz="328254">
              <a:buFontTx/>
              <a:buAutoNum type="arabicPeriod" startAt="4"/>
            </a:pPr>
            <a:r>
              <a:rPr lang="uk-UA" sz="1385" b="1" dirty="0">
                <a:solidFill>
                  <a:prstClr val="black"/>
                </a:solidFill>
                <a:latin typeface="Trebuchet MS" panose="020B0603020202020204"/>
              </a:rPr>
              <a:t>Скільки відрізків у трикутнику, якщо в ньому провести медіану?</a:t>
            </a:r>
          </a:p>
          <a:p>
            <a:pPr marL="329720" indent="-329720" defTabSz="328254"/>
            <a:r>
              <a:rPr lang="uk-UA" sz="1385" b="1" dirty="0">
                <a:solidFill>
                  <a:prstClr val="black"/>
                </a:solidFill>
                <a:latin typeface="Trebuchet MS" panose="020B0603020202020204"/>
              </a:rPr>
              <a:t>5.	Якщо з вершини перпендикуляр до сторони трикутника вести,</a:t>
            </a:r>
          </a:p>
          <a:p>
            <a:pPr defTabSz="328254"/>
            <a:r>
              <a:rPr lang="uk-UA" sz="1385" b="1" dirty="0">
                <a:solidFill>
                  <a:prstClr val="black"/>
                </a:solidFill>
                <a:latin typeface="Trebuchet MS" panose="020B0603020202020204"/>
              </a:rPr>
              <a:t>	то … трикутника відтак отримаєш миттєво ти!</a:t>
            </a:r>
          </a:p>
          <a:p>
            <a:pPr marL="316531" indent="-316531" defTabSz="328254">
              <a:buFontTx/>
              <a:buAutoNum type="arabicPeriod" startAt="6"/>
            </a:pPr>
            <a:r>
              <a:rPr lang="uk-UA" sz="1385" b="1" dirty="0">
                <a:solidFill>
                  <a:prstClr val="black"/>
                </a:solidFill>
                <a:latin typeface="Trebuchet MS" panose="020B0603020202020204"/>
              </a:rPr>
              <a:t>Що можна провести через дві точки? </a:t>
            </a:r>
          </a:p>
          <a:p>
            <a:pPr marL="316531" indent="-316531" defTabSz="328254">
              <a:buFontTx/>
              <a:buAutoNum type="arabicPeriod" startAt="6"/>
            </a:pPr>
            <a:r>
              <a:rPr lang="uk-UA" sz="1385" b="1" dirty="0">
                <a:solidFill>
                  <a:prstClr val="black"/>
                </a:solidFill>
                <a:latin typeface="Trebuchet MS" panose="020B0603020202020204"/>
              </a:rPr>
              <a:t>Як … не крути має він лиш три кути, </a:t>
            </a:r>
          </a:p>
          <a:p>
            <a:pPr defTabSz="490917">
              <a:tabLst>
                <a:tab pos="328254" algn="l"/>
              </a:tabLst>
            </a:pPr>
            <a:r>
              <a:rPr lang="uk-UA" sz="1385" b="1" dirty="0">
                <a:solidFill>
                  <a:prstClr val="black"/>
                </a:solidFill>
                <a:latin typeface="Trebuchet MS" panose="020B0603020202020204"/>
              </a:rPr>
              <a:t>	а вершини сполучають сторони –</a:t>
            </a:r>
          </a:p>
          <a:p>
            <a:pPr defTabSz="490917">
              <a:tabLst>
                <a:tab pos="328254" algn="l"/>
              </a:tabLst>
            </a:pPr>
            <a:r>
              <a:rPr lang="uk-UA" sz="1385" b="1" dirty="0">
                <a:solidFill>
                  <a:prstClr val="black"/>
                </a:solidFill>
                <a:latin typeface="Trebuchet MS" panose="020B0603020202020204"/>
              </a:rPr>
              <a:t>	так їх називають, які з них дві не </a:t>
            </a:r>
            <a:r>
              <a:rPr lang="uk-UA" sz="1385" b="1" dirty="0" err="1">
                <a:solidFill>
                  <a:prstClr val="black"/>
                </a:solidFill>
                <a:latin typeface="Trebuchet MS" panose="020B0603020202020204"/>
              </a:rPr>
              <a:t>додавай</a:t>
            </a:r>
            <a:r>
              <a:rPr lang="uk-UA" sz="1385" b="1" dirty="0">
                <a:solidFill>
                  <a:prstClr val="black"/>
                </a:solidFill>
                <a:latin typeface="Trebuchet MS" panose="020B0603020202020204"/>
              </a:rPr>
              <a:t> – </a:t>
            </a:r>
          </a:p>
          <a:p>
            <a:pPr defTabSz="490917">
              <a:tabLst>
                <a:tab pos="328254" algn="l"/>
              </a:tabLst>
            </a:pPr>
            <a:r>
              <a:rPr lang="uk-UA" sz="1385" b="1" dirty="0">
                <a:solidFill>
                  <a:prstClr val="black"/>
                </a:solidFill>
                <a:latin typeface="Trebuchet MS" panose="020B0603020202020204"/>
              </a:rPr>
              <a:t>	за третю більше буде, знай!</a:t>
            </a:r>
          </a:p>
          <a:p>
            <a:pPr marL="329720" indent="-329720" defTabSz="490917">
              <a:tabLst>
                <a:tab pos="328254" algn="l"/>
              </a:tabLst>
            </a:pPr>
            <a:r>
              <a:rPr lang="uk-UA" sz="1385" b="1" dirty="0">
                <a:solidFill>
                  <a:prstClr val="black"/>
                </a:solidFill>
                <a:latin typeface="Trebuchet MS" panose="020B0603020202020204"/>
              </a:rPr>
              <a:t>8.	Скільки перпендикулярів можна провести з даної точки до прямої?</a:t>
            </a:r>
          </a:p>
          <a:p>
            <a:pPr defTabSz="490917">
              <a:tabLst>
                <a:tab pos="328254" algn="l"/>
              </a:tabLst>
            </a:pPr>
            <a:r>
              <a:rPr lang="uk-UA" sz="1385" b="1" dirty="0">
                <a:solidFill>
                  <a:prstClr val="black"/>
                </a:solidFill>
                <a:latin typeface="Trebuchet MS" panose="020B0603020202020204"/>
              </a:rPr>
              <a:t>9.	Геометричні фігури ми вивчаємо на уроках … .</a:t>
            </a:r>
          </a:p>
          <a:p>
            <a:pPr marL="316531" indent="-316531" defTabSz="490917">
              <a:buFontTx/>
              <a:buAutoNum type="arabicPeriod" startAt="10"/>
              <a:tabLst>
                <a:tab pos="328254" algn="l"/>
              </a:tabLst>
            </a:pPr>
            <a:r>
              <a:rPr lang="uk-UA" sz="1385" b="1" dirty="0">
                <a:solidFill>
                  <a:prstClr val="black"/>
                </a:solidFill>
                <a:latin typeface="Trebuchet MS" panose="020B0603020202020204"/>
              </a:rPr>
              <a:t>Фігура, яка утвориться дотиканням двох основ рівнобедрених трикутників.</a:t>
            </a:r>
          </a:p>
        </p:txBody>
      </p:sp>
      <p:grpSp>
        <p:nvGrpSpPr>
          <p:cNvPr id="3" name="Групувати 2"/>
          <p:cNvGrpSpPr/>
          <p:nvPr/>
        </p:nvGrpSpPr>
        <p:grpSpPr>
          <a:xfrm>
            <a:off x="143508" y="54764"/>
            <a:ext cx="2802668" cy="774186"/>
            <a:chOff x="5616055" y="2971800"/>
            <a:chExt cx="2802668" cy="774186"/>
          </a:xfrm>
        </p:grpSpPr>
        <p:sp>
          <p:nvSpPr>
            <p:cNvPr id="25" name="TextBox 24"/>
            <p:cNvSpPr txBox="1"/>
            <p:nvPr/>
          </p:nvSpPr>
          <p:spPr>
            <a:xfrm>
              <a:off x="5616055" y="2971800"/>
              <a:ext cx="2799164" cy="7741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22041"/>
              <a:r>
                <a:rPr lang="uk-UA" sz="4431" i="1" dirty="0">
                  <a:gradFill flip="none" rotWithShape="1">
                    <a:gsLst>
                      <a:gs pos="0">
                        <a:srgbClr val="5AA6C0">
                          <a:lumMod val="67000"/>
                        </a:srgbClr>
                      </a:gs>
                      <a:gs pos="48000">
                        <a:srgbClr val="5AA6C0">
                          <a:lumMod val="97000"/>
                          <a:lumOff val="3000"/>
                        </a:srgbClr>
                      </a:gs>
                      <a:gs pos="100000">
                        <a:srgbClr val="5AA6C0">
                          <a:lumMod val="60000"/>
                          <a:lumOff val="40000"/>
                        </a:srgbClr>
                      </a:gs>
                    </a:gsLst>
                    <a:lin ang="16200000" scaled="1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Franklin Gothic Heavy" panose="020B0903020102020204" pitchFamily="34" charset="0"/>
                  <a:cs typeface="Arial" panose="020B0604020202020204" pitchFamily="34" charset="0"/>
                </a:rPr>
                <a:t>Кросворд</a:t>
              </a:r>
            </a:p>
          </p:txBody>
        </p:sp>
        <p:cxnSp>
          <p:nvCxnSpPr>
            <p:cNvPr id="30" name="Пряма сполучна лінія 29"/>
            <p:cNvCxnSpPr/>
            <p:nvPr/>
          </p:nvCxnSpPr>
          <p:spPr>
            <a:xfrm>
              <a:off x="5633640" y="3671861"/>
              <a:ext cx="2785083" cy="0"/>
            </a:xfrm>
            <a:prstGeom prst="line">
              <a:avLst/>
            </a:prstGeom>
            <a:ln w="57150">
              <a:gradFill flip="none" rotWithShape="1">
                <a:gsLst>
                  <a:gs pos="55600">
                    <a:srgbClr val="E2F0D0"/>
                  </a:gs>
                  <a:gs pos="0">
                    <a:schemeClr val="bg1">
                      <a:lumMod val="95000"/>
                      <a:lumOff val="5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lin ang="810000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4" name="Рисунок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1873" y="224644"/>
            <a:ext cx="5713443" cy="3240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050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12" y="1736812"/>
            <a:ext cx="8928484" cy="4500500"/>
          </a:xfrm>
          <a:prstGeom prst="rect">
            <a:avLst/>
          </a:prstGeom>
        </p:spPr>
      </p:pic>
      <p:grpSp>
        <p:nvGrpSpPr>
          <p:cNvPr id="2" name="Групувати 1"/>
          <p:cNvGrpSpPr/>
          <p:nvPr/>
        </p:nvGrpSpPr>
        <p:grpSpPr>
          <a:xfrm>
            <a:off x="1907742" y="260648"/>
            <a:ext cx="5329024" cy="858603"/>
            <a:chOff x="1367644" y="269046"/>
            <a:chExt cx="5329024" cy="858603"/>
          </a:xfrm>
        </p:grpSpPr>
        <p:sp>
          <p:nvSpPr>
            <p:cNvPr id="8" name="TextBox 7"/>
            <p:cNvSpPr txBox="1"/>
            <p:nvPr/>
          </p:nvSpPr>
          <p:spPr>
            <a:xfrm>
              <a:off x="4166808" y="296652"/>
              <a:ext cx="2529860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431" i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anose="03010101010201010101" pitchFamily="66" charset="0"/>
                  <a:cs typeface="Arial" panose="020B0604020202020204" pitchFamily="34" charset="0"/>
                </a:rPr>
                <a:t>(</a:t>
              </a:r>
              <a:r>
                <a:rPr lang="uk-UA" sz="4800" dirty="0" smtClean="0">
                  <a:solidFill>
                    <a:schemeClr val="bg1"/>
                  </a:solidFill>
                  <a:latin typeface="Monotype Corsiva" panose="03010101010201010101" pitchFamily="66" charset="0"/>
                </a:rPr>
                <a:t>Відповіді</a:t>
              </a:r>
              <a:r>
                <a:rPr lang="en-US" sz="4800" dirty="0" smtClean="0">
                  <a:solidFill>
                    <a:schemeClr val="bg1"/>
                  </a:solidFill>
                  <a:latin typeface="Monotype Corsiva" panose="03010101010201010101" pitchFamily="66" charset="0"/>
                </a:rPr>
                <a:t>)</a:t>
              </a:r>
              <a:endParaRPr lang="uk-UA" sz="4800" dirty="0">
                <a:solidFill>
                  <a:schemeClr val="bg1"/>
                </a:solidFill>
                <a:latin typeface="Monotype Corsiva" panose="03010101010201010101" pitchFamily="66" charset="0"/>
              </a:endParaRPr>
            </a:p>
          </p:txBody>
        </p:sp>
        <p:grpSp>
          <p:nvGrpSpPr>
            <p:cNvPr id="18" name="Групувати 17"/>
            <p:cNvGrpSpPr/>
            <p:nvPr/>
          </p:nvGrpSpPr>
          <p:grpSpPr>
            <a:xfrm>
              <a:off x="1367644" y="269046"/>
              <a:ext cx="2802668" cy="774186"/>
              <a:chOff x="5616055" y="2971800"/>
              <a:chExt cx="2802668" cy="774186"/>
            </a:xfrm>
          </p:grpSpPr>
          <p:sp>
            <p:nvSpPr>
              <p:cNvPr id="19" name="TextBox 18"/>
              <p:cNvSpPr txBox="1"/>
              <p:nvPr/>
            </p:nvSpPr>
            <p:spPr>
              <a:xfrm>
                <a:off x="5616055" y="2971800"/>
                <a:ext cx="2799164" cy="7741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422041"/>
                <a:r>
                  <a:rPr lang="uk-UA" sz="4431" i="1" dirty="0">
                    <a:gradFill flip="none" rotWithShape="1">
                      <a:gsLst>
                        <a:gs pos="0">
                          <a:srgbClr val="5AA6C0">
                            <a:lumMod val="67000"/>
                          </a:srgbClr>
                        </a:gs>
                        <a:gs pos="48000">
                          <a:srgbClr val="5AA6C0">
                            <a:lumMod val="97000"/>
                            <a:lumOff val="3000"/>
                          </a:srgbClr>
                        </a:gs>
                        <a:gs pos="100000">
                          <a:srgbClr val="5AA6C0">
                            <a:lumMod val="60000"/>
                            <a:lumOff val="40000"/>
                          </a:srgbClr>
                        </a:gs>
                      </a:gsLst>
                      <a:lin ang="16200000" scaled="1"/>
                      <a:tileRect/>
                    </a:gra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Franklin Gothic Heavy" panose="020B0903020102020204" pitchFamily="34" charset="0"/>
                    <a:cs typeface="Arial" panose="020B0604020202020204" pitchFamily="34" charset="0"/>
                  </a:rPr>
                  <a:t>Кросворд</a:t>
                </a:r>
              </a:p>
            </p:txBody>
          </p:sp>
          <p:cxnSp>
            <p:nvCxnSpPr>
              <p:cNvPr id="20" name="Пряма сполучна лінія 19"/>
              <p:cNvCxnSpPr/>
              <p:nvPr/>
            </p:nvCxnSpPr>
            <p:spPr>
              <a:xfrm>
                <a:off x="5633640" y="3671861"/>
                <a:ext cx="2785083" cy="0"/>
              </a:xfrm>
              <a:prstGeom prst="line">
                <a:avLst/>
              </a:prstGeom>
              <a:ln w="57150">
                <a:gradFill flip="none" rotWithShape="1">
                  <a:gsLst>
                    <a:gs pos="55600">
                      <a:srgbClr val="E2F0D0"/>
                    </a:gs>
                    <a:gs pos="0">
                      <a:schemeClr val="bg1">
                        <a:lumMod val="95000"/>
                        <a:lumOff val="5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lin ang="810000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152655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440668"/>
            <a:ext cx="9144000" cy="6036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22041"/>
            <a:r>
              <a:rPr lang="uk-UA" sz="3323" b="1" dirty="0" smtClean="0">
                <a:solidFill>
                  <a:srgbClr val="D17DF9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</a:rPr>
              <a:t>Закінчи речення</a:t>
            </a:r>
            <a:endParaRPr lang="uk-UA" sz="3323" b="1" dirty="0">
              <a:solidFill>
                <a:srgbClr val="D17DF9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1340768"/>
            <a:ext cx="9144000" cy="4699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22041" indent="-422041" defTabSz="422041">
              <a:lnSpc>
                <a:spcPct val="120000"/>
              </a:lnSpc>
              <a:buFontTx/>
              <a:buAutoNum type="arabicPeriod"/>
            </a:pPr>
            <a:r>
              <a:rPr lang="uk-UA" sz="2800" b="1" dirty="0">
                <a:solidFill>
                  <a:prstClr val="black"/>
                </a:solidFill>
                <a:latin typeface="Trebuchet MS" panose="020B0603020202020204"/>
              </a:rPr>
              <a:t>Трикутник, у якого дві сторони рівні, називається </a:t>
            </a:r>
            <a:r>
              <a:rPr lang="uk-UA" sz="2800" b="1" dirty="0" smtClean="0">
                <a:solidFill>
                  <a:prstClr val="black"/>
                </a:solidFill>
                <a:latin typeface="Trebuchet MS" panose="020B0603020202020204"/>
              </a:rPr>
              <a:t>…</a:t>
            </a:r>
            <a:endParaRPr lang="uk-UA" sz="2800" b="1" dirty="0">
              <a:solidFill>
                <a:prstClr val="black"/>
              </a:solidFill>
              <a:latin typeface="Trebuchet MS" panose="020B0603020202020204"/>
            </a:endParaRPr>
          </a:p>
          <a:p>
            <a:pPr marL="422041" indent="-422041" defTabSz="422041">
              <a:lnSpc>
                <a:spcPct val="120000"/>
              </a:lnSpc>
              <a:buFontTx/>
              <a:buAutoNum type="arabicPeriod"/>
            </a:pPr>
            <a:r>
              <a:rPr lang="uk-UA" sz="2800" b="1" dirty="0">
                <a:solidFill>
                  <a:prstClr val="black"/>
                </a:solidFill>
                <a:latin typeface="Trebuchet MS" panose="020B0603020202020204"/>
              </a:rPr>
              <a:t>Трикутник, у якого всі сторони рівні, називається </a:t>
            </a:r>
            <a:r>
              <a:rPr lang="uk-UA" sz="2800" b="1" dirty="0" smtClean="0">
                <a:solidFill>
                  <a:prstClr val="black"/>
                </a:solidFill>
                <a:latin typeface="Trebuchet MS" panose="020B0603020202020204"/>
              </a:rPr>
              <a:t>…</a:t>
            </a:r>
            <a:endParaRPr lang="uk-UA" sz="2800" b="1" dirty="0">
              <a:solidFill>
                <a:prstClr val="black"/>
              </a:solidFill>
              <a:latin typeface="Trebuchet MS" panose="020B0603020202020204"/>
            </a:endParaRPr>
          </a:p>
          <a:p>
            <a:pPr marL="422041" indent="-422041" defTabSz="422041">
              <a:lnSpc>
                <a:spcPct val="120000"/>
              </a:lnSpc>
              <a:buFontTx/>
              <a:buAutoNum type="arabicPeriod"/>
            </a:pPr>
            <a:r>
              <a:rPr lang="uk-UA" sz="2800" b="1" dirty="0" smtClean="0">
                <a:solidFill>
                  <a:prstClr val="black"/>
                </a:solidFill>
                <a:latin typeface="Trebuchet MS" panose="020B0603020202020204"/>
              </a:rPr>
              <a:t>У </a:t>
            </a:r>
            <a:r>
              <a:rPr lang="uk-UA" sz="2800" b="1" dirty="0">
                <a:solidFill>
                  <a:prstClr val="black"/>
                </a:solidFill>
                <a:latin typeface="Trebuchet MS" panose="020B0603020202020204"/>
              </a:rPr>
              <a:t>рівнобедреному трикутнику бісектриса, проведена до </a:t>
            </a:r>
            <a:r>
              <a:rPr lang="uk-UA" sz="2800" b="1" dirty="0" smtClean="0">
                <a:solidFill>
                  <a:prstClr val="black"/>
                </a:solidFill>
                <a:latin typeface="Trebuchet MS" panose="020B0603020202020204"/>
              </a:rPr>
              <a:t>основи, </a:t>
            </a:r>
            <a:r>
              <a:rPr lang="uk-UA" sz="2800" b="1" dirty="0">
                <a:solidFill>
                  <a:prstClr val="black"/>
                </a:solidFill>
                <a:latin typeface="Trebuchet MS" panose="020B0603020202020204"/>
              </a:rPr>
              <a:t>є </a:t>
            </a:r>
            <a:r>
              <a:rPr lang="uk-UA" sz="2800" b="1" dirty="0" smtClean="0">
                <a:solidFill>
                  <a:prstClr val="black"/>
                </a:solidFill>
                <a:latin typeface="Trebuchet MS" panose="020B0603020202020204"/>
              </a:rPr>
              <a:t>…</a:t>
            </a:r>
            <a:endParaRPr lang="uk-UA" sz="2800" b="1" dirty="0">
              <a:solidFill>
                <a:prstClr val="black"/>
              </a:solidFill>
              <a:latin typeface="Trebuchet MS" panose="020B0603020202020204"/>
            </a:endParaRPr>
          </a:p>
          <a:p>
            <a:pPr marL="422041" indent="-422041" defTabSz="422041">
              <a:lnSpc>
                <a:spcPct val="120000"/>
              </a:lnSpc>
              <a:buFontTx/>
              <a:buAutoNum type="arabicPeriod"/>
            </a:pPr>
            <a:r>
              <a:rPr lang="uk-UA" sz="2800" b="1" dirty="0">
                <a:solidFill>
                  <a:prstClr val="black"/>
                </a:solidFill>
                <a:latin typeface="Trebuchet MS" panose="020B0603020202020204"/>
              </a:rPr>
              <a:t>Якщо в трикутнику два кути рівні, то він </a:t>
            </a:r>
            <a:r>
              <a:rPr lang="uk-UA" sz="2800" b="1" dirty="0" smtClean="0">
                <a:solidFill>
                  <a:prstClr val="black"/>
                </a:solidFill>
                <a:latin typeface="Trebuchet MS" panose="020B0603020202020204"/>
              </a:rPr>
              <a:t>…</a:t>
            </a:r>
            <a:endParaRPr lang="uk-UA" sz="2800" b="1" dirty="0">
              <a:solidFill>
                <a:prstClr val="black"/>
              </a:solidFill>
              <a:latin typeface="Trebuchet MS" panose="020B0603020202020204"/>
            </a:endParaRPr>
          </a:p>
          <a:p>
            <a:pPr marL="422041" indent="-422041" defTabSz="422041">
              <a:lnSpc>
                <a:spcPct val="120000"/>
              </a:lnSpc>
              <a:buFontTx/>
              <a:buAutoNum type="arabicPeriod"/>
            </a:pPr>
            <a:r>
              <a:rPr lang="uk-UA" sz="2800" b="1" dirty="0">
                <a:solidFill>
                  <a:prstClr val="black"/>
                </a:solidFill>
                <a:latin typeface="Trebuchet MS" panose="020B0603020202020204"/>
              </a:rPr>
              <a:t>У трикутнику проти рівних сторін лежать рівні </a:t>
            </a:r>
            <a:r>
              <a:rPr lang="uk-UA" sz="2800" b="1" dirty="0" smtClean="0">
                <a:solidFill>
                  <a:prstClr val="black"/>
                </a:solidFill>
                <a:latin typeface="Trebuchet MS" panose="020B0603020202020204"/>
              </a:rPr>
              <a:t>…</a:t>
            </a:r>
            <a:endParaRPr lang="uk-UA" sz="2800" b="1" dirty="0">
              <a:solidFill>
                <a:prstClr val="black"/>
              </a:solidFill>
              <a:latin typeface="Trebuchet MS" panose="020B0603020202020204"/>
            </a:endParaRPr>
          </a:p>
          <a:p>
            <a:pPr marL="164127" indent="-164127" defTabSz="422041">
              <a:lnSpc>
                <a:spcPct val="120000"/>
              </a:lnSpc>
              <a:buFontTx/>
              <a:buAutoNum type="arabicPeriod"/>
            </a:pPr>
            <a:r>
              <a:rPr lang="en-US" sz="2800" b="1" dirty="0" smtClean="0">
                <a:solidFill>
                  <a:prstClr val="black"/>
                </a:solidFill>
                <a:latin typeface="Trebuchet MS" panose="020B0603020202020204"/>
              </a:rPr>
              <a:t> </a:t>
            </a:r>
            <a:r>
              <a:rPr lang="uk-UA" sz="2800" b="1" dirty="0" smtClean="0">
                <a:solidFill>
                  <a:prstClr val="black"/>
                </a:solidFill>
                <a:latin typeface="Trebuchet MS" panose="020B0603020202020204"/>
              </a:rPr>
              <a:t>У </a:t>
            </a:r>
            <a:r>
              <a:rPr lang="uk-UA" sz="2800" b="1" dirty="0">
                <a:solidFill>
                  <a:prstClr val="black"/>
                </a:solidFill>
                <a:latin typeface="Trebuchet MS" panose="020B0603020202020204"/>
              </a:rPr>
              <a:t>трикутнику проти рівних кутів лежать рівні </a:t>
            </a:r>
            <a:r>
              <a:rPr lang="uk-UA" sz="2800" b="1" dirty="0" smtClean="0">
                <a:solidFill>
                  <a:prstClr val="black"/>
                </a:solidFill>
                <a:latin typeface="Trebuchet MS" panose="020B0603020202020204"/>
              </a:rPr>
              <a:t>…</a:t>
            </a:r>
            <a:endParaRPr lang="uk-UA" sz="2800" b="1" dirty="0">
              <a:solidFill>
                <a:prstClr val="black"/>
              </a:solidFill>
              <a:latin typeface="Trebuchet MS" panose="020B0603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3299073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carrrsmag.com/data_images/models/bmw-i8/bmw-i8-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646" y="1214698"/>
            <a:ext cx="6895821" cy="5171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" y="263770"/>
            <a:ext cx="9144000" cy="887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22041"/>
            <a:r>
              <a:rPr lang="uk-UA" sz="2585" dirty="0">
                <a:solidFill>
                  <a:prstClr val="black"/>
                </a:solidFill>
                <a:latin typeface="Trebuchet MS" panose="020B0603020202020204"/>
              </a:rPr>
              <a:t>Яка властивість рівнобедреного трикутника </a:t>
            </a:r>
          </a:p>
          <a:p>
            <a:pPr algn="ctr" defTabSz="422041"/>
            <a:r>
              <a:rPr lang="uk-UA" sz="2585" dirty="0">
                <a:solidFill>
                  <a:prstClr val="black"/>
                </a:solidFill>
                <a:latin typeface="Trebuchet MS" panose="020B0603020202020204"/>
              </a:rPr>
              <a:t>асоціюється з маркою автомобіля?</a:t>
            </a:r>
          </a:p>
        </p:txBody>
      </p:sp>
    </p:spTree>
    <p:extLst>
      <p:ext uri="{BB962C8B-B14F-4D97-AF65-F5344CB8AC3E}">
        <p14:creationId xmlns:p14="http://schemas.microsoft.com/office/powerpoint/2010/main" val="613595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11679" y="129837"/>
            <a:ext cx="9144000" cy="6036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22041"/>
            <a:r>
              <a:rPr lang="uk-UA" sz="3323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</a:rPr>
              <a:t>«ЗНАЙДИ ПОМИЛКУ»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706826"/>
            <a:ext cx="8712968" cy="5962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312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88553"/>
            <a:ext cx="9144000" cy="660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22041">
              <a:tabLst>
                <a:tab pos="3645968" algn="l"/>
                <a:tab pos="3728032" algn="l"/>
              </a:tabLst>
            </a:pPr>
            <a:r>
              <a:rPr lang="uk-UA" sz="3692" dirty="0" smtClean="0">
                <a:solidFill>
                  <a:srgbClr val="7030A0"/>
                </a:solidFill>
                <a:latin typeface="Adventure" panose="02000503020000020003" pitchFamily="2" charset="0"/>
              </a:rPr>
              <a:t>І в.     </a:t>
            </a:r>
            <a:r>
              <a:rPr lang="uk-UA" sz="3692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venture" panose="02000503020000020003" pitchFamily="2" charset="0"/>
              </a:rPr>
              <a:t>САМОСТIЙНА РОБОТА</a:t>
            </a:r>
            <a:r>
              <a:rPr lang="uk-UA" sz="3692" dirty="0" smtClean="0">
                <a:solidFill>
                  <a:srgbClr val="7030A0"/>
                </a:solidFill>
                <a:latin typeface="Adventure" panose="02000503020000020003" pitchFamily="2" charset="0"/>
              </a:rPr>
              <a:t>     ІІ в.</a:t>
            </a:r>
            <a:endParaRPr lang="uk-UA" sz="3692" dirty="0">
              <a:solidFill>
                <a:srgbClr val="7030A0"/>
              </a:solidFill>
              <a:latin typeface="Adventure" panose="02000503020000020003" pitchFamily="2" charset="0"/>
            </a:endParaRPr>
          </a:p>
        </p:txBody>
      </p:sp>
      <p:sp>
        <p:nvSpPr>
          <p:cNvPr id="5" name="Прямокутник 4"/>
          <p:cNvSpPr/>
          <p:nvPr/>
        </p:nvSpPr>
        <p:spPr>
          <a:xfrm>
            <a:off x="0" y="733642"/>
            <a:ext cx="4572000" cy="6028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22041"/>
            <a:r>
              <a:rPr lang="uk-UA" sz="1292" b="1" dirty="0" smtClean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До якого виду (за кутами) належить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трикутник на мaлюнку 1?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А. Рівнобедрених.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Б. Гострокутних.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В. Тупокутних.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Г. Прямокутних.</a:t>
            </a:r>
          </a:p>
          <a:p>
            <a:pPr defTabSz="422041"/>
            <a:endParaRPr lang="uk-UA" sz="738" dirty="0" smtClean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uk-UA" sz="1292" b="1" dirty="0" smtClean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До якого виду (за сторонами) 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належить трикутник на малюнку 2 ?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А. Рівносторонніх. 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Б. Різносторонніх.	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В. Рівнобедрених.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Г. Тупокутних.</a:t>
            </a:r>
          </a:p>
          <a:p>
            <a:pPr defTabSz="422041"/>
            <a:endParaRPr lang="uk-UA" sz="738" dirty="0" smtClean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uk-UA" sz="1292" b="1" dirty="0" smtClean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 малюнку 3 </a:t>
            </a:r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 </a:t>
            </a:r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Р = ...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А. 60°.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Б. 120°.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В. 140°.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Г. 80°.</a:t>
            </a:r>
          </a:p>
          <a:p>
            <a:pPr defTabSz="422041"/>
            <a:endParaRPr lang="uk-UA" sz="738" dirty="0" smtClean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uk-UA" sz="1292" b="1" dirty="0" smtClean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 малюнку 4  Р</a:t>
            </a:r>
            <a:r>
              <a:rPr lang="uk-UA" sz="831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АВС</a:t>
            </a:r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= ...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А. 15.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Б. 22.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В. 23.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Г. 30.</a:t>
            </a:r>
          </a:p>
          <a:p>
            <a:pPr defTabSz="422041"/>
            <a:endParaRPr lang="uk-UA" sz="738" dirty="0" smtClean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uk-UA" sz="1292" b="1" dirty="0" smtClean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 малюнку 5 </a:t>
            </a:r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 </a:t>
            </a:r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D = ... .</a:t>
            </a:r>
          </a:p>
          <a:p>
            <a:pPr defTabSz="422041"/>
            <a:endParaRPr lang="uk-UA" sz="738" dirty="0" smtClean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uk-UA" sz="1292" b="1" dirty="0" smtClean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6. </a:t>
            </a:r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Периметр рівнобедреного трикутника дорівнюе 26 см. а основа - 10 см. 3найдіть довжини його бічних сторін. </a:t>
            </a:r>
          </a:p>
          <a:p>
            <a:pPr defTabSz="422041"/>
            <a:endParaRPr lang="uk-UA" sz="1292" dirty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кутник 6"/>
          <p:cNvSpPr/>
          <p:nvPr/>
        </p:nvSpPr>
        <p:spPr>
          <a:xfrm>
            <a:off x="4584598" y="733642"/>
            <a:ext cx="4572000" cy="6028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22041"/>
            <a:r>
              <a:rPr lang="uk-UA" sz="1292" b="1" dirty="0" smtClean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До якого виду (за кутами) належить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трикутник на мaлюнку 1?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А. Рівнобедрених.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Б. Гострокутних.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В. Тупокутних.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Г. Прямокутних.</a:t>
            </a:r>
          </a:p>
          <a:p>
            <a:pPr defTabSz="422041"/>
            <a:endParaRPr lang="uk-UA" sz="738" dirty="0" smtClean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uk-UA" sz="1292" b="1" dirty="0" smtClean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До якого виду (за сторонами) 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належить трикутник на малюнку 2 ?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А. Рівносторонніх. 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Б. Рівнобедрених.	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В. Різносторонних.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Г. Гострокутних.</a:t>
            </a:r>
          </a:p>
          <a:p>
            <a:pPr defTabSz="422041"/>
            <a:endParaRPr lang="uk-UA" sz="738" dirty="0" smtClean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uk-UA" sz="1292" b="1" dirty="0" smtClean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 малюнку 3 </a:t>
            </a:r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 </a:t>
            </a:r>
            <a:r>
              <a:rPr lang="uk-UA" sz="1292" b="1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М</a:t>
            </a:r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= ...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А. 40°.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Б. 140°.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В. 100°.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Г. 70°.</a:t>
            </a:r>
          </a:p>
          <a:p>
            <a:pPr defTabSz="422041"/>
            <a:endParaRPr lang="uk-UA" sz="738" b="1" dirty="0" smtClean="0">
              <a:solidFill>
                <a:prstClr val="white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uk-UA" sz="1292" b="1" dirty="0" smtClean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 малюнку 4  Р</a:t>
            </a:r>
            <a:r>
              <a:rPr lang="uk-UA" sz="831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АВС</a:t>
            </a:r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= ...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А. 12.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Б. 17.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В. 19.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Г. 24.</a:t>
            </a:r>
          </a:p>
          <a:p>
            <a:pPr defTabSz="422041"/>
            <a:endParaRPr lang="uk-UA" sz="738" dirty="0" smtClean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uk-UA" sz="1292" b="1" dirty="0" smtClean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 малюнку 5 </a:t>
            </a:r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 </a:t>
            </a:r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D =... .</a:t>
            </a:r>
          </a:p>
          <a:p>
            <a:pPr defTabSz="422041"/>
            <a:endParaRPr lang="uk-UA" sz="738" dirty="0" smtClean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uk-UA" sz="1292" b="1" dirty="0" smtClean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6. </a:t>
            </a:r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Периметр рівнобедреного трикутника дорівнюе 26 см. а бічні сторони - 8 см. 3найдіть довжину його основи. </a:t>
            </a:r>
          </a:p>
          <a:p>
            <a:pPr defTabSz="422041"/>
            <a:endParaRPr lang="uk-UA" sz="1292" dirty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bg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3810" y="929610"/>
            <a:ext cx="1429045" cy="4966260"/>
          </a:xfrm>
          <a:prstGeom prst="rect">
            <a:avLst/>
          </a:prstGeom>
          <a:ln>
            <a:noFill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bg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3368" y="972970"/>
            <a:ext cx="1734724" cy="4963093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41036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598" y="73140"/>
            <a:ext cx="9144000" cy="660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22041">
              <a:tabLst>
                <a:tab pos="3645968" algn="l"/>
                <a:tab pos="3728032" algn="l"/>
              </a:tabLst>
            </a:pPr>
            <a:r>
              <a:rPr lang="uk-UA" sz="3692" dirty="0" smtClean="0">
                <a:solidFill>
                  <a:srgbClr val="7030A0"/>
                </a:solidFill>
                <a:latin typeface="Adventure" panose="02000503020000020003" pitchFamily="2" charset="0"/>
              </a:rPr>
              <a:t>І в.     </a:t>
            </a:r>
            <a:r>
              <a:rPr lang="uk-UA" sz="3692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venture" panose="02000503020000020003" pitchFamily="2" charset="0"/>
              </a:rPr>
              <a:t>САМОСТIЙНА РОБОТА</a:t>
            </a:r>
            <a:r>
              <a:rPr lang="uk-UA" sz="3692" dirty="0" smtClean="0">
                <a:solidFill>
                  <a:srgbClr val="7030A0"/>
                </a:solidFill>
                <a:latin typeface="Adventure" panose="02000503020000020003" pitchFamily="2" charset="0"/>
              </a:rPr>
              <a:t>     ІІ в.</a:t>
            </a:r>
            <a:endParaRPr lang="uk-UA" sz="3692" dirty="0">
              <a:solidFill>
                <a:srgbClr val="7030A0"/>
              </a:solidFill>
              <a:latin typeface="Adventure" panose="02000503020000020003" pitchFamily="2" charset="0"/>
            </a:endParaRPr>
          </a:p>
        </p:txBody>
      </p:sp>
      <p:sp>
        <p:nvSpPr>
          <p:cNvPr id="5" name="Прямокутник 4"/>
          <p:cNvSpPr/>
          <p:nvPr/>
        </p:nvSpPr>
        <p:spPr>
          <a:xfrm>
            <a:off x="0" y="733642"/>
            <a:ext cx="4572000" cy="6028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22041"/>
            <a:r>
              <a:rPr lang="uk-UA" sz="1292" b="1" dirty="0" smtClean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До якого виду (за кутами) належить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трикутник на мaлюнку 1?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А. Рівнобедрених.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Б. Гострокутних.</a:t>
            </a:r>
          </a:p>
          <a:p>
            <a:pPr defTabSz="422041"/>
            <a:r>
              <a:rPr lang="uk-UA" sz="1292" b="1" cap="all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В. Тупокутних.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Г. Прямокутних.</a:t>
            </a:r>
          </a:p>
          <a:p>
            <a:pPr defTabSz="422041"/>
            <a:endParaRPr lang="uk-UA" sz="738" dirty="0" smtClean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uk-UA" sz="1292" b="1" dirty="0" smtClean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До якого виду (за сторонами) 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належить трикутник на малюнку 2 ?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А. Рівносторонніх. </a:t>
            </a:r>
          </a:p>
          <a:p>
            <a:pPr defTabSz="422041"/>
            <a:r>
              <a:rPr lang="uk-UA" sz="1292" b="1" cap="all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Б. Різносторонніх.</a:t>
            </a:r>
            <a:r>
              <a:rPr lang="uk-UA" sz="1292" b="1" cap="all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В. Рівнобедрених.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Г. Тупокутних.</a:t>
            </a:r>
          </a:p>
          <a:p>
            <a:pPr defTabSz="422041"/>
            <a:endParaRPr lang="uk-UA" sz="738" dirty="0" smtClean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uk-UA" sz="1292" b="1" dirty="0" smtClean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 малюнку 3 </a:t>
            </a:r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 </a:t>
            </a:r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Р = ...</a:t>
            </a:r>
          </a:p>
          <a:p>
            <a:pPr defTabSz="422041"/>
            <a:r>
              <a:rPr lang="uk-UA" sz="1292" b="1" cap="all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А. 60°.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Б. 120°.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В. 140°.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Г. 80°.</a:t>
            </a:r>
          </a:p>
          <a:p>
            <a:pPr defTabSz="422041"/>
            <a:endParaRPr lang="uk-UA" sz="738" dirty="0" smtClean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uk-UA" sz="1292" b="1" dirty="0" smtClean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 малюнку 4  Р</a:t>
            </a:r>
            <a:r>
              <a:rPr lang="uk-UA" sz="831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АВС</a:t>
            </a:r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= ...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А. 15.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Б. 22.</a:t>
            </a:r>
          </a:p>
          <a:p>
            <a:pPr defTabSz="422041"/>
            <a:r>
              <a:rPr lang="uk-UA" sz="1292" b="1" cap="all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В. 23.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Г. 30.</a:t>
            </a:r>
          </a:p>
          <a:p>
            <a:pPr defTabSz="422041"/>
            <a:endParaRPr lang="uk-UA" sz="738" dirty="0" smtClean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uk-UA" sz="1292" b="1" dirty="0" smtClean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 малюнку 5 </a:t>
            </a:r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 </a:t>
            </a:r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D = </a:t>
            </a:r>
            <a:r>
              <a:rPr lang="uk-UA" sz="1292" b="1" cap="all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80°.</a:t>
            </a:r>
          </a:p>
          <a:p>
            <a:pPr defTabSz="422041"/>
            <a:endParaRPr lang="uk-UA" sz="738" dirty="0" smtClean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uk-UA" sz="1292" b="1" dirty="0" smtClean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6. </a:t>
            </a:r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Периметр рівнобедреного трикутника дорівнюе 26 см. а основа - 10 см. 3найдіть довжини його бічних сторін. </a:t>
            </a:r>
          </a:p>
          <a:p>
            <a:pPr defTabSz="422041"/>
            <a:r>
              <a:rPr lang="uk-UA" sz="1292" b="1" cap="all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8 см.</a:t>
            </a:r>
            <a:endParaRPr lang="uk-UA" sz="1292" b="1" cap="all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кутник 6"/>
          <p:cNvSpPr/>
          <p:nvPr/>
        </p:nvSpPr>
        <p:spPr>
          <a:xfrm>
            <a:off x="4584598" y="733642"/>
            <a:ext cx="4572000" cy="6028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22041"/>
            <a:r>
              <a:rPr lang="uk-UA" sz="1292" b="1" dirty="0" smtClean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До якого виду (за кутами) належить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трикутник на мaлюнку 1?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А. Рівнобедрених.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Б. Гострокутних.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В. Тупокутних.</a:t>
            </a:r>
          </a:p>
          <a:p>
            <a:pPr defTabSz="422041"/>
            <a:r>
              <a:rPr lang="uk-UA" sz="1292" b="1" cap="all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Г. Прямокутних.</a:t>
            </a:r>
          </a:p>
          <a:p>
            <a:pPr defTabSz="422041"/>
            <a:endParaRPr lang="uk-UA" sz="738" dirty="0" smtClean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uk-UA" sz="1292" b="1" dirty="0" smtClean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До якого виду (за сторонами) 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належить трикутник на малюнку 2 ?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А. Рівносторонніх. </a:t>
            </a:r>
          </a:p>
          <a:p>
            <a:pPr defTabSz="422041"/>
            <a:r>
              <a:rPr lang="uk-UA" sz="1292" b="1" cap="all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Б. Рівнобедрених.</a:t>
            </a:r>
            <a:r>
              <a:rPr lang="uk-UA" sz="1292" b="1" cap="all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В. Різносторонних.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Г. Гострокутних.</a:t>
            </a:r>
          </a:p>
          <a:p>
            <a:pPr defTabSz="422041"/>
            <a:endParaRPr lang="uk-UA" sz="738" dirty="0" smtClean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uk-UA" sz="1292" b="1" dirty="0" smtClean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 малюнку 3 </a:t>
            </a:r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 </a:t>
            </a:r>
            <a:r>
              <a:rPr lang="uk-UA" sz="1292" b="1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М</a:t>
            </a:r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= ...</a:t>
            </a:r>
          </a:p>
          <a:p>
            <a:pPr defTabSz="422041"/>
            <a:r>
              <a:rPr lang="uk-UA" sz="1292" b="1" cap="all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А. 40°.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Б. 140°.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В. 100°.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Г. 70°.</a:t>
            </a:r>
          </a:p>
          <a:p>
            <a:pPr defTabSz="422041"/>
            <a:endParaRPr lang="uk-UA" sz="738" b="1" dirty="0" smtClean="0">
              <a:solidFill>
                <a:prstClr val="white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uk-UA" sz="1292" b="1" dirty="0" smtClean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 малюнку 4  Р</a:t>
            </a:r>
            <a:r>
              <a:rPr lang="uk-UA" sz="831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АВС</a:t>
            </a:r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= ...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А. 12.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Б. 17.</a:t>
            </a:r>
          </a:p>
          <a:p>
            <a:pPr defTabSz="422041"/>
            <a:r>
              <a:rPr lang="uk-UA" sz="1292" b="1" cap="all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В. 19.</a:t>
            </a:r>
          </a:p>
          <a:p>
            <a:pPr defTabSz="422041"/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Г. 24.</a:t>
            </a:r>
          </a:p>
          <a:p>
            <a:pPr defTabSz="422041"/>
            <a:endParaRPr lang="uk-UA" sz="738" dirty="0" smtClean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uk-UA" sz="1292" b="1" dirty="0" smtClean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 малюнку 5 </a:t>
            </a:r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 </a:t>
            </a:r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D = </a:t>
            </a:r>
            <a:r>
              <a:rPr lang="uk-UA" sz="1292" b="1" cap="all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70°.</a:t>
            </a:r>
          </a:p>
          <a:p>
            <a:pPr defTabSz="422041"/>
            <a:endParaRPr lang="uk-UA" sz="738" dirty="0" smtClean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uk-UA" sz="1292" b="1" dirty="0" smtClean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6. </a:t>
            </a:r>
            <a:r>
              <a:rPr lang="uk-UA" sz="1292" dirty="0" smtClean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Периметр рівнобедреного трикутника дорівнюе 26 см. а бічні сторони - 8 см. 3найдіть довжину його основи. </a:t>
            </a:r>
          </a:p>
          <a:p>
            <a:pPr defTabSz="422041"/>
            <a:r>
              <a:rPr lang="uk-UA" sz="1292" b="1" cap="all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10 см</a:t>
            </a:r>
            <a:endParaRPr lang="uk-UA" sz="1292" b="1" cap="all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bg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3810" y="929610"/>
            <a:ext cx="1429045" cy="4966260"/>
          </a:xfrm>
          <a:prstGeom prst="rect">
            <a:avLst/>
          </a:prstGeom>
          <a:ln>
            <a:noFill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bg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3368" y="972970"/>
            <a:ext cx="1734724" cy="4963093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56106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34737"/>
            <a:ext cx="9144000" cy="774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22041"/>
            <a:r>
              <a:rPr lang="uk-UA" sz="2215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Які риси характеру допомагали Вам </a:t>
            </a:r>
            <a:endParaRPr lang="uk-UA" sz="2215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 defTabSz="422041"/>
            <a:r>
              <a:rPr lang="uk-UA" sz="2215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досягти </a:t>
            </a:r>
            <a:r>
              <a:rPr lang="uk-UA" sz="2215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успіху на уроці ?</a:t>
            </a:r>
          </a:p>
        </p:txBody>
      </p:sp>
      <p:graphicFrame>
        <p:nvGraphicFramePr>
          <p:cNvPr id="8" name="Таблиця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2132559"/>
              </p:ext>
            </p:extLst>
          </p:nvPr>
        </p:nvGraphicFramePr>
        <p:xfrm>
          <a:off x="0" y="1052736"/>
          <a:ext cx="9144001" cy="5117960"/>
        </p:xfrm>
        <a:graphic>
          <a:graphicData uri="http://schemas.openxmlformats.org/drawingml/2006/table">
            <a:tbl>
              <a:tblPr firstRow="1" bandRow="1">
                <a:tableStyleId>{E269D01E-BC32-4049-B463-5C60D7B0CCD2}</a:tableStyleId>
              </a:tblPr>
              <a:tblGrid>
                <a:gridCol w="2375756">
                  <a:extLst>
                    <a:ext uri="{9D8B030D-6E8A-4147-A177-3AD203B41FA5}">
                      <a16:colId xmlns:a16="http://schemas.microsoft.com/office/drawing/2014/main" val="2997332731"/>
                    </a:ext>
                  </a:extLst>
                </a:gridCol>
                <a:gridCol w="2017663">
                  <a:extLst>
                    <a:ext uri="{9D8B030D-6E8A-4147-A177-3AD203B41FA5}">
                      <a16:colId xmlns:a16="http://schemas.microsoft.com/office/drawing/2014/main" val="3943899594"/>
                    </a:ext>
                  </a:extLst>
                </a:gridCol>
                <a:gridCol w="2150114">
                  <a:extLst>
                    <a:ext uri="{9D8B030D-6E8A-4147-A177-3AD203B41FA5}">
                      <a16:colId xmlns:a16="http://schemas.microsoft.com/office/drawing/2014/main" val="3842885350"/>
                    </a:ext>
                  </a:extLst>
                </a:gridCol>
                <a:gridCol w="2600468">
                  <a:extLst>
                    <a:ext uri="{9D8B030D-6E8A-4147-A177-3AD203B41FA5}">
                      <a16:colId xmlns:a16="http://schemas.microsoft.com/office/drawing/2014/main" val="1071026329"/>
                    </a:ext>
                  </a:extLst>
                </a:gridCol>
              </a:tblGrid>
              <a:tr h="1279490">
                <a:tc>
                  <a:txBody>
                    <a:bodyPr/>
                    <a:lstStyle/>
                    <a:p>
                      <a:pPr algn="ctr"/>
                      <a:r>
                        <a:rPr lang="uk-UA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наполегливість</a:t>
                      </a:r>
                      <a:endParaRPr lang="uk-UA" sz="20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9960" marR="89960" marT="44980" marB="449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допитливість</a:t>
                      </a:r>
                      <a:endParaRPr lang="uk-UA" sz="2000" dirty="0" smtClean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9960" marR="89960" marT="44980" marB="449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акуратність</a:t>
                      </a:r>
                      <a:endParaRPr lang="uk-UA" sz="20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9960" marR="89960" marT="44980" marB="449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цілеспрямованість</a:t>
                      </a:r>
                      <a:endParaRPr lang="uk-UA" sz="20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9960" marR="89960" marT="44980" marB="449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5665540"/>
                  </a:ext>
                </a:extLst>
              </a:tr>
              <a:tr h="1279490">
                <a:tc>
                  <a:txBody>
                    <a:bodyPr/>
                    <a:lstStyle/>
                    <a:p>
                      <a:pPr algn="ctr"/>
                      <a:r>
                        <a:rPr lang="uk-UA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активність</a:t>
                      </a:r>
                      <a:endParaRPr lang="uk-UA" sz="20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9960" marR="89960" marT="44980" marB="449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ввічливість</a:t>
                      </a:r>
                      <a:endParaRPr lang="uk-UA" sz="20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9960" marR="89960" marT="44980" marB="449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уважність</a:t>
                      </a:r>
                      <a:endParaRPr lang="uk-UA" sz="20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9960" marR="89960" marT="44980" marB="449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організованість</a:t>
                      </a:r>
                      <a:endParaRPr lang="uk-UA" sz="20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9960" marR="89960" marT="44980" marB="449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5268755"/>
                  </a:ext>
                </a:extLst>
              </a:tr>
              <a:tr h="1279490">
                <a:tc>
                  <a:txBody>
                    <a:bodyPr/>
                    <a:lstStyle/>
                    <a:p>
                      <a:pPr algn="ctr"/>
                      <a:r>
                        <a:rPr lang="uk-UA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ініціативність</a:t>
                      </a:r>
                      <a:endParaRPr lang="uk-UA" sz="20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9960" marR="89960" marT="44980" marB="449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дружелюбність</a:t>
                      </a:r>
                      <a:endParaRPr lang="uk-UA" sz="20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9960" marR="89960" marT="44980" marB="449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працелюбність</a:t>
                      </a:r>
                      <a:endParaRPr lang="uk-UA" sz="20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9960" marR="89960" marT="44980" marB="449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відповідальність</a:t>
                      </a:r>
                      <a:endParaRPr lang="uk-UA" sz="20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9960" marR="89960" marT="44980" marB="449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74981867"/>
                  </a:ext>
                </a:extLst>
              </a:tr>
              <a:tr h="127949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дисциплінованість</a:t>
                      </a:r>
                      <a:endParaRPr lang="uk-UA" sz="2000" dirty="0" smtClean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9960" marR="89960" marT="44980" marB="449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товариськість</a:t>
                      </a:r>
                      <a:endParaRPr lang="uk-UA" sz="20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9960" marR="89960" marT="44980" marB="449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оптимізм</a:t>
                      </a:r>
                      <a:endParaRPr lang="uk-UA" sz="20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9960" marR="89960" marT="44980" marB="449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доброзичливість</a:t>
                      </a:r>
                      <a:endParaRPr lang="uk-UA" sz="2000" dirty="0" smtClean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9960" marR="89960" marT="44980" marB="449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636906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12827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8828" y="4725144"/>
            <a:ext cx="6108101" cy="1117687"/>
          </a:xfrm>
        </p:spPr>
        <p:txBody>
          <a:bodyPr/>
          <a:lstStyle/>
          <a:p>
            <a:pPr algn="ctr"/>
            <a:r>
              <a:rPr lang="uk-UA" sz="3200" b="1" dirty="0">
                <a:solidFill>
                  <a:schemeClr val="bg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повторити § 14, задачі 28(2), </a:t>
            </a:r>
            <a:r>
              <a:rPr lang="uk-UA" sz="3200" b="1" dirty="0" smtClean="0">
                <a:solidFill>
                  <a:schemeClr val="bg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33</a:t>
            </a:r>
            <a:r>
              <a:rPr lang="ru-RU" dirty="0" smtClean="0"/>
              <a:t>   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7830" y="2528900"/>
            <a:ext cx="7060642" cy="1764195"/>
          </a:xfrm>
          <a:prstGeom prst="rect">
            <a:avLst/>
          </a:prstGeom>
          <a:solidFill>
            <a:schemeClr val="accent1">
              <a:lumMod val="50000"/>
            </a:schemeClr>
          </a:solidFill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 algn="r" defTabSz="84408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3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323276" indent="-1323276">
              <a:tabLst>
                <a:tab pos="1323276" algn="l"/>
              </a:tabLst>
            </a:pP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Домашнє завдання:</a:t>
            </a:r>
          </a:p>
          <a:p>
            <a:pPr marL="1323276" indent="-1323276">
              <a:tabLst>
                <a:tab pos="1323276" algn="l"/>
              </a:tabLst>
            </a:pPr>
            <a:r>
              <a:rPr lang="uk-UA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endParaRPr lang="uk-UA" sz="3200" dirty="0"/>
          </a:p>
        </p:txBody>
      </p:sp>
    </p:spTree>
    <p:extLst>
      <p:ext uri="{BB962C8B-B14F-4D97-AF65-F5344CB8AC3E}">
        <p14:creationId xmlns:p14="http://schemas.microsoft.com/office/powerpoint/2010/main" val="3574733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Берлін">
  <a:themeElements>
    <a:clrScheme name="Берлін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Берлін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Берлі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17761</TotalTime>
  <Words>591</Words>
  <Application>Microsoft Office PowerPoint</Application>
  <PresentationFormat>Экран (4:3)</PresentationFormat>
  <Paragraphs>195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21" baseType="lpstr">
      <vt:lpstr>Adventure</vt:lpstr>
      <vt:lpstr>Arial</vt:lpstr>
      <vt:lpstr>Arial Black</vt:lpstr>
      <vt:lpstr>Calibri</vt:lpstr>
      <vt:lpstr>Franklin Gothic Heavy</vt:lpstr>
      <vt:lpstr>Monotype Corsiva</vt:lpstr>
      <vt:lpstr>Symbol</vt:lpstr>
      <vt:lpstr>Times New Roman</vt:lpstr>
      <vt:lpstr>Trebuchet MS</vt:lpstr>
      <vt:lpstr>Берлін</vt:lpstr>
      <vt:lpstr>Тема: Рівнобедрений трикутник. Розв'язування задач.  Самостійна робота.</vt:lpstr>
      <vt:lpstr>ДЕВІЗ УРОКУ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Solaris</dc:creator>
  <cp:lastModifiedBy>RePack by Diakov</cp:lastModifiedBy>
  <cp:revision>221</cp:revision>
  <cp:lastPrinted>2016-02-29T15:39:31Z</cp:lastPrinted>
  <dcterms:created xsi:type="dcterms:W3CDTF">2014-08-01T14:04:11Z</dcterms:created>
  <dcterms:modified xsi:type="dcterms:W3CDTF">2021-03-16T15:18:13Z</dcterms:modified>
</cp:coreProperties>
</file>