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66" r:id="rId3"/>
    <p:sldId id="276" r:id="rId4"/>
    <p:sldId id="277" r:id="rId5"/>
    <p:sldId id="278" r:id="rId6"/>
    <p:sldId id="283" r:id="rId7"/>
    <p:sldId id="281" r:id="rId8"/>
    <p:sldId id="285" r:id="rId9"/>
    <p:sldId id="286" r:id="rId10"/>
    <p:sldId id="284" r:id="rId11"/>
    <p:sldId id="282" r:id="rId12"/>
    <p:sldId id="280" r:id="rId13"/>
    <p:sldId id="287" r:id="rId14"/>
    <p:sldId id="288" r:id="rId15"/>
    <p:sldId id="290" r:id="rId16"/>
    <p:sldId id="291" r:id="rId17"/>
    <p:sldId id="292" r:id="rId18"/>
    <p:sldId id="289" r:id="rId19"/>
    <p:sldId id="293" r:id="rId20"/>
    <p:sldId id="301" r:id="rId21"/>
    <p:sldId id="302" r:id="rId22"/>
    <p:sldId id="303" r:id="rId23"/>
    <p:sldId id="311" r:id="rId24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1" userDrawn="1">
          <p15:clr>
            <a:srgbClr val="A4A3A4"/>
          </p15:clr>
        </p15:guide>
        <p15:guide id="2" pos="2880" userDrawn="1">
          <p15:clr>
            <a:srgbClr val="C35E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FF"/>
    <a:srgbClr val="435422"/>
    <a:srgbClr val="B13807"/>
    <a:srgbClr val="FC7B10"/>
    <a:srgbClr val="261400"/>
    <a:srgbClr val="261300"/>
    <a:srgbClr val="000000"/>
    <a:srgbClr val="EFDCBA"/>
    <a:srgbClr val="F1E2C1"/>
    <a:srgbClr val="E6BA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>
      <p:cViewPr varScale="1">
        <p:scale>
          <a:sx n="55" d="100"/>
          <a:sy n="55" d="100"/>
        </p:scale>
        <p:origin x="1554" y="72"/>
      </p:cViewPr>
      <p:guideLst>
        <p:guide orient="horz" pos="73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65DFAF-014E-46D1-A253-0F072A98600D}" type="datetimeFigureOut">
              <a:rPr lang="uk-UA" smtClean="0"/>
              <a:t>19.03.2021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43013"/>
            <a:ext cx="447675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uk-UA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F70DEF-8B37-4060-BCEE-E45A537790F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9718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2797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8596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3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25822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4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9450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5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116512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6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32014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7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491835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8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345852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9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119054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10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365417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11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078438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12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616684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13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57821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14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439610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15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158153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16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657717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17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0849821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F70DEF-8B37-4060-BCEE-E45A537790FB}" type="slidenum">
              <a:rPr lang="uk-UA" smtClean="0"/>
              <a:t>18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096094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 userDrawn="1"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>
              <a:defRPr sz="6000" b="1" cap="none" spc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 userDrawn="1"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marL="0" indent="0" algn="ctr">
              <a:buNone/>
              <a:defRPr sz="3200" b="1" cap="none" spc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4D39F8F8-DB79-42D0-AD66-79D75C7B6DFB}" type="datetime1">
              <a:rPr lang="uk-UA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2290" name="Picture 2" descr="http://www.lenagold.ru/fon/clipart/u/ugol/ugol28.png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1620000" cy="1620000"/>
          </a:xfrm>
          <a:prstGeom prst="rect">
            <a:avLst/>
          </a:prstGeom>
          <a:noFill/>
        </p:spPr>
      </p:pic>
      <p:pic>
        <p:nvPicPr>
          <p:cNvPr id="9" name="Picture 2" descr="http://www.lenagold.ru/fon/clipart/u/ugol/ugol28.png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 flipH="1">
            <a:off x="7488504" y="0"/>
            <a:ext cx="1620000" cy="1620000"/>
          </a:xfrm>
          <a:prstGeom prst="rect">
            <a:avLst/>
          </a:prstGeom>
          <a:noFill/>
        </p:spPr>
      </p:pic>
      <p:pic>
        <p:nvPicPr>
          <p:cNvPr id="10" name="Picture 2" descr="http://www.lenagold.ru/fon/clipart/u/ugol/ugol28.png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 flipV="1">
            <a:off x="0" y="5238000"/>
            <a:ext cx="1620000" cy="1620000"/>
          </a:xfrm>
          <a:prstGeom prst="rect">
            <a:avLst/>
          </a:prstGeom>
          <a:noFill/>
        </p:spPr>
      </p:pic>
      <p:pic>
        <p:nvPicPr>
          <p:cNvPr id="11" name="Picture 2" descr="http://www.lenagold.ru/fon/clipart/u/ugol/ugol28.png"/>
          <p:cNvPicPr>
            <a:picLocks noChangeAspect="1" noChangeArrowheads="1"/>
          </p:cNvPicPr>
          <p:nvPr userDrawn="1"/>
        </p:nvPicPr>
        <p:blipFill>
          <a:blip r:embed="rId2" cstate="screen"/>
          <a:srcRect/>
          <a:stretch>
            <a:fillRect/>
          </a:stretch>
        </p:blipFill>
        <p:spPr bwMode="auto">
          <a:xfrm flipH="1" flipV="1">
            <a:off x="7488504" y="5238000"/>
            <a:ext cx="1620000" cy="1620000"/>
          </a:xfrm>
          <a:prstGeom prst="rect">
            <a:avLst/>
          </a:prstGeom>
          <a:noFill/>
        </p:spPr>
      </p:pic>
      <p:grpSp>
        <p:nvGrpSpPr>
          <p:cNvPr id="27" name="Группа 26"/>
          <p:cNvGrpSpPr/>
          <p:nvPr userDrawn="1"/>
        </p:nvGrpSpPr>
        <p:grpSpPr>
          <a:xfrm>
            <a:off x="1439652" y="0"/>
            <a:ext cx="6264696" cy="656692"/>
            <a:chOff x="1439652" y="0"/>
            <a:chExt cx="6264696" cy="656692"/>
          </a:xfrm>
        </p:grpSpPr>
        <p:pic>
          <p:nvPicPr>
            <p:cNvPr id="25" name="Рисунок 24" descr="11.png"/>
            <p:cNvPicPr>
              <a:picLocks noChangeAspect="1"/>
            </p:cNvPicPr>
            <p:nvPr userDrawn="1"/>
          </p:nvPicPr>
          <p:blipFill>
            <a:blip r:embed="rId3" cstate="screen"/>
            <a:stretch>
              <a:fillRect/>
            </a:stretch>
          </p:blipFill>
          <p:spPr>
            <a:xfrm flipV="1">
              <a:off x="1439652" y="0"/>
              <a:ext cx="3132348" cy="656692"/>
            </a:xfrm>
            <a:prstGeom prst="rect">
              <a:avLst/>
            </a:prstGeom>
          </p:spPr>
        </p:pic>
        <p:pic>
          <p:nvPicPr>
            <p:cNvPr id="26" name="Рисунок 25" descr="11.png"/>
            <p:cNvPicPr>
              <a:picLocks noChangeAspect="1"/>
            </p:cNvPicPr>
            <p:nvPr userDrawn="1"/>
          </p:nvPicPr>
          <p:blipFill>
            <a:blip r:embed="rId3" cstate="screen"/>
            <a:stretch>
              <a:fillRect/>
            </a:stretch>
          </p:blipFill>
          <p:spPr>
            <a:xfrm flipV="1">
              <a:off x="4572000" y="0"/>
              <a:ext cx="3132348" cy="656692"/>
            </a:xfrm>
            <a:prstGeom prst="rect">
              <a:avLst/>
            </a:prstGeom>
          </p:spPr>
        </p:pic>
      </p:grpSp>
      <p:grpSp>
        <p:nvGrpSpPr>
          <p:cNvPr id="28" name="Группа 27"/>
          <p:cNvGrpSpPr/>
          <p:nvPr userDrawn="1"/>
        </p:nvGrpSpPr>
        <p:grpSpPr>
          <a:xfrm flipV="1">
            <a:off x="1439652" y="6201308"/>
            <a:ext cx="6264696" cy="656692"/>
            <a:chOff x="1439652" y="0"/>
            <a:chExt cx="6264696" cy="656692"/>
          </a:xfrm>
        </p:grpSpPr>
        <p:pic>
          <p:nvPicPr>
            <p:cNvPr id="29" name="Рисунок 28" descr="11.png"/>
            <p:cNvPicPr>
              <a:picLocks noChangeAspect="1"/>
            </p:cNvPicPr>
            <p:nvPr userDrawn="1"/>
          </p:nvPicPr>
          <p:blipFill>
            <a:blip r:embed="rId3" cstate="screen"/>
            <a:stretch>
              <a:fillRect/>
            </a:stretch>
          </p:blipFill>
          <p:spPr>
            <a:xfrm flipV="1">
              <a:off x="1439652" y="0"/>
              <a:ext cx="3132348" cy="656692"/>
            </a:xfrm>
            <a:prstGeom prst="rect">
              <a:avLst/>
            </a:prstGeom>
          </p:spPr>
        </p:pic>
        <p:pic>
          <p:nvPicPr>
            <p:cNvPr id="30" name="Рисунок 29" descr="11.png"/>
            <p:cNvPicPr>
              <a:picLocks noChangeAspect="1"/>
            </p:cNvPicPr>
            <p:nvPr userDrawn="1"/>
          </p:nvPicPr>
          <p:blipFill>
            <a:blip r:embed="rId3" cstate="screen"/>
            <a:stretch>
              <a:fillRect/>
            </a:stretch>
          </p:blipFill>
          <p:spPr>
            <a:xfrm flipV="1">
              <a:off x="4572000" y="0"/>
              <a:ext cx="3132348" cy="656692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920000" cy="74209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32756"/>
            <a:ext cx="7920000" cy="5112568"/>
          </a:xfrm>
        </p:spPr>
        <p:txBody>
          <a:bodyPr/>
          <a:lstStyle>
            <a:lvl1pPr>
              <a:buFontTx/>
              <a:buBlip>
                <a:blip r:embed="rId2"/>
              </a:buBlip>
              <a:defRPr/>
            </a:lvl1pPr>
            <a:lvl2pPr>
              <a:buFont typeface="Wingdings" pitchFamily="2" charset="2"/>
              <a:buChar char="§"/>
              <a:defRPr/>
            </a:lvl2pPr>
            <a:lvl3pPr>
              <a:buFont typeface="Arial" pitchFamily="34" charset="0"/>
              <a:buChar char="•"/>
              <a:defRPr/>
            </a:lvl3pPr>
            <a:lvl4pPr>
              <a:buFont typeface="Arial" pitchFamily="34" charset="0"/>
              <a:buChar char="•"/>
              <a:defRPr/>
            </a:lvl4pPr>
            <a:lvl5pPr>
              <a:buFont typeface="Arial" pitchFamily="34" charset="0"/>
              <a:buChar char="•"/>
              <a:defRPr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600E3-47B0-4482-9A28-EAB2D9A6A6F5}" type="datetime1">
              <a:rPr lang="uk-UA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9611" y="4406900"/>
            <a:ext cx="74151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9611" y="2906713"/>
            <a:ext cx="74151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73CE6-D6A0-40BA-8A24-402929DD86BB}" type="datetime1">
              <a:rPr lang="uk-UA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1620" y="274638"/>
            <a:ext cx="7535180" cy="742094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51620" y="1600200"/>
            <a:ext cx="3600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86800" y="1600200"/>
            <a:ext cx="36000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21350-1EA9-44FF-B996-1AE3D0B63954}" type="datetime1">
              <a:rPr lang="uk-UA" smtClean="0"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1620" y="274638"/>
            <a:ext cx="7535180" cy="74209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51620" y="1535113"/>
            <a:ext cx="36000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151620" y="2174875"/>
            <a:ext cx="36000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86800" y="1535113"/>
            <a:ext cx="36000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86800" y="2174875"/>
            <a:ext cx="36000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6572-03BE-4DE2-B9ED-344921DC7B2B}" type="datetime1">
              <a:rPr lang="uk-UA" smtClean="0"/>
              <a:t>19.03.2021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2C449B-940D-4A55-8E12-F95F8D981707}" type="datetime1">
              <a:rPr lang="uk-UA" smtClean="0"/>
              <a:t>19.03.2021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2CE62-4A91-45ED-A8BA-A0AC7EF5B9CF}" type="datetime1">
              <a:rPr lang="uk-UA" smtClean="0"/>
              <a:t>19.03.2021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9612" y="273050"/>
            <a:ext cx="238590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9612" y="1435100"/>
            <a:ext cx="238590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7F23F-AD8E-4DDE-A0CB-D030110F11B8}" type="datetime1">
              <a:rPr lang="uk-UA" smtClean="0"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5E65-BD8A-45A3-82EB-D50D8E7A5520}" type="datetime1">
              <a:rPr lang="uk-UA" smtClean="0"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FDD85-787F-49BA-8477-F97B06668101}" type="datetime1">
              <a:rPr lang="uk-UA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56EA-22CA-42D1-AFBD-6245CE684E47}" type="datetime1">
              <a:rPr lang="uk-UA" smtClean="0"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Old Town of Segovia and its Acveduct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4242851"/>
            <a:ext cx="6726063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788" y="4243845"/>
            <a:ext cx="2307831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6726064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833787" y="2590078"/>
            <a:ext cx="2307832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0242" y="2733709"/>
            <a:ext cx="6069268" cy="1373070"/>
          </a:xfrm>
        </p:spPr>
        <p:txBody>
          <a:bodyPr anchor="b">
            <a:noAutofit/>
          </a:bodyPr>
          <a:lstStyle>
            <a:lvl1pPr algn="r">
              <a:defRPr sz="4431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0242" y="4394042"/>
            <a:ext cx="6108101" cy="1117687"/>
          </a:xfrm>
        </p:spPr>
        <p:txBody>
          <a:bodyPr>
            <a:normAutofit/>
          </a:bodyPr>
          <a:lstStyle>
            <a:lvl1pPr marL="0" indent="0" algn="r">
              <a:buNone/>
              <a:defRPr sz="1846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55655" y="5936190"/>
            <a:ext cx="2057400" cy="365125"/>
          </a:xfrm>
        </p:spPr>
        <p:txBody>
          <a:bodyPr/>
          <a:lstStyle/>
          <a:p>
            <a:fld id="{78ABE3C1-DBE1-495D-B57B-2849774B866A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91"/>
            <a:ext cx="402166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2750337"/>
            <a:ext cx="1370293" cy="1356442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539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28" name="Picture 2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9" name="Picture 2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0" name="Rectangle 2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3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411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" y="2728434"/>
            <a:ext cx="9161969" cy="1677035"/>
            <a:chOff x="0" y="2895600"/>
            <a:chExt cx="9161969" cy="1677035"/>
          </a:xfrm>
        </p:grpSpPr>
        <p:pic>
          <p:nvPicPr>
            <p:cNvPr id="19" name="Picture 1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0" name="Picture 1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1" name="Rectangle 2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2869895"/>
            <a:ext cx="6889150" cy="1090788"/>
          </a:xfrm>
        </p:spPr>
        <p:txBody>
          <a:bodyPr anchor="ctr">
            <a:normAutofit/>
          </a:bodyPr>
          <a:lstStyle>
            <a:lvl1pPr algn="r">
              <a:defRPr sz="3323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1639" y="4232174"/>
            <a:ext cx="6889150" cy="1704017"/>
          </a:xfrm>
        </p:spPr>
        <p:txBody>
          <a:bodyPr>
            <a:normAutofit/>
          </a:bodyPr>
          <a:lstStyle>
            <a:lvl1pPr marL="0" indent="0" algn="r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65810" y="5936190"/>
            <a:ext cx="2057400" cy="365125"/>
          </a:xfrm>
        </p:spPr>
        <p:txBody>
          <a:bodyPr/>
          <a:lstStyle/>
          <a:p>
            <a:fld id="{30578ACC-22D6-47C1-A373-4FD133E34F3C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401" y="5936191"/>
            <a:ext cx="483467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6438" y="2869898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925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53228"/>
            <a:ext cx="6887390" cy="1080938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1" y="2336873"/>
            <a:ext cx="3357899" cy="3599316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1129" y="2336873"/>
            <a:ext cx="3359661" cy="3599316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6966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29" name="Picture 28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0" name="Picture 29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1" name="Rectangle 30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Rectangle 31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32"/>
            <a:ext cx="6896534" cy="1080937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988" y="2336876"/>
            <a:ext cx="3145080" cy="693135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1639" y="3030011"/>
            <a:ext cx="3367045" cy="2906179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82647" y="2336873"/>
            <a:ext cx="3145527" cy="692076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61129" y="3030011"/>
            <a:ext cx="3367044" cy="2906179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8634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6" name="Picture 15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7" name="Picture 16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01750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HD-ShadowShort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71"/>
          <a:stretch/>
        </p:blipFill>
        <p:spPr>
          <a:xfrm>
            <a:off x="7717217" y="1973262"/>
            <a:ext cx="1444752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710770" y="609600"/>
            <a:ext cx="1433231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11513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7"/>
            <a:ext cx="6896534" cy="1080940"/>
          </a:xfrm>
        </p:spPr>
        <p:txBody>
          <a:bodyPr anchor="ctr">
            <a:normAutofit/>
          </a:bodyPr>
          <a:lstStyle>
            <a:lvl1pPr>
              <a:defRPr sz="3323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14385" y="2336876"/>
            <a:ext cx="3913788" cy="3599313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2336875"/>
            <a:ext cx="2796240" cy="3599317"/>
          </a:xfrm>
        </p:spPr>
        <p:txBody>
          <a:bodyPr anchor="ctr"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98890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8" name="Picture 17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9" name="Picture 18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Rectangle 20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 anchor="ctr">
            <a:normAutofit/>
          </a:bodyPr>
          <a:lstStyle>
            <a:lvl1pPr>
              <a:defRPr sz="3323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10956" y="2336874"/>
            <a:ext cx="3917217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2336876"/>
            <a:ext cx="2798487" cy="3599315"/>
          </a:xfrm>
        </p:spPr>
        <p:txBody>
          <a:bodyPr anchor="ctr"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0309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1" y="4572002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3" y="4711617"/>
            <a:ext cx="6894770" cy="544482"/>
          </a:xfrm>
        </p:spPr>
        <p:txBody>
          <a:bodyPr anchor="b">
            <a:normAutofit/>
          </a:bodyPr>
          <a:lstStyle>
            <a:lvl1pPr>
              <a:defRPr sz="2215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639" y="609600"/>
            <a:ext cx="6896534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1" y="5256100"/>
            <a:ext cx="6894772" cy="547819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312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223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1" y="4572002"/>
            <a:ext cx="9161969" cy="1677035"/>
            <a:chOff x="0" y="2895600"/>
            <a:chExt cx="9161969" cy="1677035"/>
          </a:xfrm>
        </p:grpSpPr>
        <p:pic>
          <p:nvPicPr>
            <p:cNvPr id="22" name="Picture 21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3" name="Picture 22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4" name="Rectangle 23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255" y="609597"/>
            <a:ext cx="6896534" cy="3592750"/>
          </a:xfrm>
        </p:spPr>
        <p:txBody>
          <a:bodyPr anchor="ctr"/>
          <a:lstStyle>
            <a:lvl1pPr>
              <a:defRPr sz="2954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4710340"/>
            <a:ext cx="6889151" cy="1101764"/>
          </a:xfrm>
        </p:spPr>
        <p:txBody>
          <a:bodyPr anchor="ctr"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11618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68634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1" y="4572002"/>
            <a:ext cx="9161969" cy="1677035"/>
            <a:chOff x="0" y="2895600"/>
            <a:chExt cx="9161969" cy="1677035"/>
          </a:xfrm>
        </p:grpSpPr>
        <p:pic>
          <p:nvPicPr>
            <p:cNvPr id="30" name="Picture 29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1" name="Picture 30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2" name="Rectangle 31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922" y="616985"/>
            <a:ext cx="6425147" cy="3036061"/>
          </a:xfrm>
        </p:spPr>
        <p:txBody>
          <a:bodyPr anchor="ctr"/>
          <a:lstStyle>
            <a:lvl1pPr>
              <a:defRPr sz="2954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89439" y="3660763"/>
            <a:ext cx="5987731" cy="548968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4710340"/>
            <a:ext cx="6903919" cy="1101764"/>
          </a:xfrm>
        </p:spPr>
        <p:txBody>
          <a:bodyPr anchor="ctr">
            <a:normAutofit/>
          </a:bodyPr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8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270932" y="748116"/>
            <a:ext cx="533400" cy="584776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646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67191" y="2998575"/>
            <a:ext cx="457200" cy="584777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646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17061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1" y="4572002"/>
            <a:ext cx="9161969" cy="1677035"/>
            <a:chOff x="0" y="2895600"/>
            <a:chExt cx="9161969" cy="1677035"/>
          </a:xfrm>
        </p:grpSpPr>
        <p:pic>
          <p:nvPicPr>
            <p:cNvPr id="23" name="Picture 22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4" name="Picture 23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5" name="Rectangle 24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8" y="4710340"/>
            <a:ext cx="6896534" cy="589812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639" y="5300150"/>
            <a:ext cx="6896534" cy="511954"/>
          </a:xfrm>
        </p:spPr>
        <p:txBody>
          <a:bodyPr anchor="t"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6438" y="4709928"/>
            <a:ext cx="1149836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4451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24" name="Picture 23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25" name="Picture 24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32629" y="2329489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39777" y="3015292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8413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2879710" y="3007908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26136" y="2336873"/>
            <a:ext cx="2194560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233520" y="3007907"/>
            <a:ext cx="219456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791086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35" name="Picture 34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36" name="Picture 35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Rectangle 37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32392" y="4297503"/>
            <a:ext cx="2192257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32392" y="2336873"/>
            <a:ext cx="2192257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477"/>
            </a:lvl1pPr>
            <a:lvl2pPr marL="422041" indent="0">
              <a:buNone/>
              <a:defRPr sz="1477"/>
            </a:lvl2pPr>
            <a:lvl3pPr marL="844083" indent="0">
              <a:buNone/>
              <a:defRPr sz="1477"/>
            </a:lvl3pPr>
            <a:lvl4pPr marL="1266124" indent="0">
              <a:buNone/>
              <a:defRPr sz="1477"/>
            </a:lvl4pPr>
            <a:lvl5pPr marL="1688165" indent="0">
              <a:buNone/>
              <a:defRPr sz="1477"/>
            </a:lvl5pPr>
            <a:lvl6pPr marL="2110207" indent="0">
              <a:buNone/>
              <a:defRPr sz="1477"/>
            </a:lvl6pPr>
            <a:lvl7pPr marL="2532248" indent="0">
              <a:buNone/>
              <a:defRPr sz="1477"/>
            </a:lvl7pPr>
            <a:lvl8pPr marL="2954289" indent="0">
              <a:buNone/>
              <a:defRPr sz="1477"/>
            </a:lvl8pPr>
            <a:lvl9pPr marL="3376331" indent="0">
              <a:buNone/>
              <a:defRPr sz="1477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32392" y="4873765"/>
            <a:ext cx="219225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870497" y="4297503"/>
            <a:ext cx="2215070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870497" y="2336873"/>
            <a:ext cx="221507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477"/>
            </a:lvl1pPr>
            <a:lvl2pPr marL="422041" indent="0">
              <a:buNone/>
              <a:defRPr sz="1477"/>
            </a:lvl2pPr>
            <a:lvl3pPr marL="844083" indent="0">
              <a:buNone/>
              <a:defRPr sz="1477"/>
            </a:lvl3pPr>
            <a:lvl4pPr marL="1266124" indent="0">
              <a:buNone/>
              <a:defRPr sz="1477"/>
            </a:lvl4pPr>
            <a:lvl5pPr marL="1688165" indent="0">
              <a:buNone/>
              <a:defRPr sz="1477"/>
            </a:lvl5pPr>
            <a:lvl6pPr marL="2110207" indent="0">
              <a:buNone/>
              <a:defRPr sz="1477"/>
            </a:lvl6pPr>
            <a:lvl7pPr marL="2532248" indent="0">
              <a:buNone/>
              <a:defRPr sz="1477"/>
            </a:lvl7pPr>
            <a:lvl8pPr marL="2954289" indent="0">
              <a:buNone/>
              <a:defRPr sz="1477"/>
            </a:lvl8pPr>
            <a:lvl9pPr marL="3376331" indent="0">
              <a:buNone/>
              <a:defRPr sz="1477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2869483" y="4873764"/>
            <a:ext cx="2218004" cy="1062422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231029" y="4297503"/>
            <a:ext cx="2194333" cy="576262"/>
          </a:xfrm>
        </p:spPr>
        <p:txBody>
          <a:bodyPr anchor="b">
            <a:noAutofit/>
          </a:bodyPr>
          <a:lstStyle>
            <a:lvl1pPr marL="0" indent="0">
              <a:buNone/>
              <a:defRPr sz="2215" b="0">
                <a:solidFill>
                  <a:schemeClr val="tx1"/>
                </a:solidFill>
              </a:defRPr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231028" y="2336873"/>
            <a:ext cx="2194333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477"/>
            </a:lvl1pPr>
            <a:lvl2pPr marL="422041" indent="0">
              <a:buNone/>
              <a:defRPr sz="1477"/>
            </a:lvl2pPr>
            <a:lvl3pPr marL="844083" indent="0">
              <a:buNone/>
              <a:defRPr sz="1477"/>
            </a:lvl3pPr>
            <a:lvl4pPr marL="1266124" indent="0">
              <a:buNone/>
              <a:defRPr sz="1477"/>
            </a:lvl4pPr>
            <a:lvl5pPr marL="1688165" indent="0">
              <a:buNone/>
              <a:defRPr sz="1477"/>
            </a:lvl5pPr>
            <a:lvl6pPr marL="2110207" indent="0">
              <a:buNone/>
              <a:defRPr sz="1477"/>
            </a:lvl6pPr>
            <a:lvl7pPr marL="2532248" indent="0">
              <a:buNone/>
              <a:defRPr sz="1477"/>
            </a:lvl7pPr>
            <a:lvl8pPr marL="2954289" indent="0">
              <a:buNone/>
              <a:defRPr sz="1477"/>
            </a:lvl8pPr>
            <a:lvl9pPr marL="3376331" indent="0">
              <a:buNone/>
              <a:defRPr sz="1477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230935" y="4873762"/>
            <a:ext cx="2197239" cy="1062422"/>
          </a:xfrm>
        </p:spPr>
        <p:txBody>
          <a:bodyPr anchor="t">
            <a:normAutofit/>
          </a:bodyPr>
          <a:lstStyle>
            <a:lvl1pPr marL="0" indent="0">
              <a:buNone/>
              <a:defRPr sz="1292"/>
            </a:lvl1pPr>
            <a:lvl2pPr marL="422041" indent="0">
              <a:buNone/>
              <a:defRPr sz="1108"/>
            </a:lvl2pPr>
            <a:lvl3pPr marL="844083" indent="0">
              <a:buNone/>
              <a:defRPr sz="923"/>
            </a:lvl3pPr>
            <a:lvl4pPr marL="1266124" indent="0">
              <a:buNone/>
              <a:defRPr sz="831"/>
            </a:lvl4pPr>
            <a:lvl5pPr marL="1688165" indent="0">
              <a:buNone/>
              <a:defRPr sz="831"/>
            </a:lvl5pPr>
            <a:lvl6pPr marL="2110207" indent="0">
              <a:buNone/>
              <a:defRPr sz="831"/>
            </a:lvl6pPr>
            <a:lvl7pPr marL="2532248" indent="0">
              <a:buNone/>
              <a:defRPr sz="831"/>
            </a:lvl7pPr>
            <a:lvl8pPr marL="2954289" indent="0">
              <a:buNone/>
              <a:defRPr sz="831"/>
            </a:lvl8pPr>
            <a:lvl9pPr marL="3376331" indent="0">
              <a:buNone/>
              <a:defRPr sz="83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071534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1" y="609602"/>
            <a:ext cx="9161969" cy="1677035"/>
            <a:chOff x="0" y="2895600"/>
            <a:chExt cx="9161969" cy="1677035"/>
          </a:xfrm>
        </p:grpSpPr>
        <p:pic>
          <p:nvPicPr>
            <p:cNvPr id="17" name="Picture 16" descr="HD-ShadowLong.png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82" r="-217"/>
            <a:stretch/>
          </p:blipFill>
          <p:spPr>
            <a:xfrm>
              <a:off x="0" y="4251471"/>
              <a:ext cx="7644384" cy="321164"/>
            </a:xfrm>
            <a:prstGeom prst="rect">
              <a:avLst/>
            </a:prstGeom>
          </p:spPr>
        </p:pic>
        <p:pic>
          <p:nvPicPr>
            <p:cNvPr id="18" name="Picture 17" descr="HD-ShadowShort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871"/>
            <a:stretch/>
          </p:blipFill>
          <p:spPr>
            <a:xfrm>
              <a:off x="7717217" y="4259262"/>
              <a:ext cx="1444752" cy="14427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0" y="2895600"/>
              <a:ext cx="7567140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Rectangle 19"/>
            <p:cNvSpPr/>
            <p:nvPr/>
          </p:nvSpPr>
          <p:spPr>
            <a:xfrm>
              <a:off x="7710769" y="2895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</p:spPr>
        <p:txBody>
          <a:bodyPr/>
          <a:lstStyle>
            <a:lvl1pPr algn="r">
              <a:defRPr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56006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 rot="5400000">
            <a:off x="4575306" y="2747179"/>
            <a:ext cx="6862555" cy="1368199"/>
            <a:chOff x="2281445" y="609600"/>
            <a:chExt cx="6862555" cy="1368199"/>
          </a:xfrm>
        </p:grpSpPr>
        <p:sp>
          <p:nvSpPr>
            <p:cNvPr id="12" name="Rectangle 11"/>
            <p:cNvSpPr/>
            <p:nvPr/>
          </p:nvSpPr>
          <p:spPr>
            <a:xfrm>
              <a:off x="2281445" y="609601"/>
              <a:ext cx="5285695" cy="1368198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7710769" y="609600"/>
              <a:ext cx="1433231" cy="136819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64798" y="609597"/>
            <a:ext cx="1069602" cy="4461936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242" y="609600"/>
            <a:ext cx="6576359" cy="5326589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144" y="5936190"/>
            <a:ext cx="2057400" cy="365125"/>
          </a:xfrm>
        </p:spPr>
        <p:txBody>
          <a:bodyPr/>
          <a:lstStyle/>
          <a:p>
            <a:fld id="{6178E61D-D431-422C-9764-11DAFE33AB63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0242" y="5936191"/>
            <a:ext cx="451895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31153" y="5432500"/>
            <a:ext cx="1149636" cy="1273100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4661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screen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742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71600" y="1232756"/>
            <a:ext cx="7715200" cy="5112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A501A-07F2-4398-ABEF-E42FDDC58B26}" type="datetime1">
              <a:rPr lang="uk-UA" smtClean="0"/>
              <a:t>19.03.2021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Old Town of Segovia and its </a:t>
            </a:r>
            <a:r>
              <a:rPr lang="en-US" dirty="0" err="1" smtClean="0"/>
              <a:t>Acveduct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 descr="Рисунок2.png"/>
          <p:cNvPicPr>
            <a:picLocks noChangeAspect="1"/>
          </p:cNvPicPr>
          <p:nvPr userDrawn="1"/>
        </p:nvPicPr>
        <p:blipFill>
          <a:blip r:embed="rId14" cstate="screen"/>
          <a:stretch>
            <a:fillRect/>
          </a:stretch>
        </p:blipFill>
        <p:spPr>
          <a:xfrm>
            <a:off x="0" y="0"/>
            <a:ext cx="900499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200" kern="1200">
          <a:solidFill>
            <a:srgbClr val="5028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rgbClr val="50280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rgbClr val="5028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rgbClr val="5028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rgbClr val="5028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rgbClr val="5028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20000"/>
                <a:lumOff val="80000"/>
              </a:schemeClr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ames\Desktop\msft\Berlin\build Assets\hashOverlaySD-FullResolve.png"/>
          <p:cNvPicPr>
            <a:picLocks noChangeAspect="1" noChangeArrowheads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1639" y="753228"/>
            <a:ext cx="6896534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1" y="2336873"/>
            <a:ext cx="6887389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67881" y="593619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smtClean="0"/>
              <a:t>3/19/2021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1" y="5936191"/>
            <a:ext cx="48346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48601" y="753230"/>
            <a:ext cx="1157674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8089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332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477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477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29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pn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11" Type="http://schemas.openxmlformats.org/officeDocument/2006/relationships/image" Target="../media/image17.jpg"/><Relationship Id="rId5" Type="http://schemas.openxmlformats.org/officeDocument/2006/relationships/image" Target="../media/image11.jpg"/><Relationship Id="rId10" Type="http://schemas.openxmlformats.org/officeDocument/2006/relationships/image" Target="../media/image16.png"/><Relationship Id="rId4" Type="http://schemas.openxmlformats.org/officeDocument/2006/relationships/image" Target="../media/image10.jpg"/><Relationship Id="rId9" Type="http://schemas.openxmlformats.org/officeDocument/2006/relationships/image" Target="../media/image1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1.wdp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9.pn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3059832" y="6205121"/>
            <a:ext cx="2618841" cy="240440"/>
          </a:xfrm>
          <a:prstGeom prst="rect">
            <a:avLst/>
          </a:prstGeom>
          <a:noFill/>
          <a:ln w="9525">
            <a:solidFill>
              <a:srgbClr val="F1E2C1"/>
            </a:solidFill>
            <a:miter lim="800000"/>
            <a:headEnd/>
            <a:tailEnd/>
          </a:ln>
          <a:effectLst>
            <a:softEdge rad="127000"/>
          </a:effectLst>
          <a:scene3d>
            <a:camera prst="orthographicFront"/>
            <a:lightRig rig="sunset" dir="t"/>
          </a:scene3d>
          <a:sp3d>
            <a:contourClr>
              <a:srgbClr val="000000"/>
            </a:contourClr>
          </a:sp3d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indent="0" fontAlgn="base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None/>
              <a:defRPr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742950" indent="-28575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§"/>
              <a:defRPr sz="2800">
                <a:effectLst>
                  <a:outerShdw blurRad="38100" dist="38100" dir="2700000" algn="tl">
                    <a:srgbClr val="000000"/>
                  </a:outerShdw>
                </a:effectLst>
              </a:defRPr>
            </a:lvl2pPr>
            <a:lvl3pPr marL="1143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>
                <a:effectLst>
                  <a:outerShdw blurRad="38100" dist="38100" dir="2700000" algn="tl">
                    <a:srgbClr val="000000"/>
                  </a:outerShdw>
                </a:effectLst>
              </a:defRPr>
            </a:lvl3pPr>
            <a:lvl4pPr marL="1600200" indent="-22860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§"/>
              <a:defRPr sz="2000">
                <a:effectLst>
                  <a:outerShdw blurRad="38100" dist="38100" dir="2700000" algn="tl">
                    <a:srgbClr val="000000"/>
                  </a:outerShdw>
                </a:effectLst>
              </a:defRPr>
            </a:lvl4pPr>
            <a:lvl5pPr marL="20574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>
                <a:effectLst>
                  <a:outerShdw blurRad="38100" dist="38100" dir="2700000" algn="tl">
                    <a:srgbClr val="000000"/>
                  </a:outerShdw>
                </a:effectLst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algn="ctr"/>
            <a:r>
              <a:rPr lang="uk-UA" altLang="uk-UA" dirty="0" smtClean="0"/>
              <a:t>Тернопіль -2016р.</a:t>
            </a:r>
            <a:endParaRPr lang="ru-RU" altLang="uk-UA" dirty="0"/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3059832" y="1324509"/>
            <a:ext cx="369896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panose="020B0604030504040204" pitchFamily="34" charset="0"/>
                <a:ea typeface="+mn-ea"/>
                <a:cs typeface="+mn-cs"/>
              </a:defRPr>
            </a:lvl9pPr>
          </a:lstStyle>
          <a:p>
            <a:r>
              <a:rPr lang="uk-UA" altLang="uk-UA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Реферат-презентація</a:t>
            </a:r>
            <a:r>
              <a:rPr lang="uk-UA" alt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на тему:</a:t>
            </a:r>
            <a:endParaRPr lang="ru-RU" alt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3"/>
          <p:cNvSpPr>
            <a:spLocks noGrp="1" noChangeArrowheads="1"/>
          </p:cNvSpPr>
          <p:nvPr/>
        </p:nvSpPr>
        <p:spPr bwMode="auto">
          <a:xfrm>
            <a:off x="5328084" y="5426384"/>
            <a:ext cx="3672408" cy="288032"/>
          </a:xfrm>
          <a:prstGeom prst="rect">
            <a:avLst/>
          </a:prstGeom>
          <a:noFill/>
          <a:ln w="9525">
            <a:solidFill>
              <a:srgbClr val="F1E2C1"/>
            </a:solidFill>
            <a:miter lim="800000"/>
            <a:headEnd/>
            <a:tailEnd/>
          </a:ln>
          <a:effectLst>
            <a:reflection blurRad="6350" stA="50000" endA="300" endPos="90000" dir="5400000" sy="-100000" algn="bl" rotWithShape="0"/>
            <a:softEdge rad="127000"/>
          </a:effectLst>
          <a:scene3d>
            <a:camera prst="orthographicFront"/>
            <a:lightRig rig="sunset" dir="t"/>
          </a:scene3d>
          <a:sp3d>
            <a:contourClr>
              <a:srgbClr val="000000"/>
            </a:contourClr>
          </a:sp3d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Arial" panose="020B0604020202020204" pitchFamily="34" charset="0"/>
              <a:buChar char="►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uk-UA" altLang="uk-UA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Виконали: учні 7-А класу</a:t>
            </a:r>
            <a:endParaRPr lang="uk-UA" altLang="uk-UA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кутник 16"/>
          <p:cNvSpPr/>
          <p:nvPr/>
        </p:nvSpPr>
        <p:spPr>
          <a:xfrm>
            <a:off x="0" y="949"/>
            <a:ext cx="91462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Міністерство освіти і науки України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ТНВК "Школа-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колегіум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Патріарха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Йосифа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Сліпого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</a:p>
        </p:txBody>
      </p:sp>
      <p:sp>
        <p:nvSpPr>
          <p:cNvPr id="2" name="Рівнобедрений трикутник 1"/>
          <p:cNvSpPr/>
          <p:nvPr/>
        </p:nvSpPr>
        <p:spPr>
          <a:xfrm>
            <a:off x="930195" y="1933740"/>
            <a:ext cx="7710257" cy="2761499"/>
          </a:xfrm>
          <a:prstGeom prst="triangle">
            <a:avLst>
              <a:gd name="adj" fmla="val 50175"/>
            </a:avLst>
          </a:prstGeom>
          <a:noFill/>
          <a:ln w="76200">
            <a:solidFill>
              <a:schemeClr val="accent6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Rectangle 2"/>
          <p:cNvSpPr>
            <a:spLocks noGrp="1" noChangeArrowheads="1"/>
          </p:cNvSpPr>
          <p:nvPr/>
        </p:nvSpPr>
        <p:spPr bwMode="auto">
          <a:xfrm>
            <a:off x="2051183" y="3030278"/>
            <a:ext cx="5574920" cy="13286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1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5400" kern="12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r>
              <a:rPr lang="uk-UA" altLang="uk-UA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Рівнобедрений </a:t>
            </a:r>
          </a:p>
          <a:p>
            <a:r>
              <a:rPr lang="uk-UA" altLang="uk-UA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трикутник: історія, </a:t>
            </a:r>
          </a:p>
          <a:p>
            <a:r>
              <a:rPr lang="uk-UA" altLang="uk-UA" sz="3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українська символіка, релігія</a:t>
            </a:r>
            <a:endParaRPr lang="ru-RU" altLang="uk-UA" sz="3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09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108"/>
          <p:cNvSpPr/>
          <p:nvPr/>
        </p:nvSpPr>
        <p:spPr>
          <a:xfrm>
            <a:off x="1320791" y="486306"/>
            <a:ext cx="6934199" cy="1828800"/>
          </a:xfrm>
          <a:prstGeom prst="ellipse">
            <a:avLst/>
          </a:prstGeom>
          <a:noFill/>
          <a:ln w="9525" cap="rnd" cmpd="sng">
            <a:solidFill>
              <a:schemeClr val="accent6">
                <a:lumMod val="75000"/>
                <a:lumOff val="25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defRPr>
            </a:lvl9pPr>
          </a:lstStyle>
          <a:p>
            <a:pPr lvl="0" algn="ctr">
              <a:buClr>
                <a:srgbClr val="000000"/>
              </a:buClr>
              <a:buSzPct val="25000"/>
            </a:pPr>
            <a:r>
              <a:rPr lang="uk-UA" sz="3200" b="1" i="1" dirty="0" smtClean="0">
                <a:latin typeface="Georgia"/>
                <a:ea typeface="Georgia"/>
                <a:cs typeface="Georgia"/>
                <a:sym typeface="Georgia"/>
              </a:rPr>
              <a:t>Ми досліджували матеріали з:</a:t>
            </a:r>
            <a:endParaRPr lang="uk-UA" sz="3200" b="1" i="1" dirty="0">
              <a:latin typeface="Georgia"/>
              <a:ea typeface="Georgia"/>
              <a:cs typeface="Georgia"/>
              <a:sym typeface="Georgia"/>
            </a:endParaRPr>
          </a:p>
        </p:txBody>
      </p:sp>
      <p:grpSp>
        <p:nvGrpSpPr>
          <p:cNvPr id="4" name="Групувати 3"/>
          <p:cNvGrpSpPr/>
          <p:nvPr/>
        </p:nvGrpSpPr>
        <p:grpSpPr>
          <a:xfrm>
            <a:off x="5054591" y="2405593"/>
            <a:ext cx="3884981" cy="4024312"/>
            <a:chOff x="5054591" y="2405593"/>
            <a:chExt cx="3884981" cy="4024312"/>
          </a:xfrm>
        </p:grpSpPr>
        <p:sp>
          <p:nvSpPr>
            <p:cNvPr id="24" name="Shape 112"/>
            <p:cNvSpPr/>
            <p:nvPr/>
          </p:nvSpPr>
          <p:spPr>
            <a:xfrm>
              <a:off x="5054591" y="4829706"/>
              <a:ext cx="2819400" cy="1600199"/>
            </a:xfrm>
            <a:prstGeom prst="wedgeEllipseCallout">
              <a:avLst>
                <a:gd name="adj1" fmla="val 6300"/>
                <a:gd name="adj2" fmla="val 24300"/>
              </a:avLst>
            </a:prstGeom>
            <a:noFill/>
            <a:ln w="9525" cap="rnd" cmpd="sng">
              <a:solidFill>
                <a:schemeClr val="accent6">
                  <a:lumMod val="75000"/>
                  <a:lumOff val="2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pPr lvl="0">
                <a:buClr>
                  <a:srgbClr val="000000"/>
                </a:buClr>
                <a:buSzPct val="25000"/>
              </a:pPr>
              <a:r>
                <a:rPr lang="uk-UA" sz="2400" b="1" i="1" dirty="0" smtClean="0">
                  <a:solidFill>
                    <a:srgbClr val="000000"/>
                  </a:solidFill>
                  <a:ea typeface="Georgia"/>
                  <a:cs typeface="Georgia"/>
                  <a:sym typeface="Georgia"/>
                </a:rPr>
                <a:t>Словників</a:t>
              </a:r>
              <a:endParaRPr lang="uk-UA" sz="2400" b="1" i="1" dirty="0">
                <a:solidFill>
                  <a:srgbClr val="000000"/>
                </a:solidFill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31" name="Shape 119"/>
            <p:cNvSpPr/>
            <p:nvPr/>
          </p:nvSpPr>
          <p:spPr>
            <a:xfrm rot="-1620000">
              <a:off x="5486391" y="2519892"/>
              <a:ext cx="457200" cy="2355849"/>
            </a:xfrm>
            <a:prstGeom prst="downArrow">
              <a:avLst>
                <a:gd name="adj1" fmla="val 19504"/>
                <a:gd name="adj2" fmla="val 50000"/>
              </a:avLst>
            </a:prstGeom>
            <a:noFill/>
            <a:ln w="9525" cap="rnd" cmpd="sng">
              <a:solidFill>
                <a:schemeClr val="accent6">
                  <a:lumMod val="75000"/>
                  <a:lumOff val="2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endPara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endParaRPr>
            </a:p>
          </p:txBody>
        </p:sp>
        <p:sp>
          <p:nvSpPr>
            <p:cNvPr id="33" name="Shape 121"/>
            <p:cNvSpPr/>
            <p:nvPr/>
          </p:nvSpPr>
          <p:spPr>
            <a:xfrm rot="-3300000">
              <a:off x="6002327" y="2291293"/>
              <a:ext cx="457199" cy="685800"/>
            </a:xfrm>
            <a:prstGeom prst="downArrow">
              <a:avLst>
                <a:gd name="adj1" fmla="val 14406"/>
                <a:gd name="adj2" fmla="val 50000"/>
              </a:avLst>
            </a:prstGeom>
            <a:noFill/>
            <a:ln w="9525" cap="rnd" cmpd="sng">
              <a:solidFill>
                <a:schemeClr val="accent6">
                  <a:lumMod val="75000"/>
                  <a:lumOff val="2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endPara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endParaRPr>
            </a:p>
          </p:txBody>
        </p:sp>
        <p:sp>
          <p:nvSpPr>
            <p:cNvPr id="3" name="Овал 2"/>
            <p:cNvSpPr/>
            <p:nvPr/>
          </p:nvSpPr>
          <p:spPr>
            <a:xfrm>
              <a:off x="6120172" y="2744924"/>
              <a:ext cx="2819400" cy="1600199"/>
            </a:xfrm>
            <a:prstGeom prst="ellipse">
              <a:avLst/>
            </a:prstGeom>
            <a:noFill/>
            <a:ln w="9525" cap="rnd" cmpd="sng">
              <a:solidFill>
                <a:schemeClr val="accent6">
                  <a:lumMod val="75000"/>
                  <a:lumOff val="2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0" tIns="45700" rIns="0" bIns="45700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ct val="25000"/>
              </a:pPr>
              <a:r>
                <a:rPr lang="uk-UA" sz="2400" b="1" i="1" dirty="0" smtClean="0">
                  <a:solidFill>
                    <a:srgbClr val="000000"/>
                  </a:solidFill>
                  <a:ea typeface="Georgia"/>
                  <a:cs typeface="Georgia"/>
                  <a:sym typeface="Georgia"/>
                </a:rPr>
                <a:t>Енциклопедій</a:t>
              </a:r>
              <a:endParaRPr lang="uk-UA" sz="2400" b="1" i="1" dirty="0">
                <a:solidFill>
                  <a:srgbClr val="000000"/>
                </a:solidFill>
                <a:ea typeface="Georgia"/>
                <a:cs typeface="Georgia"/>
                <a:sym typeface="Georgia"/>
              </a:endParaRPr>
            </a:p>
          </p:txBody>
        </p:sp>
      </p:grpSp>
      <p:grpSp>
        <p:nvGrpSpPr>
          <p:cNvPr id="57" name="Групувати 56"/>
          <p:cNvGrpSpPr/>
          <p:nvPr/>
        </p:nvGrpSpPr>
        <p:grpSpPr>
          <a:xfrm flipH="1">
            <a:off x="968509" y="2407453"/>
            <a:ext cx="3884981" cy="4024312"/>
            <a:chOff x="5054591" y="2405593"/>
            <a:chExt cx="3884981" cy="4024312"/>
          </a:xfrm>
        </p:grpSpPr>
        <p:sp>
          <p:nvSpPr>
            <p:cNvPr id="58" name="Shape 112"/>
            <p:cNvSpPr/>
            <p:nvPr/>
          </p:nvSpPr>
          <p:spPr>
            <a:xfrm>
              <a:off x="5054591" y="4829706"/>
              <a:ext cx="2819400" cy="1600199"/>
            </a:xfrm>
            <a:prstGeom prst="wedgeEllipseCallout">
              <a:avLst>
                <a:gd name="adj1" fmla="val 6300"/>
                <a:gd name="adj2" fmla="val 24300"/>
              </a:avLst>
            </a:prstGeom>
            <a:noFill/>
            <a:ln w="9525" cap="rnd" cmpd="sng">
              <a:solidFill>
                <a:schemeClr val="accent6">
                  <a:lumMod val="75000"/>
                  <a:lumOff val="2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91425" tIns="45700" rIns="91425" bIns="45700" anchor="ctr" anchorCtr="0">
              <a:noAutofit/>
            </a:bodyPr>
            <a:lstStyle/>
            <a:p>
              <a:pPr lvl="0">
                <a:buClr>
                  <a:srgbClr val="000000"/>
                </a:buClr>
                <a:buSzPct val="25000"/>
              </a:pPr>
              <a:r>
                <a:rPr lang="uk-UA" sz="2400" b="1" i="1" dirty="0" smtClean="0">
                  <a:solidFill>
                    <a:srgbClr val="000000"/>
                  </a:solidFill>
                  <a:ea typeface="Georgia"/>
                  <a:cs typeface="Georgia"/>
                  <a:sym typeface="Georgia"/>
                </a:rPr>
                <a:t>Підручників</a:t>
              </a:r>
              <a:endParaRPr lang="en-US" sz="2400" b="1" i="1" dirty="0">
                <a:solidFill>
                  <a:srgbClr val="000000"/>
                </a:solidFill>
                <a:ea typeface="Georgia"/>
                <a:cs typeface="Georgia"/>
                <a:sym typeface="Georgia"/>
              </a:endParaRPr>
            </a:p>
          </p:txBody>
        </p:sp>
        <p:sp>
          <p:nvSpPr>
            <p:cNvPr id="59" name="Shape 119"/>
            <p:cNvSpPr/>
            <p:nvPr/>
          </p:nvSpPr>
          <p:spPr>
            <a:xfrm rot="-1620000">
              <a:off x="5486391" y="2519892"/>
              <a:ext cx="457200" cy="2355849"/>
            </a:xfrm>
            <a:prstGeom prst="downArrow">
              <a:avLst>
                <a:gd name="adj1" fmla="val 19504"/>
                <a:gd name="adj2" fmla="val 50000"/>
              </a:avLst>
            </a:prstGeom>
            <a:noFill/>
            <a:ln w="9525" cap="rnd" cmpd="sng">
              <a:solidFill>
                <a:schemeClr val="accent6">
                  <a:lumMod val="75000"/>
                  <a:lumOff val="2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endPara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endParaRPr>
            </a:p>
          </p:txBody>
        </p:sp>
        <p:sp>
          <p:nvSpPr>
            <p:cNvPr id="60" name="Shape 121"/>
            <p:cNvSpPr/>
            <p:nvPr/>
          </p:nvSpPr>
          <p:spPr>
            <a:xfrm rot="-3300000">
              <a:off x="6002327" y="2291293"/>
              <a:ext cx="457199" cy="685800"/>
            </a:xfrm>
            <a:prstGeom prst="downArrow">
              <a:avLst>
                <a:gd name="adj1" fmla="val 14406"/>
                <a:gd name="adj2" fmla="val 50000"/>
              </a:avLst>
            </a:prstGeom>
            <a:noFill/>
            <a:ln w="9525" cap="rnd" cmpd="sng">
              <a:solidFill>
                <a:schemeClr val="accent6">
                  <a:lumMod val="75000"/>
                  <a:lumOff val="2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noAutofit/>
            </a:bodyPr>
            <a:lstStyle/>
            <a:p>
              <a:endParaRPr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rtl val="0"/>
              </a:endParaRPr>
            </a:p>
          </p:txBody>
        </p:sp>
        <p:sp>
          <p:nvSpPr>
            <p:cNvPr id="61" name="Овал 60"/>
            <p:cNvSpPr/>
            <p:nvPr/>
          </p:nvSpPr>
          <p:spPr>
            <a:xfrm>
              <a:off x="6120172" y="2744924"/>
              <a:ext cx="2819400" cy="1600199"/>
            </a:xfrm>
            <a:prstGeom prst="ellipse">
              <a:avLst/>
            </a:prstGeom>
            <a:noFill/>
            <a:ln w="9525" cap="rnd" cmpd="sng">
              <a:solidFill>
                <a:schemeClr val="accent6">
                  <a:lumMod val="75000"/>
                  <a:lumOff val="2500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lIns="0" tIns="45700" rIns="0" bIns="45700" anchor="ctr" anchorCtr="0">
              <a:noAutofit/>
            </a:bodyPr>
            <a:lstStyle/>
            <a:p>
              <a:pPr algn="ctr">
                <a:buClr>
                  <a:srgbClr val="000000"/>
                </a:buClr>
                <a:buSzPct val="25000"/>
              </a:pPr>
              <a:r>
                <a:rPr lang="uk-UA" sz="2400" b="1" i="1" dirty="0" smtClean="0">
                  <a:solidFill>
                    <a:srgbClr val="000000"/>
                  </a:solidFill>
                  <a:ea typeface="Georgia"/>
                  <a:cs typeface="Georgia"/>
                  <a:sym typeface="Georgia"/>
                </a:rPr>
                <a:t>Інтернету</a:t>
              </a:r>
              <a:endParaRPr lang="en-US" sz="2400" b="1" i="1" dirty="0">
                <a:solidFill>
                  <a:srgbClr val="000000"/>
                </a:solidFill>
                <a:ea typeface="Georgia"/>
                <a:cs typeface="Georgia"/>
                <a:sym typeface="Georgi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202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кутник 18"/>
          <p:cNvSpPr/>
          <p:nvPr/>
        </p:nvSpPr>
        <p:spPr>
          <a:xfrm>
            <a:off x="575556" y="224644"/>
            <a:ext cx="85684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Вчення про трикутник розвивалося у: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2" name="Групувати 21"/>
          <p:cNvGrpSpPr/>
          <p:nvPr/>
        </p:nvGrpSpPr>
        <p:grpSpPr>
          <a:xfrm>
            <a:off x="971180" y="728700"/>
            <a:ext cx="3724520" cy="2525751"/>
            <a:chOff x="971180" y="831241"/>
            <a:chExt cx="3724520" cy="2525751"/>
          </a:xfrm>
        </p:grpSpPr>
        <p:pic>
          <p:nvPicPr>
            <p:cNvPr id="5" name="Shape 127"/>
            <p:cNvPicPr preferRelativeResize="0"/>
            <p:nvPr/>
          </p:nvPicPr>
          <p:blipFill rotWithShape="1">
            <a:blip r:embed="rId4"/>
            <a:srcRect/>
            <a:stretch/>
          </p:blipFill>
          <p:spPr>
            <a:xfrm>
              <a:off x="2709373" y="2008542"/>
              <a:ext cx="1986327" cy="1348450"/>
            </a:xfrm>
            <a:prstGeom prst="rect">
              <a:avLst/>
            </a:prstGeom>
            <a:ln w="88900" cap="sq" cmpd="thickThin">
              <a:solidFill>
                <a:schemeClr val="accent6">
                  <a:lumMod val="90000"/>
                  <a:lumOff val="1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pic>
          <p:nvPicPr>
            <p:cNvPr id="6" name="Shape 129"/>
            <p:cNvPicPr preferRelativeResize="0"/>
            <p:nvPr/>
          </p:nvPicPr>
          <p:blipFill rotWithShape="1">
            <a:blip r:embed="rId5"/>
            <a:srcRect/>
            <a:stretch/>
          </p:blipFill>
          <p:spPr>
            <a:xfrm>
              <a:off x="988721" y="2008542"/>
              <a:ext cx="1573190" cy="1348450"/>
            </a:xfrm>
            <a:prstGeom prst="rect">
              <a:avLst/>
            </a:prstGeom>
            <a:ln w="88900" cap="sq" cmpd="thickThin">
              <a:solidFill>
                <a:schemeClr val="accent6">
                  <a:lumMod val="90000"/>
                  <a:lumOff val="1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sp>
          <p:nvSpPr>
            <p:cNvPr id="10" name="Shape 133"/>
            <p:cNvSpPr txBox="1"/>
            <p:nvPr/>
          </p:nvSpPr>
          <p:spPr>
            <a:xfrm>
              <a:off x="971180" y="831241"/>
              <a:ext cx="3715382" cy="1040713"/>
            </a:xfrm>
            <a:prstGeom prst="rect">
              <a:avLst/>
            </a:prstGeom>
            <a:ln>
              <a:solidFill>
                <a:schemeClr val="accent6">
                  <a:lumMod val="75000"/>
                  <a:lumOff val="2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4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 marL="342900" indent="-342900" algn="just">
                <a:buFont typeface="Arial" panose="020B0604020202020204" pitchFamily="34" charset="0"/>
                <a:buChar char="•"/>
              </a:pPr>
              <a:r>
                <a:rPr lang="uk-UA" sz="2000" dirty="0" smtClean="0">
                  <a:sym typeface="Arial"/>
                </a:rPr>
                <a:t>Стародавній Греції в</a:t>
              </a:r>
            </a:p>
            <a:p>
              <a:pPr algn="just"/>
              <a:r>
                <a:rPr lang="uk-UA" sz="2000" dirty="0" smtClean="0">
                  <a:sym typeface="Arial"/>
                </a:rPr>
                <a:t>іонійській   школі, в школі Піфагора та інших школах</a:t>
              </a:r>
              <a:endParaRPr lang="uk-UA" sz="2000" dirty="0">
                <a:sym typeface="Arial"/>
              </a:endParaRPr>
            </a:p>
          </p:txBody>
        </p:sp>
      </p:grpSp>
      <p:grpSp>
        <p:nvGrpSpPr>
          <p:cNvPr id="23" name="Групувати 22"/>
          <p:cNvGrpSpPr/>
          <p:nvPr/>
        </p:nvGrpSpPr>
        <p:grpSpPr>
          <a:xfrm>
            <a:off x="871775" y="3510653"/>
            <a:ext cx="1908148" cy="2227330"/>
            <a:chOff x="871775" y="3613194"/>
            <a:chExt cx="1908148" cy="2227330"/>
          </a:xfrm>
        </p:grpSpPr>
        <p:sp>
          <p:nvSpPr>
            <p:cNvPr id="7" name="Shape 130"/>
            <p:cNvSpPr txBox="1"/>
            <p:nvPr/>
          </p:nvSpPr>
          <p:spPr>
            <a:xfrm>
              <a:off x="871775" y="3613194"/>
              <a:ext cx="1908148" cy="703712"/>
            </a:xfrm>
            <a:prstGeom prst="rect">
              <a:avLst/>
            </a:prstGeom>
            <a:ln>
              <a:solidFill>
                <a:schemeClr val="accent6">
                  <a:lumMod val="75000"/>
                  <a:lumOff val="2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marL="342900" indent="-342900" algn="just">
                <a:buFont typeface="Arial" panose="020B0604020202020204" pitchFamily="34" charset="0"/>
                <a:buChar char="•"/>
                <a:defRPr sz="20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 marL="273050" indent="-273050"/>
              <a:r>
                <a:rPr lang="uk-UA" dirty="0" smtClean="0">
                  <a:sym typeface="Arial"/>
                </a:rPr>
                <a:t>С</a:t>
              </a:r>
              <a:r>
                <a:rPr lang="en-US" dirty="0" err="1" smtClean="0">
                  <a:sym typeface="Arial"/>
                </a:rPr>
                <a:t>тародав</a:t>
              </a:r>
              <a:r>
                <a:rPr lang="uk-UA" dirty="0" smtClean="0">
                  <a:sym typeface="Arial"/>
                </a:rPr>
                <a:t>-</a:t>
              </a:r>
            </a:p>
            <a:p>
              <a:pPr marL="0" indent="0">
                <a:buNone/>
              </a:pPr>
              <a:r>
                <a:rPr lang="uk-UA" dirty="0" err="1" smtClean="0">
                  <a:sym typeface="Arial"/>
                </a:rPr>
                <a:t>нь</a:t>
              </a:r>
              <a:r>
                <a:rPr lang="en-US" dirty="0" err="1" smtClean="0">
                  <a:sym typeface="Arial"/>
                </a:rPr>
                <a:t>ому</a:t>
              </a:r>
              <a:r>
                <a:rPr lang="en-US" dirty="0" smtClean="0">
                  <a:sym typeface="Arial"/>
                </a:rPr>
                <a:t> </a:t>
              </a:r>
              <a:r>
                <a:rPr lang="en-US" dirty="0" err="1" smtClean="0">
                  <a:sym typeface="Arial"/>
                </a:rPr>
                <a:t>Китаї</a:t>
              </a:r>
              <a:endParaRPr lang="en-US" dirty="0">
                <a:sym typeface="Arial"/>
              </a:endParaRPr>
            </a:p>
          </p:txBody>
        </p:sp>
        <p:pic>
          <p:nvPicPr>
            <p:cNvPr id="13" name="Shape 136"/>
            <p:cNvPicPr preferRelativeResize="0"/>
            <p:nvPr/>
          </p:nvPicPr>
          <p:blipFill rotWithShape="1">
            <a:blip r:embed="rId6"/>
            <a:srcRect/>
            <a:stretch/>
          </p:blipFill>
          <p:spPr>
            <a:xfrm>
              <a:off x="956773" y="4545124"/>
              <a:ext cx="1752600" cy="1295400"/>
            </a:xfrm>
            <a:prstGeom prst="rect">
              <a:avLst/>
            </a:prstGeom>
            <a:ln w="88900" cap="sq" cmpd="thickThin">
              <a:solidFill>
                <a:schemeClr val="accent6">
                  <a:lumMod val="90000"/>
                  <a:lumOff val="1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grpSp>
        <p:nvGrpSpPr>
          <p:cNvPr id="24" name="Групувати 23"/>
          <p:cNvGrpSpPr/>
          <p:nvPr/>
        </p:nvGrpSpPr>
        <p:grpSpPr>
          <a:xfrm>
            <a:off x="2857913" y="3506479"/>
            <a:ext cx="1904999" cy="2232248"/>
            <a:chOff x="2857913" y="3609020"/>
            <a:chExt cx="1904999" cy="2232248"/>
          </a:xfrm>
        </p:grpSpPr>
        <p:sp>
          <p:nvSpPr>
            <p:cNvPr id="11" name="Shape 134"/>
            <p:cNvSpPr txBox="1"/>
            <p:nvPr/>
          </p:nvSpPr>
          <p:spPr>
            <a:xfrm>
              <a:off x="2929882" y="3609020"/>
              <a:ext cx="1821818" cy="707886"/>
            </a:xfrm>
            <a:prstGeom prst="rect">
              <a:avLst/>
            </a:prstGeom>
            <a:ln>
              <a:solidFill>
                <a:schemeClr val="accent6">
                  <a:lumMod val="75000"/>
                  <a:lumOff val="2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marL="342900" indent="-342900" algn="just">
                <a:buFont typeface="Arial" panose="020B0604020202020204" pitchFamily="34" charset="0"/>
                <a:buChar char="•"/>
                <a:defRPr sz="20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uk-UA" dirty="0" smtClean="0">
                  <a:sym typeface="Arial"/>
                </a:rPr>
                <a:t>С</a:t>
              </a:r>
              <a:r>
                <a:rPr lang="en-US" dirty="0" err="1" smtClean="0">
                  <a:sym typeface="Arial"/>
                </a:rPr>
                <a:t>тародав</a:t>
              </a:r>
              <a:r>
                <a:rPr lang="uk-UA" dirty="0" smtClean="0">
                  <a:sym typeface="Arial"/>
                </a:rPr>
                <a:t>-</a:t>
              </a:r>
            </a:p>
            <a:p>
              <a:pPr marL="0" indent="0">
                <a:buNone/>
              </a:pPr>
              <a:r>
                <a:rPr lang="uk-UA" dirty="0" smtClean="0">
                  <a:sym typeface="Arial"/>
                </a:rPr>
                <a:t>н</a:t>
              </a:r>
              <a:r>
                <a:rPr lang="en-US" dirty="0" err="1" smtClean="0">
                  <a:sym typeface="Arial"/>
                </a:rPr>
                <a:t>ьому</a:t>
              </a:r>
              <a:r>
                <a:rPr lang="uk-UA" dirty="0" smtClean="0">
                  <a:sym typeface="Arial"/>
                </a:rPr>
                <a:t> </a:t>
              </a:r>
              <a:r>
                <a:rPr lang="en-US" dirty="0" err="1" smtClean="0">
                  <a:sym typeface="Arial"/>
                </a:rPr>
                <a:t>Єгипті</a:t>
              </a:r>
              <a:endParaRPr lang="en-US" dirty="0">
                <a:sym typeface="Arial"/>
              </a:endParaRPr>
            </a:p>
          </p:txBody>
        </p:sp>
        <p:pic>
          <p:nvPicPr>
            <p:cNvPr id="15" name="Shape 138"/>
            <p:cNvPicPr preferRelativeResize="0"/>
            <p:nvPr/>
          </p:nvPicPr>
          <p:blipFill rotWithShape="1">
            <a:blip r:embed="rId7"/>
            <a:srcRect/>
            <a:stretch/>
          </p:blipFill>
          <p:spPr>
            <a:xfrm>
              <a:off x="2857913" y="4545868"/>
              <a:ext cx="1904999" cy="1295400"/>
            </a:xfrm>
            <a:prstGeom prst="rect">
              <a:avLst/>
            </a:prstGeom>
            <a:ln w="88900" cap="sq" cmpd="thickThin">
              <a:solidFill>
                <a:schemeClr val="accent6">
                  <a:lumMod val="90000"/>
                  <a:lumOff val="1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grpSp>
        <p:nvGrpSpPr>
          <p:cNvPr id="26" name="Групувати 25"/>
          <p:cNvGrpSpPr/>
          <p:nvPr/>
        </p:nvGrpSpPr>
        <p:grpSpPr>
          <a:xfrm>
            <a:off x="6870159" y="3510654"/>
            <a:ext cx="1982038" cy="2227330"/>
            <a:chOff x="6870159" y="3613194"/>
            <a:chExt cx="1982037" cy="2258607"/>
          </a:xfrm>
        </p:grpSpPr>
        <p:sp>
          <p:nvSpPr>
            <p:cNvPr id="8" name="Shape 131"/>
            <p:cNvSpPr txBox="1"/>
            <p:nvPr/>
          </p:nvSpPr>
          <p:spPr>
            <a:xfrm>
              <a:off x="6870159" y="3613194"/>
              <a:ext cx="1982037" cy="707886"/>
            </a:xfrm>
            <a:prstGeom prst="rect">
              <a:avLst/>
            </a:prstGeom>
            <a:ln>
              <a:solidFill>
                <a:schemeClr val="accent6">
                  <a:lumMod val="75000"/>
                  <a:lumOff val="2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marL="342900" indent="-342900" algn="just">
                <a:buFont typeface="Arial" panose="020B0604020202020204" pitchFamily="34" charset="0"/>
                <a:buChar char="•"/>
                <a:defRPr sz="20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en-US" dirty="0" err="1" smtClean="0">
                  <a:sym typeface="Arial"/>
                </a:rPr>
                <a:t>Стародавні</a:t>
              </a:r>
              <a:r>
                <a:rPr lang="uk-UA" dirty="0" smtClean="0">
                  <a:sym typeface="Arial"/>
                </a:rPr>
                <a:t>й</a:t>
              </a:r>
            </a:p>
            <a:p>
              <a:pPr marL="0" indent="0">
                <a:buNone/>
              </a:pPr>
              <a:r>
                <a:rPr lang="en-US" dirty="0" err="1" smtClean="0">
                  <a:sym typeface="Arial"/>
                </a:rPr>
                <a:t>Індії</a:t>
              </a:r>
              <a:endParaRPr lang="en-US" dirty="0">
                <a:sym typeface="Arial"/>
              </a:endParaRPr>
            </a:p>
          </p:txBody>
        </p:sp>
        <p:pic>
          <p:nvPicPr>
            <p:cNvPr id="16" name="Shape 139"/>
            <p:cNvPicPr preferRelativeResize="0"/>
            <p:nvPr/>
          </p:nvPicPr>
          <p:blipFill rotWithShape="1">
            <a:blip r:embed="rId8"/>
            <a:srcRect/>
            <a:stretch/>
          </p:blipFill>
          <p:spPr>
            <a:xfrm>
              <a:off x="6892749" y="4558209"/>
              <a:ext cx="1959446" cy="1313592"/>
            </a:xfrm>
            <a:prstGeom prst="rect">
              <a:avLst/>
            </a:prstGeom>
            <a:ln w="88900" cap="sq" cmpd="thickThin">
              <a:solidFill>
                <a:schemeClr val="accent6">
                  <a:lumMod val="90000"/>
                  <a:lumOff val="1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grpSp>
        <p:nvGrpSpPr>
          <p:cNvPr id="25" name="Групувати 24"/>
          <p:cNvGrpSpPr/>
          <p:nvPr/>
        </p:nvGrpSpPr>
        <p:grpSpPr>
          <a:xfrm>
            <a:off x="4901660" y="3518697"/>
            <a:ext cx="1828800" cy="2219286"/>
            <a:chOff x="4901660" y="3621238"/>
            <a:chExt cx="1828800" cy="2219286"/>
          </a:xfrm>
        </p:grpSpPr>
        <p:sp>
          <p:nvSpPr>
            <p:cNvPr id="17" name="Shape 140"/>
            <p:cNvSpPr txBox="1"/>
            <p:nvPr/>
          </p:nvSpPr>
          <p:spPr>
            <a:xfrm>
              <a:off x="4901660" y="3621238"/>
              <a:ext cx="1828800" cy="707886"/>
            </a:xfrm>
            <a:prstGeom prst="rect">
              <a:avLst/>
            </a:prstGeom>
            <a:ln>
              <a:solidFill>
                <a:schemeClr val="accent6">
                  <a:lumMod val="75000"/>
                  <a:lumOff val="2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marL="342900" indent="-342900" algn="just">
                <a:buFont typeface="Arial" panose="020B0604020202020204" pitchFamily="34" charset="0"/>
                <a:buChar char="•"/>
                <a:defRPr sz="20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r>
                <a:rPr lang="en-US" dirty="0" err="1" smtClean="0"/>
                <a:t>Арабськи</a:t>
              </a:r>
              <a:r>
                <a:rPr lang="uk-UA" dirty="0" smtClean="0"/>
                <a:t>х</a:t>
              </a:r>
            </a:p>
            <a:p>
              <a:pPr marL="0" indent="0">
                <a:buNone/>
              </a:pPr>
              <a:r>
                <a:rPr lang="en-US" dirty="0" err="1" smtClean="0">
                  <a:sym typeface="Arial"/>
                </a:rPr>
                <a:t>країнах</a:t>
              </a:r>
              <a:endParaRPr lang="en-US" dirty="0">
                <a:sym typeface="Arial"/>
              </a:endParaRPr>
            </a:p>
          </p:txBody>
        </p:sp>
        <p:pic>
          <p:nvPicPr>
            <p:cNvPr id="20" name="Shape 141"/>
            <p:cNvPicPr preferRelativeResize="0"/>
            <p:nvPr/>
          </p:nvPicPr>
          <p:blipFill rotWithShape="1">
            <a:blip r:embed="rId9"/>
            <a:srcRect/>
            <a:stretch/>
          </p:blipFill>
          <p:spPr>
            <a:xfrm>
              <a:off x="4901660" y="4545124"/>
              <a:ext cx="1828800" cy="1295400"/>
            </a:xfrm>
            <a:prstGeom prst="rect">
              <a:avLst/>
            </a:prstGeom>
            <a:ln w="88900" cap="sq" cmpd="thickThin">
              <a:solidFill>
                <a:schemeClr val="accent6">
                  <a:lumMod val="90000"/>
                  <a:lumOff val="1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grpSp>
        <p:nvGrpSpPr>
          <p:cNvPr id="4" name="Групувати 3"/>
          <p:cNvGrpSpPr/>
          <p:nvPr/>
        </p:nvGrpSpPr>
        <p:grpSpPr>
          <a:xfrm>
            <a:off x="4843162" y="970838"/>
            <a:ext cx="4085323" cy="2124572"/>
            <a:chOff x="4843162" y="1073379"/>
            <a:chExt cx="4085323" cy="2124572"/>
          </a:xfrm>
        </p:grpSpPr>
        <p:sp>
          <p:nvSpPr>
            <p:cNvPr id="12" name="Shape 135"/>
            <p:cNvSpPr txBox="1"/>
            <p:nvPr/>
          </p:nvSpPr>
          <p:spPr>
            <a:xfrm>
              <a:off x="6021838" y="1073379"/>
              <a:ext cx="1904950" cy="461665"/>
            </a:xfrm>
            <a:prstGeom prst="rect">
              <a:avLst/>
            </a:prstGeom>
            <a:ln>
              <a:solidFill>
                <a:schemeClr val="accent6">
                  <a:lumMod val="75000"/>
                  <a:lumOff val="25000"/>
                </a:schemeClr>
              </a:solidFill>
            </a:ln>
          </p:spPr>
          <p:txBody>
            <a:bodyPr wrap="square">
              <a:spAutoFit/>
            </a:bodyPr>
            <a:lstStyle>
              <a:defPPr>
                <a:defRPr lang="ru-RU"/>
              </a:defPPr>
              <a:lvl1pPr algn="ctr">
                <a:defRPr sz="24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uk-UA" dirty="0" err="1" smtClean="0">
                  <a:sym typeface="Arial"/>
                </a:rPr>
                <a:t>Вавілоні</a:t>
              </a:r>
              <a:endParaRPr lang="uk-UA" dirty="0">
                <a:sym typeface="Arial"/>
              </a:endParaRPr>
            </a:p>
          </p:txBody>
        </p:sp>
        <p:pic>
          <p:nvPicPr>
            <p:cNvPr id="14" name="Shape 137"/>
            <p:cNvPicPr preferRelativeResize="0"/>
            <p:nvPr/>
          </p:nvPicPr>
          <p:blipFill rotWithShape="1">
            <a:blip r:embed="rId10"/>
            <a:srcRect/>
            <a:stretch/>
          </p:blipFill>
          <p:spPr>
            <a:xfrm>
              <a:off x="4843162" y="2008542"/>
              <a:ext cx="1960405" cy="1189409"/>
            </a:xfrm>
            <a:prstGeom prst="rect">
              <a:avLst/>
            </a:prstGeom>
            <a:ln w="88900" cap="sq" cmpd="thickThin">
              <a:solidFill>
                <a:schemeClr val="accent6">
                  <a:lumMod val="90000"/>
                  <a:lumOff val="1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pic>
          <p:nvPicPr>
            <p:cNvPr id="21" name="Shape 142"/>
            <p:cNvPicPr preferRelativeResize="0"/>
            <p:nvPr/>
          </p:nvPicPr>
          <p:blipFill rotWithShape="1">
            <a:blip r:embed="rId11"/>
            <a:srcRect/>
            <a:stretch/>
          </p:blipFill>
          <p:spPr>
            <a:xfrm>
              <a:off x="6986269" y="2008542"/>
              <a:ext cx="1942216" cy="1189409"/>
            </a:xfrm>
            <a:prstGeom prst="rect">
              <a:avLst/>
            </a:prstGeom>
            <a:ln w="88900" cap="sq" cmpd="thickThin">
              <a:solidFill>
                <a:schemeClr val="accent6">
                  <a:lumMod val="90000"/>
                  <a:lumOff val="1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  <p:sp>
        <p:nvSpPr>
          <p:cNvPr id="28" name="Прямокутник 27"/>
          <p:cNvSpPr/>
          <p:nvPr/>
        </p:nvSpPr>
        <p:spPr>
          <a:xfrm>
            <a:off x="421855" y="5877272"/>
            <a:ext cx="85684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Геометрія зародилася в Ойкумені (басейн Середземного моря). Батьківщиною геометрії є стародавній Єгипет.</a:t>
            </a: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15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71600" y="296652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uk-UA" sz="2400" b="1" i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Найдавніші згадки про трикутник</a:t>
            </a:r>
            <a:endParaRPr lang="uk-UA" altLang="uk-UA" sz="2400" b="1" i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971600" y="932235"/>
            <a:ext cx="7704856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/>
            <a:r>
              <a:rPr lang="uk-UA" sz="21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Трикутник – одна з перших геометричних фігур, про властивості якої людство дізналося ще в давнину. Задачі про трикутник були знайдені у давньогрецьких папірусах, старовинних індійських книгах. У папірусі </a:t>
            </a:r>
            <a:r>
              <a:rPr lang="uk-UA" sz="21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Ахмеса</a:t>
            </a:r>
            <a:r>
              <a:rPr lang="uk-UA" sz="21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згадується про рівнобедрений  і прямокутний трикутники. А давні вавилоняни 4000 років тому вже знали про властивість кутів при основі рівнобедреного трикутника. </a:t>
            </a:r>
          </a:p>
        </p:txBody>
      </p:sp>
      <p:pic>
        <p:nvPicPr>
          <p:cNvPr id="1026" name="Picture 2" descr="http://www.skydive.ru/uploads/posts/2012-07/1343040685_muzeum-2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284" y="3248980"/>
            <a:ext cx="5269157" cy="323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Shape 17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70045" y="3561733"/>
            <a:ext cx="2586923" cy="29214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6093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71600" y="296652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uk-UA" sz="2400" b="1" i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Найдавніші згадки про трикутник</a:t>
            </a:r>
            <a:endParaRPr lang="uk-UA" altLang="uk-UA" sz="2400" b="1" i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971600" y="932235"/>
            <a:ext cx="7704856" cy="476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317500">
              <a:lnSpc>
                <a:spcPct val="115000"/>
              </a:lnSpc>
              <a:buClr>
                <a:srgbClr val="000000"/>
              </a:buClr>
              <a:buSzPct val="79000"/>
              <a:buFont typeface="Arial"/>
              <a:buChar char="●"/>
            </a:pP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Через 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2000 років у Стародавній Греції вивчення властивостей трикутника досягає високого рівня.</a:t>
            </a:r>
          </a:p>
          <a:p>
            <a:pPr marL="457200" lvl="0" indent="-317500">
              <a:lnSpc>
                <a:spcPct val="115000"/>
              </a:lnSpc>
              <a:buClr>
                <a:srgbClr val="000000"/>
              </a:buClr>
            </a:pPr>
            <a:endParaRPr lang="uk-UA" sz="2400" b="1" dirty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  <a:p>
            <a:pPr marL="457200" lvl="0" indent="-317500">
              <a:lnSpc>
                <a:spcPct val="115000"/>
              </a:lnSpc>
              <a:buClr>
                <a:srgbClr val="000000"/>
              </a:buClr>
              <a:buSzPct val="79000"/>
              <a:buFont typeface="Arial"/>
              <a:buChar char="●"/>
            </a:pP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У 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XV—XVI 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ст. з'явилася величезна кількість досліджень властивостей трикутника, які ввійшли в розділ планіметрії, що одержав назву «Нова геометрія трикутника».</a:t>
            </a:r>
          </a:p>
          <a:p>
            <a:pPr marL="457200" lvl="0" indent="-317500">
              <a:lnSpc>
                <a:spcPct val="115000"/>
              </a:lnSpc>
              <a:buClr>
                <a:srgbClr val="000000"/>
              </a:buClr>
            </a:pPr>
            <a:endParaRPr lang="uk-UA" sz="2400" b="1" dirty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  <a:p>
            <a:pPr marL="457200" lvl="0" indent="-317500">
              <a:lnSpc>
                <a:spcPct val="115000"/>
              </a:lnSpc>
              <a:buClr>
                <a:srgbClr val="000000"/>
              </a:buClr>
              <a:buSzPct val="79000"/>
              <a:buFont typeface="Arial"/>
              <a:buChar char="●"/>
            </a:pP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Великий внесок у розвиток геометрії трикутника внесли мате­матики 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XIX—XX 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ст.: 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Лемуан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Брокар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Тебо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й 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ін</a:t>
            </a:r>
            <a:endParaRPr lang="uk-UA" sz="24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90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71600" y="296652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Фалес </a:t>
            </a:r>
            <a:r>
              <a:rPr lang="uk-UA" altLang="uk-UA" sz="24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Мілетський</a:t>
            </a:r>
            <a:r>
              <a:rPr lang="uk-UA" altLang="uk-UA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(пр</a:t>
            </a:r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624 до н.е. </a:t>
            </a:r>
            <a:r>
              <a:rPr lang="uk-UA" altLang="uk-UA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548 до н.е</a:t>
            </a:r>
            <a:r>
              <a:rPr lang="uk-UA" altLang="uk-UA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uk-UA" altLang="uk-UA" sz="24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3" name="Групувати 2"/>
          <p:cNvGrpSpPr/>
          <p:nvPr/>
        </p:nvGrpSpPr>
        <p:grpSpPr>
          <a:xfrm>
            <a:off x="971600" y="1186767"/>
            <a:ext cx="7811558" cy="4893647"/>
            <a:chOff x="971600" y="1186767"/>
            <a:chExt cx="7811558" cy="4893647"/>
          </a:xfrm>
        </p:grpSpPr>
        <p:sp>
          <p:nvSpPr>
            <p:cNvPr id="5" name="Прямокутник 4"/>
            <p:cNvSpPr/>
            <p:nvPr/>
          </p:nvSpPr>
          <p:spPr>
            <a:xfrm>
              <a:off x="971600" y="1186767"/>
              <a:ext cx="3996444" cy="48936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indent="363538" algn="just"/>
              <a:r>
                <a:rPr lang="uk-UA" altLang="uk-UA" sz="24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Вважається</a:t>
              </a:r>
              <a:r>
                <a:rPr lang="uk-UA" altLang="uk-UA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що Фалес першим познайомив греків з геометрією.  </a:t>
              </a:r>
            </a:p>
            <a:p>
              <a:pPr indent="363538" algn="just"/>
              <a:r>
                <a:rPr lang="uk-UA" altLang="uk-UA" sz="24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Йому </a:t>
              </a:r>
              <a:r>
                <a:rPr lang="uk-UA" altLang="uk-UA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приписують відкриття і доведення ряду теорем одна з яких про рівність кутів при основі рівнобедреного трикутника. </a:t>
              </a:r>
            </a:p>
            <a:p>
              <a:pPr indent="363538" algn="just"/>
              <a:r>
                <a:rPr lang="uk-UA" altLang="uk-UA" sz="24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Фалес </a:t>
              </a:r>
              <a:r>
                <a:rPr lang="uk-UA" altLang="uk-UA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установив, що трикутник повністю визначається </a:t>
              </a:r>
              <a:r>
                <a:rPr lang="uk-UA" altLang="uk-UA" sz="2400" b="1" u="sng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стороною</a:t>
              </a:r>
              <a:r>
                <a:rPr lang="uk-UA" altLang="uk-UA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і </a:t>
              </a:r>
              <a:r>
                <a:rPr lang="uk-UA" altLang="uk-UA" sz="2400" b="1" u="sng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прилеглими до неї кутами</a:t>
              </a:r>
              <a:r>
                <a:rPr lang="uk-UA" altLang="uk-UA" sz="24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8" name="Shape 148"/>
            <p:cNvPicPr preferRelativeResize="0"/>
            <p:nvPr/>
          </p:nvPicPr>
          <p:blipFill rotWithShape="1">
            <a:blip r:embed="rId4"/>
            <a:srcRect/>
            <a:stretch/>
          </p:blipFill>
          <p:spPr>
            <a:xfrm>
              <a:off x="5328084" y="1412776"/>
              <a:ext cx="3455074" cy="4441631"/>
            </a:xfrm>
            <a:prstGeom prst="rect">
              <a:avLst/>
            </a:prstGeom>
            <a:ln w="88900" cap="sq" cmpd="thickThin">
              <a:solidFill>
                <a:schemeClr val="accent6">
                  <a:lumMod val="90000"/>
                  <a:lumOff val="10000"/>
                </a:schemeClr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</p:spTree>
    <p:extLst>
      <p:ext uri="{BB962C8B-B14F-4D97-AF65-F5344CB8AC3E}">
        <p14:creationId xmlns:p14="http://schemas.microsoft.com/office/powerpoint/2010/main" val="3977719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71600" y="296652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Піфагор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(пр. 580 – 572 до н. е. - пр. 500 – 490 до н. е. ) 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sp>
        <p:nvSpPr>
          <p:cNvPr id="6" name="Shape 157"/>
          <p:cNvSpPr txBox="1">
            <a:spLocks/>
          </p:cNvSpPr>
          <p:nvPr/>
        </p:nvSpPr>
        <p:spPr>
          <a:xfrm>
            <a:off x="971600" y="1016732"/>
            <a:ext cx="4419242" cy="526297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indent="174625" algn="just">
              <a:defRPr sz="24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ym typeface="Georgia"/>
              </a:rPr>
              <a:t>Піфагору</a:t>
            </a:r>
            <a:r>
              <a:rPr lang="ru-RU" dirty="0" smtClean="0">
                <a:sym typeface="Georgia"/>
              </a:rPr>
              <a:t>  </a:t>
            </a:r>
            <a:r>
              <a:rPr lang="ru-RU" dirty="0">
                <a:sym typeface="Georgia"/>
              </a:rPr>
              <a:t>та </a:t>
            </a:r>
            <a:r>
              <a:rPr lang="ru-RU" dirty="0" err="1">
                <a:sym typeface="Georgia"/>
              </a:rPr>
              <a:t>учням</a:t>
            </a:r>
            <a:r>
              <a:rPr lang="ru-RU" dirty="0">
                <a:sym typeface="Georgia"/>
              </a:rPr>
              <a:t> </a:t>
            </a:r>
            <a:r>
              <a:rPr lang="ru-RU" dirty="0" err="1">
                <a:sym typeface="Georgia"/>
              </a:rPr>
              <a:t>його</a:t>
            </a:r>
            <a:r>
              <a:rPr lang="ru-RU" dirty="0">
                <a:sym typeface="Georgia"/>
              </a:rPr>
              <a:t> </a:t>
            </a:r>
            <a:r>
              <a:rPr lang="ru-RU" dirty="0" err="1">
                <a:sym typeface="Georgia"/>
              </a:rPr>
              <a:t>школи</a:t>
            </a:r>
            <a:r>
              <a:rPr lang="ru-RU" dirty="0">
                <a:sym typeface="Georgia"/>
              </a:rPr>
              <a:t> належать </a:t>
            </a:r>
            <a:r>
              <a:rPr lang="ru-RU" dirty="0" err="1">
                <a:sym typeface="Georgia"/>
              </a:rPr>
              <a:t>вчення</a:t>
            </a:r>
            <a:r>
              <a:rPr lang="ru-RU" dirty="0">
                <a:sym typeface="Georgia"/>
              </a:rPr>
              <a:t> про </a:t>
            </a:r>
            <a:r>
              <a:rPr lang="ru-RU" dirty="0" err="1">
                <a:sym typeface="Georgia"/>
              </a:rPr>
              <a:t>прямокутний</a:t>
            </a:r>
            <a:r>
              <a:rPr lang="ru-RU" dirty="0">
                <a:sym typeface="Georgia"/>
              </a:rPr>
              <a:t> </a:t>
            </a:r>
            <a:r>
              <a:rPr lang="ru-RU" dirty="0" err="1" smtClean="0">
                <a:sym typeface="Georgia"/>
              </a:rPr>
              <a:t>трикутник</a:t>
            </a:r>
            <a:r>
              <a:rPr lang="ru-RU" dirty="0" smtClean="0">
                <a:sym typeface="Georgia"/>
              </a:rPr>
              <a:t>, </a:t>
            </a:r>
            <a:r>
              <a:rPr lang="ru-RU" dirty="0" err="1">
                <a:sym typeface="Georgia"/>
              </a:rPr>
              <a:t>знання</a:t>
            </a:r>
            <a:r>
              <a:rPr lang="ru-RU" dirty="0">
                <a:sym typeface="Georgia"/>
              </a:rPr>
              <a:t> про </a:t>
            </a:r>
            <a:r>
              <a:rPr lang="ru-RU" dirty="0" err="1">
                <a:sym typeface="Georgia"/>
              </a:rPr>
              <a:t>Піфагорові</a:t>
            </a:r>
            <a:r>
              <a:rPr lang="ru-RU" dirty="0">
                <a:sym typeface="Georgia"/>
              </a:rPr>
              <a:t> </a:t>
            </a:r>
            <a:r>
              <a:rPr lang="ru-RU" dirty="0" smtClean="0">
                <a:sym typeface="Georgia"/>
              </a:rPr>
              <a:t>числа.</a:t>
            </a:r>
          </a:p>
          <a:p>
            <a:r>
              <a:rPr lang="uk-UA" dirty="0" smtClean="0"/>
              <a:t>В м. Кротоні (Італія)  </a:t>
            </a:r>
            <a:r>
              <a:rPr lang="uk-UA" dirty="0"/>
              <a:t>Піфагор </a:t>
            </a:r>
            <a:r>
              <a:rPr lang="uk-UA" dirty="0" smtClean="0"/>
              <a:t>зібрав </a:t>
            </a:r>
            <a:r>
              <a:rPr lang="uk-UA" dirty="0"/>
              <a:t>навколо себе групу </a:t>
            </a:r>
            <a:r>
              <a:rPr lang="uk-UA" dirty="0" smtClean="0"/>
              <a:t>однодумців і </a:t>
            </a:r>
            <a:r>
              <a:rPr lang="uk-UA" dirty="0"/>
              <a:t>створив таємний гурток.</a:t>
            </a:r>
          </a:p>
          <a:p>
            <a:r>
              <a:rPr lang="uk-UA" dirty="0"/>
              <a:t>Члени гуртка вивчали різні питання філософії і </a:t>
            </a:r>
            <a:r>
              <a:rPr lang="uk-UA" dirty="0" smtClean="0"/>
              <a:t>математики. Діяльність </a:t>
            </a:r>
            <a:r>
              <a:rPr lang="uk-UA" dirty="0"/>
              <a:t>піфагорійців мала таємний </a:t>
            </a:r>
            <a:r>
              <a:rPr lang="uk-UA" dirty="0" smtClean="0"/>
              <a:t>характер. Піфагора вони вважали своїм пророком.</a:t>
            </a:r>
            <a:endParaRPr lang="ru-RU" dirty="0">
              <a:sym typeface="Georgia"/>
            </a:endParaRPr>
          </a:p>
        </p:txBody>
      </p:sp>
      <p:pic>
        <p:nvPicPr>
          <p:cNvPr id="7" name="Shape 158"/>
          <p:cNvPicPr preferRelativeResize="0"/>
          <p:nvPr/>
        </p:nvPicPr>
        <p:blipFill rotWithShape="1">
          <a:blip r:embed="rId4"/>
          <a:srcRect/>
          <a:stretch/>
        </p:blipFill>
        <p:spPr>
          <a:xfrm>
            <a:off x="5580112" y="1183415"/>
            <a:ext cx="3029346" cy="3757753"/>
          </a:xfrm>
          <a:prstGeom prst="rect">
            <a:avLst/>
          </a:prstGeom>
          <a:ln w="88900" cap="sq" cmpd="thickThin">
            <a:solidFill>
              <a:schemeClr val="accent6">
                <a:lumMod val="90000"/>
                <a:lumOff val="1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785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71600" y="296652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Трикутні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числа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Піфагора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sp>
        <p:nvSpPr>
          <p:cNvPr id="6" name="Shape 157"/>
          <p:cNvSpPr txBox="1">
            <a:spLocks/>
          </p:cNvSpPr>
          <p:nvPr/>
        </p:nvSpPr>
        <p:spPr>
          <a:xfrm>
            <a:off x="971600" y="1268760"/>
            <a:ext cx="7695063" cy="267765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indent="174625" algn="just">
              <a:defRPr sz="2400" b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uk-UA" dirty="0"/>
              <a:t>Вивчаючи натуральний ряд чисел, піфагорійці встановили таку властивість сум послідовних чисел: 1+2 </a:t>
            </a:r>
            <a:r>
              <a:rPr lang="uk-UA" dirty="0" smtClean="0"/>
              <a:t>= 3</a:t>
            </a:r>
            <a:r>
              <a:rPr lang="uk-UA" dirty="0"/>
              <a:t>, 1+2+&lt;3 </a:t>
            </a:r>
            <a:r>
              <a:rPr lang="uk-UA" dirty="0" smtClean="0"/>
              <a:t>= 6</a:t>
            </a:r>
            <a:r>
              <a:rPr lang="uk-UA" dirty="0"/>
              <a:t>, </a:t>
            </a:r>
            <a:r>
              <a:rPr lang="uk-UA" dirty="0" smtClean="0"/>
              <a:t>1+2+3+4=10</a:t>
            </a:r>
            <a:r>
              <a:rPr lang="uk-UA" dirty="0"/>
              <a:t>, </a:t>
            </a:r>
            <a:r>
              <a:rPr lang="uk-UA" dirty="0" smtClean="0"/>
              <a:t>1+2+3+4+5 = 15 </a:t>
            </a:r>
            <a:r>
              <a:rPr lang="uk-UA" dirty="0"/>
              <a:t>і т. д. Числа 1, 3, 6, 10, </a:t>
            </a:r>
            <a:r>
              <a:rPr lang="uk-UA" dirty="0" smtClean="0"/>
              <a:t>15 ... </a:t>
            </a:r>
            <a:r>
              <a:rPr lang="uk-UA" dirty="0"/>
              <a:t>вони називали трикутними числами, бо якщо скласти фігуру з кружечків, кількість яких відповідає кожному з цих чисел, то вона матиме форму </a:t>
            </a:r>
            <a:r>
              <a:rPr lang="uk-UA" dirty="0" smtClean="0"/>
              <a:t>рівностороннього трикутника.</a:t>
            </a:r>
            <a:endParaRPr lang="ru-RU" dirty="0">
              <a:sym typeface="Georgia"/>
            </a:endParaRPr>
          </a:p>
        </p:txBody>
      </p:sp>
      <p:pic>
        <p:nvPicPr>
          <p:cNvPr id="5" name="Рисунок 4" descr="http://osvita.ua/doc/images/news/237/23789/1.gif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0988" y="4452814"/>
            <a:ext cx="5836285" cy="1828800"/>
          </a:xfrm>
          <a:prstGeom prst="rect">
            <a:avLst/>
          </a:prstGeom>
          <a:ln w="88900" cap="sq" cmpd="thickThin">
            <a:solidFill>
              <a:schemeClr val="accent6">
                <a:lumMod val="90000"/>
                <a:lumOff val="1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01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935596" y="440668"/>
            <a:ext cx="3996444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3538" algn="just"/>
            <a:r>
              <a:rPr lang="uk-UA" altLang="uk-UA" sz="21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Властивості рівнобедреного трикутника були відомі </a:t>
            </a:r>
            <a:r>
              <a:rPr lang="uk-UA" altLang="uk-UA" sz="21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</a:t>
            </a:r>
            <a:r>
              <a:rPr lang="uk-UA" altLang="uk-UA" sz="21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з давніх часів. Ще стародавні вавилоняни у другому тисячолітті до нашого літочислення (Христового Народження) знали, що кути при основі рівнобедреного трикутника рівні між собою.</a:t>
            </a:r>
          </a:p>
          <a:p>
            <a:pPr indent="363538" algn="just"/>
            <a:r>
              <a:rPr lang="uk-UA" altLang="uk-UA" sz="21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Стародавні греки навчилися визначати відстань від корабля в морі або до іншого недоступного предмета. Для цього вони використовували властивості рівнобедреного прямокутного трикутника</a:t>
            </a:r>
            <a:endParaRPr lang="uk-UA" altLang="uk-UA" sz="21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biLevel thresh="75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84068" y="566740"/>
            <a:ext cx="3581400" cy="5334000"/>
          </a:xfrm>
          <a:prstGeom prst="rect">
            <a:avLst/>
          </a:prstGeom>
          <a:ln w="88900" cap="sq" cmpd="thickThin">
            <a:solidFill>
              <a:schemeClr val="accent6">
                <a:lumMod val="90000"/>
                <a:lumOff val="1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57996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971600" y="296652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Герон </a:t>
            </a:r>
            <a:r>
              <a:rPr lang="uk-UA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Александрійський</a:t>
            </a: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(</a:t>
            </a:r>
            <a:r>
              <a:rPr lang="en-US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пр</a:t>
            </a:r>
            <a:r>
              <a:rPr lang="uk-UA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иблизно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 у  </a:t>
            </a: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столітті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н.е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</a:t>
            </a: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)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827584" y="1196752"/>
            <a:ext cx="456129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74625" algn="just"/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 “ТРИКУТНИК” античного походження. </a:t>
            </a:r>
          </a:p>
          <a:p>
            <a:pPr indent="174625" algn="just"/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 </a:t>
            </a:r>
            <a:r>
              <a:rPr lang="ru-RU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 для</a:t>
            </a:r>
            <a:r>
              <a:rPr lang="ru-RU" altLang="uk-UA" sz="24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ru-RU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позначення трикутників запропонував </a:t>
            </a:r>
            <a:r>
              <a:rPr lang="uk-UA" altLang="uk-UA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ще </a:t>
            </a:r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в  </a:t>
            </a:r>
            <a:r>
              <a:rPr lang="uk-UA" altLang="uk-UA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І ст. давньогрецький </a:t>
            </a:r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вчений Герон. </a:t>
            </a:r>
          </a:p>
          <a:p>
            <a:pPr lvl="0" indent="174625" algn="just"/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Знак </a:t>
            </a:r>
            <a:r>
              <a:rPr lang="ru-RU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 </a:t>
            </a:r>
            <a:r>
              <a:rPr lang="ru-RU" altLang="uk-UA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почали </a:t>
            </a:r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застосовувати</a:t>
            </a:r>
            <a:r>
              <a:rPr lang="ru-RU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 </a:t>
            </a:r>
            <a:r>
              <a:rPr lang="ru-RU" altLang="uk-UA" sz="24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тільки</a:t>
            </a:r>
            <a:r>
              <a:rPr lang="ru-RU" altLang="uk-UA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 в </a:t>
            </a:r>
            <a:r>
              <a:rPr lang="ru-RU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І</a:t>
            </a:r>
            <a:r>
              <a:rPr lang="en-US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V</a:t>
            </a:r>
            <a:r>
              <a:rPr lang="uk-UA" altLang="uk-UA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Wingdings 3" panose="05040102010807070707" pitchFamily="18" charset="2"/>
              </a:rPr>
              <a:t> столітті. </a:t>
            </a:r>
            <a:endParaRPr lang="uk-UA" altLang="uk-UA" sz="2400" b="1" dirty="0" smtClean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Wingdings 3" panose="05040102010807070707" pitchFamily="18" charset="2"/>
            </a:endParaRPr>
          </a:p>
          <a:p>
            <a:pPr lvl="0" indent="174625" algn="just"/>
            <a:r>
              <a:rPr lang="en-US" sz="24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Найбільш</a:t>
            </a:r>
            <a:r>
              <a:rPr lang="en-US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відома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його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формула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для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знаходження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площі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трикутника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(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Формула</a:t>
            </a:r>
            <a:r>
              <a:rPr lang="en-US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</a:t>
            </a:r>
            <a:r>
              <a:rPr lang="en-US" sz="24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Герона</a:t>
            </a:r>
            <a:r>
              <a:rPr lang="en-US" sz="24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).</a:t>
            </a:r>
            <a:endParaRPr lang="en-US" sz="24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Georgia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32899" y="1196752"/>
            <a:ext cx="3148567" cy="4423737"/>
          </a:xfrm>
          <a:prstGeom prst="rect">
            <a:avLst/>
          </a:prstGeom>
          <a:ln w="88900" cap="sq" cmpd="thickThin">
            <a:solidFill>
              <a:schemeClr val="accent6">
                <a:lumMod val="90000"/>
                <a:lumOff val="1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6227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Групувати 19"/>
          <p:cNvGrpSpPr/>
          <p:nvPr/>
        </p:nvGrpSpPr>
        <p:grpSpPr>
          <a:xfrm>
            <a:off x="719572" y="260648"/>
            <a:ext cx="8172908" cy="3254301"/>
            <a:chOff x="719572" y="260648"/>
            <a:chExt cx="8172908" cy="3254301"/>
          </a:xfrm>
        </p:grpSpPr>
        <p:sp>
          <p:nvSpPr>
            <p:cNvPr id="7" name="Прямоугольник 4"/>
            <p:cNvSpPr>
              <a:spLocks noChangeArrowheads="1"/>
            </p:cNvSpPr>
            <p:nvPr/>
          </p:nvSpPr>
          <p:spPr bwMode="auto">
            <a:xfrm>
              <a:off x="719572" y="1052736"/>
              <a:ext cx="8153400" cy="2462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indent="355600" algn="just"/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Трикутник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уособлює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начало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творення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: за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своєю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формою –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це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перша і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найпростіша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фігура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утворена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перетином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трьох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ліній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або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з’єднанням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трьох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точок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Він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міг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символізувати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воду,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дощову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хмару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богиню </a:t>
              </a:r>
              <a:r>
                <a:rPr lang="ru-RU" altLang="uk-UA" sz="22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неба, </a:t>
              </a:r>
              <a:r>
                <a:rPr lang="ru-RU" altLang="uk-UA" sz="2200" b="1" dirty="0" err="1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вогонь</a:t>
              </a:r>
              <a:r>
                <a:rPr lang="ru-RU" altLang="uk-UA" sz="22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, </a:t>
              </a:r>
              <a:r>
                <a:rPr lang="ru-RU" altLang="uk-UA" sz="2200" b="1" dirty="0" err="1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прагнення</a:t>
              </a:r>
              <a:r>
                <a:rPr lang="ru-RU" altLang="uk-UA" sz="22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до </a:t>
              </a:r>
              <a:r>
                <a:rPr lang="ru-RU" altLang="uk-UA" sz="2200" b="1" dirty="0" err="1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вдосконалення</a:t>
              </a:r>
              <a:r>
                <a:rPr lang="ru-RU" altLang="uk-UA" sz="22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Його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символіка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відповідає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символіці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числа 3. </a:t>
              </a:r>
            </a:p>
            <a:p>
              <a:pPr indent="355600" algn="just"/>
              <a:r>
                <a:rPr lang="ru-RU" altLang="uk-UA" sz="2200" b="1" dirty="0" err="1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Трикутник</a:t>
              </a:r>
              <a:r>
                <a:rPr lang="ru-RU" altLang="uk-UA" sz="22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– символ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людського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життя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: «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народження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життя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смерть»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або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«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дитинство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зрілість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</a:t>
              </a:r>
              <a:r>
                <a:rPr lang="ru-RU" altLang="uk-UA" sz="22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старість</a:t>
              </a:r>
              <a:r>
                <a:rPr lang="ru-RU" altLang="uk-UA" sz="22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».  </a:t>
              </a:r>
              <a:endParaRPr lang="uk-UA" altLang="uk-UA" sz="22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кутник 9"/>
            <p:cNvSpPr/>
            <p:nvPr/>
          </p:nvSpPr>
          <p:spPr>
            <a:xfrm>
              <a:off x="971600" y="260648"/>
              <a:ext cx="7920880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3" algn="ctr">
                <a:spcBef>
                  <a:spcPts val="300"/>
                </a:spcBef>
                <a:buClr>
                  <a:srgbClr val="000000"/>
                </a:buClr>
                <a:buSzPct val="58999"/>
              </a:pPr>
              <a:r>
                <a:rPr lang="uk-UA" sz="2400" b="1" dirty="0" smtClean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Georgia"/>
                  <a:cs typeface="Times New Roman" panose="02020603050405020304" pitchFamily="18" charset="0"/>
                  <a:sym typeface="Georgia"/>
                </a:rPr>
                <a:t>Рівносторонній (частинний випадок рівнобедреного) трикутник часто був якимось символом</a:t>
              </a:r>
              <a:endParaRPr lang="en-US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endParaRPr>
            </a:p>
          </p:txBody>
        </p:sp>
      </p:grpSp>
      <p:grpSp>
        <p:nvGrpSpPr>
          <p:cNvPr id="40" name="Групувати 39"/>
          <p:cNvGrpSpPr/>
          <p:nvPr/>
        </p:nvGrpSpPr>
        <p:grpSpPr>
          <a:xfrm>
            <a:off x="827583" y="3573016"/>
            <a:ext cx="3102905" cy="2224657"/>
            <a:chOff x="575556" y="3313580"/>
            <a:chExt cx="4266180" cy="3058678"/>
          </a:xfrm>
          <a:gradFill flip="none" rotWithShape="1"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lin ang="16200000" scaled="1"/>
            <a:tileRect/>
          </a:gradFill>
        </p:grpSpPr>
        <p:sp>
          <p:nvSpPr>
            <p:cNvPr id="31" name="Равнобедренный треугольник 2"/>
            <p:cNvSpPr/>
            <p:nvPr/>
          </p:nvSpPr>
          <p:spPr>
            <a:xfrm>
              <a:off x="1331640" y="3933056"/>
              <a:ext cx="2644717" cy="1810532"/>
            </a:xfrm>
            <a:prstGeom prst="triangle">
              <a:avLst>
                <a:gd name="adj" fmla="val 49583"/>
              </a:avLst>
            </a:prstGeom>
            <a:grpFill/>
            <a:ln w="57150" cap="flat" cmpd="sng" algn="ctr">
              <a:solidFill>
                <a:schemeClr val="accent4">
                  <a:lumMod val="50000"/>
                </a:schemeClr>
              </a:solidFill>
              <a:prstDash val="solid"/>
            </a:ln>
            <a:effectLst/>
          </p:spPr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75556" y="5831976"/>
              <a:ext cx="2260871" cy="540282"/>
            </a:xfrm>
            <a:prstGeom prst="rect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uk-UA" dirty="0"/>
                <a:t>народження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015150" y="3313580"/>
              <a:ext cx="1245649" cy="54028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uk-UA" dirty="0"/>
                <a:t>ж</a:t>
              </a:r>
              <a:r>
                <a:rPr lang="uk-UA" dirty="0" smtClean="0"/>
                <a:t>иття</a:t>
              </a:r>
              <a:endParaRPr lang="uk-UA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505938" y="5822781"/>
              <a:ext cx="1335798" cy="540282"/>
            </a:xfrm>
            <a:prstGeom prst="rect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uk-UA" dirty="0"/>
                <a:t>смерть</a:t>
              </a:r>
            </a:p>
          </p:txBody>
        </p:sp>
      </p:grpSp>
      <p:grpSp>
        <p:nvGrpSpPr>
          <p:cNvPr id="39" name="Групувати 38"/>
          <p:cNvGrpSpPr/>
          <p:nvPr/>
        </p:nvGrpSpPr>
        <p:grpSpPr>
          <a:xfrm>
            <a:off x="5883654" y="3574027"/>
            <a:ext cx="3116837" cy="2223647"/>
            <a:chOff x="4574933" y="3320942"/>
            <a:chExt cx="4249994" cy="3032075"/>
          </a:xfrm>
          <a:gradFill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lin ang="16200000" scaled="1"/>
          </a:gradFill>
        </p:grpSpPr>
        <p:sp>
          <p:nvSpPr>
            <p:cNvPr id="32" name="Равнобедренный треугольник 2"/>
            <p:cNvSpPr/>
            <p:nvPr/>
          </p:nvSpPr>
          <p:spPr>
            <a:xfrm>
              <a:off x="5184068" y="3933056"/>
              <a:ext cx="2644717" cy="1810532"/>
            </a:xfrm>
            <a:prstGeom prst="triangle">
              <a:avLst>
                <a:gd name="adj" fmla="val 49583"/>
              </a:avLst>
            </a:prstGeom>
            <a:grpFill/>
            <a:ln w="57150" cap="flat" cmpd="sng" algn="ctr">
              <a:solidFill>
                <a:schemeClr val="accent4">
                  <a:lumMod val="50000"/>
                </a:schemeClr>
              </a:solidFill>
              <a:prstDash val="solid"/>
            </a:ln>
            <a:effectLst/>
          </p:spPr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" lastClr="FFFFFF"/>
                </a:solidFill>
                <a:latin typeface="Franklin Gothic Book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574933" y="5814459"/>
              <a:ext cx="1887456" cy="538558"/>
            </a:xfrm>
            <a:prstGeom prst="rect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uk-UA" dirty="0" smtClean="0"/>
                <a:t>дитинство</a:t>
              </a:r>
              <a:endParaRPr lang="uk-UA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747676" y="3320942"/>
              <a:ext cx="1517500" cy="538558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uk-UA" dirty="0" smtClean="0"/>
                <a:t>зрілість</a:t>
              </a:r>
              <a:endParaRPr lang="uk-UA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310147" y="5805264"/>
              <a:ext cx="1514780" cy="538558"/>
            </a:xfrm>
            <a:prstGeom prst="rect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uk-UA" dirty="0" smtClean="0"/>
                <a:t>старість</a:t>
              </a:r>
              <a:endParaRPr lang="uk-UA" dirty="0"/>
            </a:p>
          </p:txBody>
        </p:sp>
      </p:grpSp>
      <p:grpSp>
        <p:nvGrpSpPr>
          <p:cNvPr id="41" name="Групувати 40"/>
          <p:cNvGrpSpPr/>
          <p:nvPr/>
        </p:nvGrpSpPr>
        <p:grpSpPr>
          <a:xfrm>
            <a:off x="3239852" y="4313265"/>
            <a:ext cx="2988333" cy="2324920"/>
            <a:chOff x="4574933" y="3407629"/>
            <a:chExt cx="3677881" cy="2861387"/>
          </a:xfrm>
          <a:gradFill>
            <a:gsLst>
              <a:gs pos="0">
                <a:schemeClr val="accent4">
                  <a:lumMod val="0"/>
                  <a:lumOff val="100000"/>
                </a:schemeClr>
              </a:gs>
              <a:gs pos="35000">
                <a:schemeClr val="accent4">
                  <a:lumMod val="0"/>
                  <a:lumOff val="100000"/>
                </a:schemeClr>
              </a:gs>
              <a:gs pos="100000">
                <a:schemeClr val="accent4">
                  <a:lumMod val="100000"/>
                </a:schemeClr>
              </a:gs>
            </a:gsLst>
            <a:lin ang="16200000" scaled="1"/>
          </a:gradFill>
        </p:grpSpPr>
        <p:sp>
          <p:nvSpPr>
            <p:cNvPr id="42" name="Равнобедренный треугольник 2"/>
            <p:cNvSpPr/>
            <p:nvPr/>
          </p:nvSpPr>
          <p:spPr>
            <a:xfrm>
              <a:off x="5184068" y="3933056"/>
              <a:ext cx="2644717" cy="1810532"/>
            </a:xfrm>
            <a:prstGeom prst="triangle">
              <a:avLst>
                <a:gd name="adj" fmla="val 49583"/>
              </a:avLst>
            </a:prstGeom>
            <a:grpFill/>
            <a:ln w="57150" cap="flat" cmpd="sng" algn="ctr">
              <a:solidFill>
                <a:schemeClr val="accent4">
                  <a:lumMod val="50000"/>
                </a:schemeClr>
              </a:solidFill>
              <a:prstDash val="solid"/>
            </a:ln>
            <a:effectLst/>
          </p:spPr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" lastClr="FFFFFF"/>
                </a:solidFill>
                <a:latin typeface="Franklin Gothic Book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574933" y="5814462"/>
              <a:ext cx="1063482" cy="454554"/>
            </a:xfrm>
            <a:prstGeom prst="rect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uk-UA" dirty="0" smtClean="0"/>
                <a:t>Земля</a:t>
              </a:r>
              <a:endParaRPr lang="uk-UA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835308" y="3407629"/>
              <a:ext cx="1312742" cy="454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uk-UA" dirty="0" smtClean="0"/>
                <a:t>Людина</a:t>
              </a:r>
              <a:endParaRPr lang="uk-UA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7310148" y="5805266"/>
              <a:ext cx="942666" cy="454554"/>
            </a:xfrm>
            <a:prstGeom prst="rect">
              <a:avLst/>
            </a:prstGeom>
            <a:grpFill/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uk-UA" dirty="0" smtClean="0"/>
                <a:t>Небо</a:t>
              </a:r>
              <a:endParaRPr lang="uk-UA" dirty="0"/>
            </a:p>
          </p:txBody>
        </p:sp>
      </p:grpSp>
    </p:spTree>
    <p:extLst>
      <p:ext uri="{BB962C8B-B14F-4D97-AF65-F5344CB8AC3E}">
        <p14:creationId xmlns:p14="http://schemas.microsoft.com/office/powerpoint/2010/main" val="102969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Групувати 52"/>
          <p:cNvGrpSpPr/>
          <p:nvPr/>
        </p:nvGrpSpPr>
        <p:grpSpPr>
          <a:xfrm>
            <a:off x="1000954" y="656692"/>
            <a:ext cx="3643054" cy="2308324"/>
            <a:chOff x="879956" y="428302"/>
            <a:chExt cx="3643054" cy="2308324"/>
          </a:xfrm>
        </p:grpSpPr>
        <p:sp>
          <p:nvSpPr>
            <p:cNvPr id="31" name="Прямоугольник 1"/>
            <p:cNvSpPr/>
            <p:nvPr/>
          </p:nvSpPr>
          <p:spPr>
            <a:xfrm>
              <a:off x="879956" y="428302"/>
              <a:ext cx="1999856" cy="230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Трикутник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з  вершиною </a:t>
              </a:r>
              <a:r>
                <a:rPr lang="ru-RU" sz="2400" b="1" dirty="0" err="1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вгору</a:t>
              </a:r>
              <a:r>
                <a:rPr lang="ru-RU" sz="24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та </a:t>
              </a:r>
              <a:r>
                <a:rPr lang="ru-RU" sz="2400" b="1" dirty="0" err="1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лінією</a:t>
              </a:r>
              <a:r>
                <a:rPr lang="ru-RU" sz="24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символізує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повітря</a:t>
              </a:r>
              <a:endParaRPr lang="ru-RU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5" name="Равнобедренный треугольник 2"/>
            <p:cNvSpPr/>
            <p:nvPr/>
          </p:nvSpPr>
          <p:spPr>
            <a:xfrm>
              <a:off x="2772365" y="898388"/>
              <a:ext cx="1750645" cy="1198464"/>
            </a:xfrm>
            <a:prstGeom prst="triangle">
              <a:avLst>
                <a:gd name="adj" fmla="val 49583"/>
              </a:avLst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  <a:ln w="38100" cap="flat" cmpd="sng" algn="ctr">
              <a:solidFill>
                <a:schemeClr val="accent5">
                  <a:lumMod val="50000"/>
                </a:schemeClr>
              </a:solidFill>
              <a:prstDash val="solid"/>
            </a:ln>
            <a:effectLst/>
          </p:spPr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" lastClr="FFFFFF"/>
                </a:solidFill>
                <a:latin typeface="Franklin Gothic Book"/>
              </a:endParaRPr>
            </a:p>
          </p:txBody>
        </p:sp>
        <p:cxnSp>
          <p:nvCxnSpPr>
            <p:cNvPr id="37" name="Пряма сполучна лінія 36"/>
            <p:cNvCxnSpPr>
              <a:stCxn id="35" idx="1"/>
              <a:endCxn id="35" idx="5"/>
            </p:cNvCxnSpPr>
            <p:nvPr/>
          </p:nvCxnSpPr>
          <p:spPr>
            <a:xfrm>
              <a:off x="3206376" y="1497620"/>
              <a:ext cx="875323" cy="0"/>
            </a:xfrm>
            <a:prstGeom prst="line">
              <a:avLst/>
            </a:prstGeom>
            <a:ln w="57150">
              <a:solidFill>
                <a:schemeClr val="accent5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Групувати 53"/>
          <p:cNvGrpSpPr/>
          <p:nvPr/>
        </p:nvGrpSpPr>
        <p:grpSpPr>
          <a:xfrm>
            <a:off x="4788024" y="656692"/>
            <a:ext cx="3999712" cy="2308324"/>
            <a:chOff x="4772222" y="376041"/>
            <a:chExt cx="3999712" cy="2308324"/>
          </a:xfrm>
        </p:grpSpPr>
        <p:sp>
          <p:nvSpPr>
            <p:cNvPr id="30" name="Равнобедренный треугольник 2"/>
            <p:cNvSpPr/>
            <p:nvPr/>
          </p:nvSpPr>
          <p:spPr>
            <a:xfrm flipV="1">
              <a:off x="7021289" y="855646"/>
              <a:ext cx="1750645" cy="1198464"/>
            </a:xfrm>
            <a:prstGeom prst="triangle">
              <a:avLst>
                <a:gd name="adj" fmla="val 49583"/>
              </a:avLst>
            </a:prstGeom>
            <a:gradFill flip="none" rotWithShape="1">
              <a:gsLst>
                <a:gs pos="0">
                  <a:srgbClr val="435422"/>
                </a:gs>
                <a:gs pos="63000">
                  <a:schemeClr val="accent3">
                    <a:lumMod val="97000"/>
                    <a:lumOff val="300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 w="38100" cap="flat" cmpd="sng" algn="ctr">
              <a:solidFill>
                <a:schemeClr val="accent3">
                  <a:lumMod val="50000"/>
                </a:schemeClr>
              </a:solidFill>
              <a:prstDash val="solid"/>
            </a:ln>
            <a:effectLst/>
          </p:spPr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gradFill flip="none" rotWithShape="1">
                  <a:gsLst>
                    <a:gs pos="0">
                      <a:schemeClr val="accent3">
                        <a:lumMod val="67000"/>
                      </a:schemeClr>
                    </a:gs>
                    <a:gs pos="48000">
                      <a:schemeClr val="accent3">
                        <a:lumMod val="97000"/>
                        <a:lumOff val="3000"/>
                      </a:schemeClr>
                    </a:gs>
                    <a:gs pos="100000">
                      <a:schemeClr val="accent3">
                        <a:lumMod val="60000"/>
                        <a:lumOff val="40000"/>
                      </a:schemeClr>
                    </a:gs>
                  </a:gsLst>
                  <a:lin ang="16200000" scaled="1"/>
                  <a:tileRect/>
                </a:gradFill>
                <a:latin typeface="Franklin Gothic Book"/>
              </a:endParaRPr>
            </a:p>
          </p:txBody>
        </p:sp>
        <p:sp>
          <p:nvSpPr>
            <p:cNvPr id="34" name="Прямоугольник 1"/>
            <p:cNvSpPr/>
            <p:nvPr/>
          </p:nvSpPr>
          <p:spPr>
            <a:xfrm>
              <a:off x="4772222" y="376041"/>
              <a:ext cx="1999856" cy="23083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Трикутник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з  вершиною внизу </a:t>
              </a:r>
              <a:r>
                <a:rPr lang="ru-RU" sz="24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та </a:t>
              </a:r>
              <a:r>
                <a:rPr lang="ru-RU" sz="2400" b="1" dirty="0" err="1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лінією</a:t>
              </a:r>
              <a:r>
                <a:rPr lang="ru-RU" sz="24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символізує</a:t>
              </a:r>
              <a:r>
                <a:rPr lang="ru-RU" sz="2400" b="1" dirty="0" smtClean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землю</a:t>
              </a:r>
              <a:endParaRPr lang="ru-RU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48" name="Пряма сполучна лінія 47"/>
            <p:cNvCxnSpPr>
              <a:stCxn id="30" idx="1"/>
              <a:endCxn id="30" idx="5"/>
            </p:cNvCxnSpPr>
            <p:nvPr/>
          </p:nvCxnSpPr>
          <p:spPr>
            <a:xfrm>
              <a:off x="7455300" y="1454878"/>
              <a:ext cx="875323" cy="0"/>
            </a:xfrm>
            <a:prstGeom prst="line">
              <a:avLst/>
            </a:prstGeom>
            <a:ln w="57150">
              <a:solidFill>
                <a:schemeClr val="accent3">
                  <a:lumMod val="5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Групувати 54"/>
          <p:cNvGrpSpPr/>
          <p:nvPr/>
        </p:nvGrpSpPr>
        <p:grpSpPr>
          <a:xfrm>
            <a:off x="879956" y="3074184"/>
            <a:ext cx="1999856" cy="3353480"/>
            <a:chOff x="879956" y="3074184"/>
            <a:chExt cx="1999856" cy="3353480"/>
          </a:xfrm>
        </p:grpSpPr>
        <p:sp>
          <p:nvSpPr>
            <p:cNvPr id="56" name="Равнобедренный треугольник 2"/>
            <p:cNvSpPr/>
            <p:nvPr/>
          </p:nvSpPr>
          <p:spPr>
            <a:xfrm>
              <a:off x="1093163" y="5229200"/>
              <a:ext cx="1750645" cy="1198464"/>
            </a:xfrm>
            <a:prstGeom prst="triangle">
              <a:avLst>
                <a:gd name="adj" fmla="val 49583"/>
              </a:avLst>
            </a:prstGeom>
            <a:gradFill flip="none" rotWithShape="1">
              <a:gsLst>
                <a:gs pos="0">
                  <a:schemeClr val="accent6">
                    <a:lumMod val="5000"/>
                    <a:lumOff val="95000"/>
                  </a:schemeClr>
                </a:gs>
                <a:gs pos="62000">
                  <a:srgbClr val="FC7B10"/>
                </a:gs>
                <a:gs pos="100000">
                  <a:srgbClr val="B13807"/>
                </a:gs>
              </a:gsLst>
              <a:lin ang="162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" lastClr="FFFFFF"/>
                </a:solidFill>
                <a:latin typeface="Franklin Gothic Book"/>
              </a:endParaRPr>
            </a:p>
          </p:txBody>
        </p:sp>
        <p:sp>
          <p:nvSpPr>
            <p:cNvPr id="57" name="Прямоугольник 1"/>
            <p:cNvSpPr/>
            <p:nvPr/>
          </p:nvSpPr>
          <p:spPr>
            <a:xfrm>
              <a:off x="879956" y="3074184"/>
              <a:ext cx="1999856" cy="1938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Трикутник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з  вершиною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вгору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символізує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вогонь</a:t>
              </a:r>
              <a:endParaRPr lang="ru-RU" sz="24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8" name="Групувати 57"/>
          <p:cNvGrpSpPr/>
          <p:nvPr/>
        </p:nvGrpSpPr>
        <p:grpSpPr>
          <a:xfrm>
            <a:off x="3203848" y="3074184"/>
            <a:ext cx="1999856" cy="3354157"/>
            <a:chOff x="3203848" y="3074184"/>
            <a:chExt cx="1999856" cy="3354157"/>
          </a:xfrm>
        </p:grpSpPr>
        <p:sp>
          <p:nvSpPr>
            <p:cNvPr id="59" name="Равнобедренный треугольник 2"/>
            <p:cNvSpPr/>
            <p:nvPr/>
          </p:nvSpPr>
          <p:spPr>
            <a:xfrm flipV="1">
              <a:off x="3331025" y="5229877"/>
              <a:ext cx="1750645" cy="1198464"/>
            </a:xfrm>
            <a:prstGeom prst="triangle">
              <a:avLst>
                <a:gd name="adj" fmla="val 49583"/>
              </a:avLst>
            </a:prstGeom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" lastClr="FFFFFF"/>
                </a:solidFill>
                <a:latin typeface="Franklin Gothic Book"/>
              </a:endParaRPr>
            </a:p>
          </p:txBody>
        </p:sp>
        <p:sp>
          <p:nvSpPr>
            <p:cNvPr id="60" name="Прямоугольник 1"/>
            <p:cNvSpPr/>
            <p:nvPr/>
          </p:nvSpPr>
          <p:spPr>
            <a:xfrm>
              <a:off x="3203848" y="3074184"/>
              <a:ext cx="1999856" cy="1938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Трикутник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з  вершиною внизу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символізує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воду</a:t>
              </a:r>
            </a:p>
          </p:txBody>
        </p:sp>
      </p:grpSp>
      <p:grpSp>
        <p:nvGrpSpPr>
          <p:cNvPr id="61" name="Групувати 60"/>
          <p:cNvGrpSpPr/>
          <p:nvPr/>
        </p:nvGrpSpPr>
        <p:grpSpPr>
          <a:xfrm>
            <a:off x="5491646" y="3074184"/>
            <a:ext cx="3381326" cy="3523168"/>
            <a:chOff x="5491646" y="3074184"/>
            <a:chExt cx="3381326" cy="3523168"/>
          </a:xfrm>
        </p:grpSpPr>
        <p:sp>
          <p:nvSpPr>
            <p:cNvPr id="62" name="Равнобедренный треугольник 2"/>
            <p:cNvSpPr/>
            <p:nvPr/>
          </p:nvSpPr>
          <p:spPr>
            <a:xfrm flipV="1">
              <a:off x="6261191" y="5398888"/>
              <a:ext cx="1750645" cy="1198464"/>
            </a:xfrm>
            <a:prstGeom prst="triangle">
              <a:avLst>
                <a:gd name="adj" fmla="val 49583"/>
              </a:avLst>
            </a:prstGeom>
            <a:solidFill>
              <a:srgbClr val="F0A22E"/>
            </a:solidFill>
            <a:ln w="25400" cap="flat" cmpd="sng" algn="ctr">
              <a:solidFill>
                <a:srgbClr val="F0A22E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" lastClr="FFFFFF"/>
                </a:solidFill>
                <a:latin typeface="Franklin Gothic Book"/>
              </a:endParaRPr>
            </a:p>
          </p:txBody>
        </p:sp>
        <p:sp>
          <p:nvSpPr>
            <p:cNvPr id="63" name="Равнобедренный треугольник 2"/>
            <p:cNvSpPr/>
            <p:nvPr/>
          </p:nvSpPr>
          <p:spPr>
            <a:xfrm>
              <a:off x="6261190" y="5038848"/>
              <a:ext cx="1750645" cy="1198464"/>
            </a:xfrm>
            <a:prstGeom prst="triangle">
              <a:avLst>
                <a:gd name="adj" fmla="val 49583"/>
              </a:avLst>
            </a:prstGeom>
            <a:solidFill>
              <a:srgbClr val="F0A22E"/>
            </a:solidFill>
            <a:ln w="25400" cap="flat" cmpd="sng" algn="ctr">
              <a:solidFill>
                <a:srgbClr val="F0A22E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>
              <a:defPPr>
                <a:defRPr lang="ru-RU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kern="0">
                <a:solidFill>
                  <a:sysClr val="window" lastClr="FFFFFF"/>
                </a:solidFill>
                <a:latin typeface="Franklin Gothic Book"/>
              </a:endParaRPr>
            </a:p>
          </p:txBody>
        </p:sp>
        <p:sp>
          <p:nvSpPr>
            <p:cNvPr id="64" name="Прямоугольник 1"/>
            <p:cNvSpPr/>
            <p:nvPr/>
          </p:nvSpPr>
          <p:spPr>
            <a:xfrm>
              <a:off x="5491646" y="3074184"/>
              <a:ext cx="3381326" cy="1938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Два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такі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трикутники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при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накладанні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один на одного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утворюють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шестикутну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зірку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- символ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людської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2400" b="1" dirty="0" err="1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душі</a:t>
              </a:r>
              <a:r>
                <a:rPr lang="ru-RU" sz="2400" b="1" dirty="0">
                  <a:solidFill>
                    <a:schemeClr val="accent6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</p:grpSp>
      <p:sp>
        <p:nvSpPr>
          <p:cNvPr id="65" name="Прямокутник 64"/>
          <p:cNvSpPr/>
          <p:nvPr/>
        </p:nvSpPr>
        <p:spPr>
          <a:xfrm>
            <a:off x="772890" y="60595"/>
            <a:ext cx="83711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uk-UA" sz="23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  <a:r>
              <a:rPr lang="ru-RU" altLang="uk-UA" sz="2300" b="1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трикутниками</a:t>
            </a:r>
            <a:r>
              <a:rPr lang="ru-RU" altLang="uk-UA" sz="23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300" b="1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символізують</a:t>
            </a:r>
            <a:r>
              <a:rPr lang="ru-RU" altLang="uk-UA" sz="23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uk-UA" sz="2300" b="1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людську</a:t>
            </a:r>
            <a:r>
              <a:rPr lang="ru-RU" altLang="uk-UA" sz="23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душу та 4 </a:t>
            </a:r>
            <a:r>
              <a:rPr lang="ru-RU" altLang="uk-UA" sz="2300" b="1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стихії</a:t>
            </a:r>
            <a:r>
              <a:rPr lang="ru-RU" altLang="uk-UA" sz="23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altLang="uk-UA" sz="2300" b="1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33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/>
        </p:nvSpPr>
        <p:spPr>
          <a:xfrm>
            <a:off x="719572" y="797803"/>
            <a:ext cx="8316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Рівносторонній (частинний випадок рівнобедреного) трикутник використовують в позначенні дорожніх знаків: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grpSp>
        <p:nvGrpSpPr>
          <p:cNvPr id="28" name="Групувати 27"/>
          <p:cNvGrpSpPr/>
          <p:nvPr/>
        </p:nvGrpSpPr>
        <p:grpSpPr>
          <a:xfrm>
            <a:off x="882345" y="2113983"/>
            <a:ext cx="7960658" cy="2503149"/>
            <a:chOff x="882345" y="1232756"/>
            <a:chExt cx="7960658" cy="2503149"/>
          </a:xfrm>
        </p:grpSpPr>
        <p:pic>
          <p:nvPicPr>
            <p:cNvPr id="23" name="Рисунок 22"/>
            <p:cNvPicPr>
              <a:picLocks noChangeAspect="1"/>
            </p:cNvPicPr>
            <p:nvPr/>
          </p:nvPicPr>
          <p:blipFill rotWithShape="1">
            <a:blip r:embed="rId4"/>
            <a:srcRect l="2970" t="2517" r="3961" b="14722"/>
            <a:stretch/>
          </p:blipFill>
          <p:spPr>
            <a:xfrm>
              <a:off x="4946105" y="1240475"/>
              <a:ext cx="1907432" cy="2292977"/>
            </a:xfrm>
            <a:prstGeom prst="rect">
              <a:avLst/>
            </a:prstGeom>
          </p:spPr>
        </p:pic>
        <p:pic>
          <p:nvPicPr>
            <p:cNvPr id="24" name="Рисунок 23"/>
            <p:cNvPicPr>
              <a:picLocks noChangeAspect="1"/>
            </p:cNvPicPr>
            <p:nvPr/>
          </p:nvPicPr>
          <p:blipFill rotWithShape="1">
            <a:blip r:embed="rId5"/>
            <a:srcRect l="2771" t="3748" r="6552" b="7227"/>
            <a:stretch/>
          </p:blipFill>
          <p:spPr>
            <a:xfrm>
              <a:off x="2914225" y="1240475"/>
              <a:ext cx="1914836" cy="2302651"/>
            </a:xfrm>
            <a:prstGeom prst="rect">
              <a:avLst/>
            </a:prstGeom>
          </p:spPr>
        </p:pic>
        <p:pic>
          <p:nvPicPr>
            <p:cNvPr id="25" name="Рисунок 24"/>
            <p:cNvPicPr>
              <a:picLocks noChangeAspect="1"/>
            </p:cNvPicPr>
            <p:nvPr/>
          </p:nvPicPr>
          <p:blipFill rotWithShape="1">
            <a:blip r:embed="rId6"/>
            <a:srcRect l="2420" t="1179" r="3226" b="8204"/>
            <a:stretch/>
          </p:blipFill>
          <p:spPr>
            <a:xfrm>
              <a:off x="882345" y="1232756"/>
              <a:ext cx="1907432" cy="2503149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 rotWithShape="1">
            <a:blip r:embed="rId7"/>
            <a:srcRect l="2227" t="1776" r="3087" b="5116"/>
            <a:stretch/>
          </p:blipFill>
          <p:spPr>
            <a:xfrm>
              <a:off x="6939783" y="1232756"/>
              <a:ext cx="1903220" cy="2503149"/>
            </a:xfrm>
            <a:prstGeom prst="rect">
              <a:avLst/>
            </a:prstGeom>
          </p:spPr>
        </p:pic>
      </p:grpSp>
      <p:sp>
        <p:nvSpPr>
          <p:cNvPr id="27" name="Прямокутник 26"/>
          <p:cNvSpPr/>
          <p:nvPr/>
        </p:nvSpPr>
        <p:spPr>
          <a:xfrm>
            <a:off x="613760" y="5097378"/>
            <a:ext cx="83169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 не подібний на інші фігури, його добре видно здалеку, тому його ефективно використовують для умовних позначень на дорозі.</a:t>
            </a:r>
            <a:endParaRPr lang="en-US" sz="2400" b="1" dirty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411484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/>
        </p:nvSpPr>
        <p:spPr>
          <a:xfrm>
            <a:off x="755576" y="800708"/>
            <a:ext cx="6766420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indent="266700" algn="just">
              <a:spcBef>
                <a:spcPts val="300"/>
              </a:spcBef>
              <a:buClr>
                <a:srgbClr val="000000"/>
              </a:buClr>
              <a:buSzPct val="58999"/>
              <a:tabLst>
                <a:tab pos="627380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Одна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із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художньо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і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символічно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стилізованих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форм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–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тризуб-національний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Герб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України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який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символізує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триєдину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сутність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людського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буття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Тризуб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символізує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мир і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творчу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працю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спорідненість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поколінь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</a:t>
            </a:r>
          </a:p>
          <a:p>
            <a:pPr marL="0" lvl="3" indent="266700" algn="just">
              <a:spcBef>
                <a:spcPts val="300"/>
              </a:spcBef>
              <a:buClr>
                <a:srgbClr val="000000"/>
              </a:buClr>
              <a:buSzPct val="58999"/>
              <a:tabLst>
                <a:tab pos="6273800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У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вишиванці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трикутники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доторкаються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вершинами один до одного, </a:t>
            </a:r>
            <a:endParaRPr lang="ru-RU" sz="2000" b="1" dirty="0" smtClean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755576" y="200543"/>
            <a:ext cx="8190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indent="266700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– символ </a:t>
            </a: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українця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1996" y="662208"/>
            <a:ext cx="1296144" cy="168695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67944" y="2810828"/>
            <a:ext cx="4752528" cy="3764379"/>
          </a:xfrm>
          <a:prstGeom prst="rect">
            <a:avLst/>
          </a:prstGeom>
        </p:spPr>
      </p:pic>
      <p:sp>
        <p:nvSpPr>
          <p:cNvPr id="4" name="Прямокутник 3"/>
          <p:cNvSpPr/>
          <p:nvPr/>
        </p:nvSpPr>
        <p:spPr>
          <a:xfrm>
            <a:off x="757176" y="2665365"/>
            <a:ext cx="316675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нагадуючи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«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пісочний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годинник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»,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символізують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Світ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та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Антисвіт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.</a:t>
            </a:r>
          </a:p>
          <a:p>
            <a:pPr indent="266700" algn="just"/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Також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розрізняють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трикутник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спрямований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вгору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- знак Духа, та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трикутник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спрямований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вершиною донизу - знак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Матерії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Між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цими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двома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знаками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утворюється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декілька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конфігурацій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</a:rPr>
              <a:t>.</a:t>
            </a:r>
            <a:endParaRPr lang="uk-UA" sz="2000" b="1" dirty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69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/>
        </p:nvSpPr>
        <p:spPr>
          <a:xfrm>
            <a:off x="755576" y="800708"/>
            <a:ext cx="8064896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indent="266700" algn="just">
              <a:spcBef>
                <a:spcPts val="300"/>
              </a:spcBef>
              <a:buClr>
                <a:srgbClr val="000000"/>
              </a:buClr>
              <a:buSzPct val="58999"/>
              <a:tabLst>
                <a:tab pos="6273800" algn="l"/>
              </a:tabLs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також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є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поширеним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символом на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писанках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</a:p>
          <a:p>
            <a:pPr marL="0" lvl="3" indent="266700" algn="just">
              <a:spcBef>
                <a:spcPts val="300"/>
              </a:spcBef>
              <a:buClr>
                <a:srgbClr val="000000"/>
              </a:buClr>
              <a:buSzPct val="58999"/>
              <a:tabLst>
                <a:tab pos="6273800" algn="l"/>
              </a:tabLst>
            </a:pP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У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ньому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втілена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ідея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триєдності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Всесвіту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: неба,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Землі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і води.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Цей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знак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також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символізує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батька,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матір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та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дитину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Це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- символ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божественної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Трійці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Сяйво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у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вигляді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- атрибут Бога-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Отця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Рівнобічний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символізує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завершеність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обернений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вершиною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вгору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є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сонячним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і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має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символіку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життя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вогню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полум'я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чоловічої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основи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духовності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</a:t>
            </a:r>
          </a:p>
          <a:p>
            <a:pPr marL="0" lvl="3" indent="266700" algn="just">
              <a:spcBef>
                <a:spcPts val="300"/>
              </a:spcBef>
              <a:buClr>
                <a:srgbClr val="000000"/>
              </a:buClr>
              <a:buSzPct val="58999"/>
              <a:tabLst>
                <a:tab pos="6273800" algn="l"/>
              </a:tabLst>
            </a:pP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обернений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вершиною донизу, є символом,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пов'язаним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з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Місяцем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жіночою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основою. водою,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символізує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Велику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Матір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Богиню-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Рожаницю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часто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розміщені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на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писанках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в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основі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«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вазонків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», «дерева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життя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"</a:t>
            </a:r>
            <a:endParaRPr lang="ru-RU" sz="2000" b="1" dirty="0" smtClean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755576" y="200543"/>
            <a:ext cx="8190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indent="266700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– символ </a:t>
            </a: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українця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3384" y="4512863"/>
            <a:ext cx="2814828" cy="210961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3522" y="4355527"/>
            <a:ext cx="2266950" cy="22669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600" y="4327166"/>
            <a:ext cx="2276475" cy="2276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53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/>
        </p:nvSpPr>
        <p:spPr>
          <a:xfrm>
            <a:off x="755575" y="656692"/>
            <a:ext cx="6588733" cy="1618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indent="266700" algn="just">
              <a:spcBef>
                <a:spcPts val="300"/>
              </a:spcBef>
              <a:buClr>
                <a:srgbClr val="000000"/>
              </a:buClr>
              <a:buSzPct val="58999"/>
              <a:tabLst>
                <a:tab pos="6273800" algn="l"/>
              </a:tabLst>
            </a:pPr>
            <a:r>
              <a:rPr lang="ru-RU" b="1" u="sng" dirty="0" err="1" smtClean="0"/>
              <a:t>Трикутнички</a:t>
            </a:r>
            <a:r>
              <a:rPr lang="ru-RU" b="1" u="sng" dirty="0" smtClean="0"/>
              <a:t> </a:t>
            </a:r>
            <a:r>
              <a:rPr lang="ru-RU" b="1" u="sng" dirty="0"/>
              <a:t>з </a:t>
            </a:r>
            <a:r>
              <a:rPr lang="ru-RU" b="1" u="sng" dirty="0" err="1" smtClean="0"/>
              <a:t>гребінцями</a:t>
            </a:r>
            <a:r>
              <a:rPr lang="ru-RU" sz="2000" b="1" u="sng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Georgia"/>
              </a:rPr>
              <a:t>н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алежать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до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символів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що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пов'язані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з водою.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Зображають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хмари і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дощ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Писанки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із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грабельками писали в посуху,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гадаючи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що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написавши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цей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знак,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можна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викликати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довгожданні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небесні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води.</a:t>
            </a:r>
            <a:endParaRPr lang="ru-RU" sz="2000" b="1" dirty="0" smtClean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755576" y="200543"/>
            <a:ext cx="8190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indent="266700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– символ </a:t>
            </a: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українця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105100" y="901418"/>
            <a:ext cx="2080087" cy="1601667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31640" y="2309232"/>
            <a:ext cx="658873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2000" b="1" i="0" u="sng" strike="noStrike" cap="none" normalizeH="0" baseline="0" dirty="0" err="1" smtClean="0">
                <a:ln>
                  <a:noFill/>
                </a:ln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Триріг</a:t>
            </a:r>
            <a:r>
              <a:rPr kumimoji="0" lang="uk-UA" altLang="uk-UA" sz="2000" b="1" i="0" u="sng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, або триніг </a:t>
            </a:r>
            <a:r>
              <a:rPr kumimoji="0" lang="uk-UA" altLang="uk-UA" sz="2000" b="1" i="0" u="none" strike="noStrike" cap="none" normalizeH="0" baseline="0" dirty="0" smtClean="0">
                <a:ln>
                  <a:noFill/>
                </a:ln>
                <a:solidFill>
                  <a:srgbClr val="25252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Один із найстаріших символів сонця, а також знак святого числа "три".</a:t>
            </a:r>
            <a:endParaRPr kumimoji="0" lang="uk-UA" altLang="uk-UA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 descr="http://life.img.pravda.com/images/doc/1/5/1579909-gbc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756" y="3008422"/>
            <a:ext cx="47625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3588" y="3922464"/>
            <a:ext cx="1596372" cy="2431047"/>
          </a:xfrm>
          <a:prstGeom prst="rect">
            <a:avLst/>
          </a:prstGeom>
        </p:spPr>
      </p:pic>
      <p:pic>
        <p:nvPicPr>
          <p:cNvPr id="1026" name="Picture 2" descr="http://rukotvory.com.ua/wp-content/uploads/2011/04/23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86" t="15000" r="21205" b="11953"/>
          <a:stretch/>
        </p:blipFill>
        <p:spPr bwMode="auto">
          <a:xfrm>
            <a:off x="2771800" y="3922464"/>
            <a:ext cx="1899337" cy="2429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ua.all.biz/img/ua/catalog/1461322.jpe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70" t="9315" r="16781" b="18166"/>
          <a:stretch/>
        </p:blipFill>
        <p:spPr bwMode="auto">
          <a:xfrm>
            <a:off x="4982977" y="3922464"/>
            <a:ext cx="1701063" cy="245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9"/>
          <a:srcRect l="10099" t="11254" r="9983" b="9788"/>
          <a:stretch/>
        </p:blipFill>
        <p:spPr>
          <a:xfrm>
            <a:off x="6995880" y="3931851"/>
            <a:ext cx="1932102" cy="245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58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/>
        </p:nvSpPr>
        <p:spPr>
          <a:xfrm>
            <a:off x="755576" y="641836"/>
            <a:ext cx="8190400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indent="266700" algn="just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 </a:t>
            </a: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Християнській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релігії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насамперед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є символом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триєдиного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Господа Бога: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Святої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Трійці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– Бога – </a:t>
            </a: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Отця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Бога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– 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Сина, Бога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– Духа Святого. </a:t>
            </a:r>
            <a:endParaRPr lang="ru-RU" sz="2400" b="1" dirty="0" smtClean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  <a:p>
            <a:pPr marL="0" lvl="3" indent="266700" algn="just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У 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Новому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Заповіті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найбільш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чітко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вказівка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на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триєдність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подається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в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Хрещенні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Ісуса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Христа в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Йордані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:</a:t>
            </a:r>
            <a:endParaRPr lang="ru-RU" sz="2400" b="1" dirty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  <a:p>
            <a:pPr marL="0" lvl="3" indent="266700" algn="just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«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сталося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, коли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хрестився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весь народ, і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Ісус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охрестившись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молився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—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розкрилося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небо і Дух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Святий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зійшов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на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Нього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в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тілесному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вигляді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як голуб і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був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голос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із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небес: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Син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мій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улюблений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У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Тобі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моє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благовоління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» (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Лк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. 3:21-22)</a:t>
            </a:r>
            <a:endParaRPr lang="ru-RU" sz="2400" b="1" dirty="0" smtClean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  <p:pic>
        <p:nvPicPr>
          <p:cNvPr id="2050" name="Picture 2" descr="https://upload.wikimedia.org/wikipedia/commons/thumb/2/2b/Shield-Trinity-Scutum-Fidei-Ua.svg.png/220px-Shield-Trinity-Scutum-Fidei-Ua.svg.pn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5" b="100000" l="0" r="100000">
                        <a14:backgroundMark x1="64091" y1="46970" x2="64091" y2="469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156" y="4174283"/>
            <a:ext cx="2772308" cy="249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кутник 11"/>
          <p:cNvSpPr/>
          <p:nvPr/>
        </p:nvSpPr>
        <p:spPr>
          <a:xfrm>
            <a:off x="755576" y="4504431"/>
            <a:ext cx="5436604" cy="2010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Святої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Трійці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церковних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свят.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Трійцю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святкують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50-десятий день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Великодня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тому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день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П'ятидесятницею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кутник 19"/>
          <p:cNvSpPr/>
          <p:nvPr/>
        </p:nvSpPr>
        <p:spPr>
          <a:xfrm>
            <a:off x="755576" y="200543"/>
            <a:ext cx="8190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indent="266700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ru-RU" sz="2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Трикутник</a:t>
            </a: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–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 </a:t>
            </a:r>
            <a:r>
              <a:rPr lang="uk-UA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релігійний символ</a:t>
            </a:r>
          </a:p>
        </p:txBody>
      </p:sp>
    </p:spTree>
    <p:extLst>
      <p:ext uri="{BB962C8B-B14F-4D97-AF65-F5344CB8AC3E}">
        <p14:creationId xmlns:p14="http://schemas.microsoft.com/office/powerpoint/2010/main" val="2460817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alphaModFix amt="8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кутник 9"/>
          <p:cNvSpPr/>
          <p:nvPr/>
        </p:nvSpPr>
        <p:spPr>
          <a:xfrm>
            <a:off x="683568" y="2456893"/>
            <a:ext cx="8460432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3" indent="266700" algn="ctr">
              <a:spcBef>
                <a:spcPts val="300"/>
              </a:spcBef>
              <a:buClr>
                <a:srgbClr val="000000"/>
              </a:buClr>
              <a:buSzPct val="58999"/>
            </a:pPr>
            <a:r>
              <a:rPr lang="uk-UA" sz="77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Дякуємо за увагу!</a:t>
            </a:r>
            <a:endParaRPr lang="ru-RU" sz="7700" b="1" dirty="0" smtClean="0">
              <a:solidFill>
                <a:srgbClr val="000000"/>
              </a:solidFill>
              <a:latin typeface="Times New Roman" panose="02020603050405020304" pitchFamily="18" charset="0"/>
              <a:ea typeface="Georgia"/>
              <a:cs typeface="Times New Roman" panose="02020603050405020304" pitchFamily="18" charset="0"/>
              <a:sym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275493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3769"/>
            <a:ext cx="9144000" cy="660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>
              <a:tabLst>
                <a:tab pos="3645968" algn="l"/>
                <a:tab pos="3728032" algn="l"/>
              </a:tabLst>
            </a:pPr>
            <a:r>
              <a:rPr lang="uk-UA" sz="3692" dirty="0">
                <a:solidFill>
                  <a:srgbClr val="FF0000"/>
                </a:solidFill>
                <a:latin typeface="Adventure" panose="02000503020000020003" pitchFamily="2" charset="0"/>
              </a:rPr>
              <a:t>І в.     </a:t>
            </a:r>
            <a:r>
              <a:rPr lang="uk-UA" sz="3692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anose="02000503020000020003" pitchFamily="2" charset="0"/>
              </a:rPr>
              <a:t>САМОСТ</a:t>
            </a:r>
            <a:r>
              <a:rPr lang="en-US" sz="3692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anose="02000503020000020003" pitchFamily="2" charset="0"/>
              </a:rPr>
              <a:t>I</a:t>
            </a:r>
            <a:r>
              <a:rPr lang="uk-UA" sz="3692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anose="02000503020000020003" pitchFamily="2" charset="0"/>
              </a:rPr>
              <a:t>ЙНА РОБОТА</a:t>
            </a:r>
            <a:r>
              <a:rPr lang="uk-UA" sz="3692" dirty="0">
                <a:solidFill>
                  <a:prstClr val="white"/>
                </a:solidFill>
                <a:latin typeface="Adventure" panose="02000503020000020003" pitchFamily="2" charset="0"/>
              </a:rPr>
              <a:t>     </a:t>
            </a:r>
            <a:r>
              <a:rPr lang="uk-UA" sz="3692" dirty="0">
                <a:solidFill>
                  <a:srgbClr val="FF0000"/>
                </a:solidFill>
                <a:latin typeface="Adventure" panose="02000503020000020003" pitchFamily="2" charset="0"/>
              </a:rPr>
              <a:t>ІІ в.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0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кутами)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м</a:t>
            </a:r>
            <a:r>
              <a:rPr lang="en-US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uk-UA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1?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Гострокутних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Тупокутних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Прямокутних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сторонами) </a:t>
            </a:r>
          </a:p>
          <a:p>
            <a:pPr defTabSz="422041"/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 ?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Рівносторонніх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Різностороніх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	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Тупокутних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 = ...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60°.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120°.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140°.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80°.</a:t>
            </a:r>
          </a:p>
          <a:p>
            <a:pPr defTabSz="422041"/>
            <a:endParaRPr lang="uk-UA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4  Р</a:t>
            </a:r>
            <a:r>
              <a:rPr lang="ru-RU" sz="831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15.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22.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23.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30.</a:t>
            </a:r>
          </a:p>
          <a:p>
            <a:pPr defTabSz="422041"/>
            <a:endParaRPr lang="uk-UA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 ... 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трикутника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дорівнюе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26 см. а основа - 10 см. 3найдіть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довжи</a:t>
            </a:r>
            <a:r>
              <a:rPr lang="uk-UA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бічних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сторін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endParaRPr lang="ru-RU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4584598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кутами)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м</a:t>
            </a:r>
            <a:r>
              <a:rPr lang="en-US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uk-UA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1?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Гострокутних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Тупокутних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Прямокутних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сторонами) </a:t>
            </a:r>
          </a:p>
          <a:p>
            <a:pPr defTabSz="422041"/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 ?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Рівносторонніх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	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Різносторонних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Гострокутних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b="1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М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40°.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140°.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100°.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70°.</a:t>
            </a:r>
          </a:p>
          <a:p>
            <a:pPr defTabSz="422041"/>
            <a:endParaRPr lang="uk-UA" sz="738" b="1" dirty="0">
              <a:solidFill>
                <a:prstClr val="white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4  Р</a:t>
            </a:r>
            <a:r>
              <a:rPr lang="ru-RU" sz="831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12.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17.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19.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24.</a:t>
            </a:r>
          </a:p>
          <a:p>
            <a:pPr defTabSz="422041"/>
            <a:endParaRPr lang="uk-UA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=... 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трикутника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дорівнюе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26 см. 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бічні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сторони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- 8 см. 3найдіть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довжину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основи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endParaRPr lang="ru-RU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810" y="929610"/>
            <a:ext cx="1429045" cy="4966260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68" y="972970"/>
            <a:ext cx="1734724" cy="4963093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103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63769"/>
            <a:ext cx="9144000" cy="660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>
              <a:tabLst>
                <a:tab pos="3645968" algn="l"/>
                <a:tab pos="3728032" algn="l"/>
              </a:tabLst>
            </a:pPr>
            <a:r>
              <a:rPr lang="uk-UA" sz="3692" dirty="0">
                <a:solidFill>
                  <a:srgbClr val="FF0000"/>
                </a:solidFill>
                <a:latin typeface="Adventure" panose="02000503020000020003" pitchFamily="2" charset="0"/>
              </a:rPr>
              <a:t>І в.     </a:t>
            </a:r>
            <a:r>
              <a:rPr lang="uk-UA" sz="3692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anose="02000503020000020003" pitchFamily="2" charset="0"/>
              </a:rPr>
              <a:t>САМОСТ</a:t>
            </a:r>
            <a:r>
              <a:rPr lang="en-US" sz="3692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anose="02000503020000020003" pitchFamily="2" charset="0"/>
              </a:rPr>
              <a:t>I</a:t>
            </a:r>
            <a:r>
              <a:rPr lang="uk-UA" sz="3692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venture" panose="02000503020000020003" pitchFamily="2" charset="0"/>
              </a:rPr>
              <a:t>ЙНА РОБОТА</a:t>
            </a:r>
            <a:r>
              <a:rPr lang="uk-UA" sz="3692" dirty="0">
                <a:solidFill>
                  <a:prstClr val="white"/>
                </a:solidFill>
                <a:latin typeface="Adventure" panose="02000503020000020003" pitchFamily="2" charset="0"/>
              </a:rPr>
              <a:t>     </a:t>
            </a:r>
            <a:r>
              <a:rPr lang="uk-UA" sz="3692" dirty="0">
                <a:solidFill>
                  <a:srgbClr val="FF0000"/>
                </a:solidFill>
                <a:latin typeface="Adventure" panose="02000503020000020003" pitchFamily="2" charset="0"/>
              </a:rPr>
              <a:t>ІІ в.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0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кутами)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м</a:t>
            </a:r>
            <a:r>
              <a:rPr lang="en-US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uk-UA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1?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Гострокутних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Тупокутних</a:t>
            </a:r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b="1" cap="all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Прямокутних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сторонами) </a:t>
            </a:r>
          </a:p>
          <a:p>
            <a:pPr defTabSz="422041"/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 ?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Рівносторонніх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Різностороніх</a:t>
            </a:r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292" b="1" cap="all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Тупокутних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 = ...</a:t>
            </a: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60°.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120°.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140°.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80°.</a:t>
            </a:r>
          </a:p>
          <a:p>
            <a:pPr defTabSz="422041"/>
            <a:endParaRPr lang="uk-UA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4  Р</a:t>
            </a:r>
            <a:r>
              <a:rPr lang="ru-RU" sz="831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15.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22.</a:t>
            </a: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23.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30.</a:t>
            </a:r>
          </a:p>
          <a:p>
            <a:pPr defTabSz="422041"/>
            <a:endParaRPr lang="uk-UA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 </a:t>
            </a:r>
            <a:r>
              <a:rPr lang="en-US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8</a:t>
            </a:r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0°.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трикутника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дорівнюе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26 см. а основа - 10 см. 3найдіть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довжи</a:t>
            </a:r>
            <a:r>
              <a:rPr lang="uk-UA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бічних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сторін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8 см.</a:t>
            </a:r>
          </a:p>
        </p:txBody>
      </p:sp>
      <p:sp>
        <p:nvSpPr>
          <p:cNvPr id="7" name="Прямокутник 6"/>
          <p:cNvSpPr/>
          <p:nvPr/>
        </p:nvSpPr>
        <p:spPr>
          <a:xfrm>
            <a:off x="4584598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кутами)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м</a:t>
            </a:r>
            <a:r>
              <a:rPr lang="en-US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uk-UA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1?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Гострокутних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Тупокутних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Прямокутних</a:t>
            </a:r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сторонами) </a:t>
            </a:r>
          </a:p>
          <a:p>
            <a:pPr defTabSz="422041"/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 ?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Рівносторонніх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b="1" cap="all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292" b="1" cap="all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Різносторонних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Гострокутних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b="1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М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40°.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140°.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100°.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70°.</a:t>
            </a:r>
          </a:p>
          <a:p>
            <a:pPr defTabSz="422041"/>
            <a:endParaRPr lang="uk-UA" sz="738" b="1" dirty="0">
              <a:solidFill>
                <a:prstClr val="white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4  Р</a:t>
            </a:r>
            <a:r>
              <a:rPr lang="ru-RU" sz="831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12.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17.</a:t>
            </a: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19.</a:t>
            </a:r>
          </a:p>
          <a:p>
            <a:pPr defTabSz="422041"/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24.</a:t>
            </a:r>
          </a:p>
          <a:p>
            <a:pPr defTabSz="422041"/>
            <a:endParaRPr lang="uk-UA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 </a:t>
            </a:r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70°.</a:t>
            </a:r>
          </a:p>
          <a:p>
            <a:pPr defTabSz="422041"/>
            <a:endParaRPr lang="ru-RU" sz="738" dirty="0">
              <a:solidFill>
                <a:prstClr val="black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prstClr val="white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трикутника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дорівнюе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26 см. а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бічні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сторони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- 8 см. 3найдіть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довжину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основи</a:t>
            </a:r>
            <a:r>
              <a:rPr lang="ru-RU" sz="1292" dirty="0">
                <a:solidFill>
                  <a:prstClr val="black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r>
              <a:rPr lang="ru-RU" sz="1292" b="1" cap="all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10 см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810" y="929610"/>
            <a:ext cx="1429045" cy="4966260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68" y="972970"/>
            <a:ext cx="1734724" cy="4963093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56106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51335"/>
            <a:ext cx="9144000" cy="433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22041"/>
            <a:r>
              <a:rPr lang="uk-UA" sz="2215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/>
              </a:rPr>
              <a:t>Які риси характеру допомагали Вам досягти успіху на уроці ?</a:t>
            </a:r>
          </a:p>
        </p:txBody>
      </p:sp>
      <p:graphicFrame>
        <p:nvGraphicFramePr>
          <p:cNvPr id="8" name="Таблиця 7"/>
          <p:cNvGraphicFramePr>
            <a:graphicFrameLocks noGrp="1"/>
          </p:cNvGraphicFramePr>
          <p:nvPr>
            <p:extLst/>
          </p:nvPr>
        </p:nvGraphicFramePr>
        <p:xfrm>
          <a:off x="308149" y="1067637"/>
          <a:ext cx="8574592" cy="5117960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2224036">
                  <a:extLst>
                    <a:ext uri="{9D8B030D-6E8A-4147-A177-3AD203B41FA5}">
                      <a16:colId xmlns:a16="http://schemas.microsoft.com/office/drawing/2014/main" val="2997332731"/>
                    </a:ext>
                  </a:extLst>
                </a:gridCol>
                <a:gridCol w="2063260">
                  <a:extLst>
                    <a:ext uri="{9D8B030D-6E8A-4147-A177-3AD203B41FA5}">
                      <a16:colId xmlns:a16="http://schemas.microsoft.com/office/drawing/2014/main" val="3943899594"/>
                    </a:ext>
                  </a:extLst>
                </a:gridCol>
                <a:gridCol w="1889092">
                  <a:extLst>
                    <a:ext uri="{9D8B030D-6E8A-4147-A177-3AD203B41FA5}">
                      <a16:colId xmlns:a16="http://schemas.microsoft.com/office/drawing/2014/main" val="3842885350"/>
                    </a:ext>
                  </a:extLst>
                </a:gridCol>
                <a:gridCol w="2398204">
                  <a:extLst>
                    <a:ext uri="{9D8B030D-6E8A-4147-A177-3AD203B41FA5}">
                      <a16:colId xmlns:a16="http://schemas.microsoft.com/office/drawing/2014/main" val="1071026329"/>
                    </a:ext>
                  </a:extLst>
                </a:gridCol>
              </a:tblGrid>
              <a:tr h="1279490"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наполегливість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допитливість</a:t>
                      </a: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акуратність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цілеспрямованість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5665540"/>
                  </a:ext>
                </a:extLst>
              </a:tr>
              <a:tr h="1279490"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активність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ввічливість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уважність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організованість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5268755"/>
                  </a:ext>
                </a:extLst>
              </a:tr>
              <a:tr h="1279490"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ініціативність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дружелюбність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працелюбство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відповідальність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74981867"/>
                  </a:ext>
                </a:extLst>
              </a:tr>
              <a:tr h="12794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дисциплінованість</a:t>
                      </a: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порядність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оптимізм</a:t>
                      </a:r>
                      <a:endParaRPr lang="uk-UA" sz="180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80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доброзичливість</a:t>
                      </a:r>
                    </a:p>
                  </a:txBody>
                  <a:tcPr marL="89960" marR="89960" marT="44980" marB="4498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3690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2827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/>
          <p:cNvSpPr/>
          <p:nvPr/>
        </p:nvSpPr>
        <p:spPr>
          <a:xfrm>
            <a:off x="0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кутами)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м</a:t>
            </a:r>
            <a:r>
              <a:rPr lang="en-US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uk-UA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1?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Гострокутних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Тупокутних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Прямокутних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сторонами) </a:t>
            </a:r>
          </a:p>
          <a:p>
            <a:pPr defTabSz="422041"/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 ?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Рівносторонніх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Різностороніх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	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Тупокутних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 = ...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60°.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120°.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140°.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80°.</a:t>
            </a:r>
          </a:p>
          <a:p>
            <a:pPr defTabSz="422041"/>
            <a:endParaRPr lang="uk-UA" sz="738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4  Р</a:t>
            </a:r>
            <a:r>
              <a:rPr lang="ru-RU" sz="83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15.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22.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23.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30.</a:t>
            </a:r>
          </a:p>
          <a:p>
            <a:pPr defTabSz="422041"/>
            <a:endParaRPr lang="uk-UA" sz="738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 ... .</a:t>
            </a:r>
          </a:p>
          <a:p>
            <a:pPr defTabSz="422041"/>
            <a:endParaRPr lang="ru-RU" sz="738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рівнобедреного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трикутника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дорівнюе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26 см. а основа - 10 см. 3найдіть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довжи</a:t>
            </a:r>
            <a:r>
              <a:rPr lang="uk-UA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бічних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сторін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endParaRPr lang="ru-RU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кутник 6"/>
          <p:cNvSpPr/>
          <p:nvPr/>
        </p:nvSpPr>
        <p:spPr>
          <a:xfrm>
            <a:off x="4584598" y="733642"/>
            <a:ext cx="4572000" cy="6028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22041"/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кутами)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м</a:t>
            </a:r>
            <a:r>
              <a:rPr lang="en-US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uk-UA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1?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Гострокутних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Тупокутних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Прямокутних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якого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виду (за сторонами) </a:t>
            </a:r>
          </a:p>
          <a:p>
            <a:pPr defTabSz="422041"/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належить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 ?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Рівносторонніх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	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Різносторонних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Гострокутних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defTabSz="422041"/>
            <a:endParaRPr lang="ru-RU" sz="738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М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40°.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140°.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100°.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70°.</a:t>
            </a:r>
          </a:p>
          <a:p>
            <a:pPr defTabSz="422041"/>
            <a:endParaRPr lang="uk-UA" sz="738" b="1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4  Р</a:t>
            </a:r>
            <a:r>
              <a:rPr lang="ru-RU" sz="83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АВС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= ...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А. 12.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Б. 17.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В. 19.</a:t>
            </a:r>
          </a:p>
          <a:p>
            <a:pPr defTabSz="422041"/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Г. 24.</a:t>
            </a:r>
          </a:p>
          <a:p>
            <a:pPr defTabSz="422041"/>
            <a:endParaRPr lang="uk-UA" sz="738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uk-UA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малюнку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5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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D =... .</a:t>
            </a:r>
          </a:p>
          <a:p>
            <a:pPr defTabSz="422041"/>
            <a:endParaRPr lang="ru-RU" sz="738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422041"/>
            <a:r>
              <a:rPr lang="ru-RU" sz="1292" b="1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Периметр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рівнобедреного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трикутника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дорівнюе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26 см. а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бічні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сторони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- 8 см. 3найдіть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довжину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його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292" dirty="0" err="1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основи</a:t>
            </a:r>
            <a:r>
              <a:rPr lang="ru-RU" sz="1292" dirty="0">
                <a:solidFill>
                  <a:schemeClr val="bg1"/>
                </a:solidFill>
                <a:latin typeface="Trebuchet MS" panose="020B0603020202020204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defTabSz="422041"/>
            <a:endParaRPr lang="ru-RU" sz="1292" dirty="0">
              <a:solidFill>
                <a:schemeClr val="bg1"/>
              </a:solidFill>
              <a:latin typeface="Trebuchet MS" panose="020B060302020202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810" y="929610"/>
            <a:ext cx="1429045" cy="4966260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68" y="972970"/>
            <a:ext cx="1734724" cy="4963093"/>
          </a:xfrm>
          <a:prstGeom prst="rect">
            <a:avLst/>
          </a:prstGeom>
          <a:ln>
            <a:noFill/>
          </a:ln>
        </p:spPr>
      </p:pic>
      <p:cxnSp>
        <p:nvCxnSpPr>
          <p:cNvPr id="8" name="Пряма сполучна лінія 7"/>
          <p:cNvCxnSpPr/>
          <p:nvPr/>
        </p:nvCxnSpPr>
        <p:spPr>
          <a:xfrm>
            <a:off x="4572000" y="0"/>
            <a:ext cx="12598" cy="6858000"/>
          </a:xfrm>
          <a:prstGeom prst="line">
            <a:avLst/>
          </a:prstGeom>
          <a:ln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кутник 9"/>
          <p:cNvSpPr/>
          <p:nvPr/>
        </p:nvSpPr>
        <p:spPr>
          <a:xfrm>
            <a:off x="5452532" y="80628"/>
            <a:ext cx="27844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САМОСТ</a:t>
            </a:r>
            <a:r>
              <a:rPr lang="en-US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k-UA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ЙНА </a:t>
            </a:r>
            <a:r>
              <a:rPr lang="uk-UA" b="1" dirty="0" smtClean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РОБОТА</a:t>
            </a:r>
          </a:p>
          <a:p>
            <a:pPr algn="ctr"/>
            <a:r>
              <a:rPr lang="uk-UA" b="1" dirty="0" smtClean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ІІ варіант</a:t>
            </a:r>
            <a:r>
              <a:rPr lang="uk-UA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кутник 10"/>
          <p:cNvSpPr/>
          <p:nvPr/>
        </p:nvSpPr>
        <p:spPr>
          <a:xfrm>
            <a:off x="893760" y="87311"/>
            <a:ext cx="27844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САМОСТ</a:t>
            </a:r>
            <a:r>
              <a:rPr lang="en-US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uk-UA" b="1" dirty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ЙНА </a:t>
            </a:r>
            <a:r>
              <a:rPr lang="uk-UA" b="1" dirty="0" smtClean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РОБОТА</a:t>
            </a:r>
          </a:p>
          <a:p>
            <a:pPr algn="ctr"/>
            <a:r>
              <a:rPr lang="uk-UA" b="1" dirty="0" smtClean="0">
                <a:solidFill>
                  <a:srgbClr val="F09415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І варіант</a:t>
            </a:r>
            <a:r>
              <a:rPr lang="uk-UA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24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2A1500"/>
      </a:accent6>
      <a:hlink>
        <a:srgbClr val="0000FF"/>
      </a:hlink>
      <a:folHlink>
        <a:srgbClr val="80008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Берлін">
  <a:themeElements>
    <a:clrScheme name="Берлін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Берлі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і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20365</TotalTime>
  <Words>1450</Words>
  <Application>Microsoft Office PowerPoint</Application>
  <PresentationFormat>Экран (4:3)</PresentationFormat>
  <Paragraphs>306</Paragraphs>
  <Slides>22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34" baseType="lpstr">
      <vt:lpstr>Adventure</vt:lpstr>
      <vt:lpstr>Arial</vt:lpstr>
      <vt:lpstr>Calibri</vt:lpstr>
      <vt:lpstr>Franklin Gothic Book</vt:lpstr>
      <vt:lpstr>Georgia</vt:lpstr>
      <vt:lpstr>Symbol</vt:lpstr>
      <vt:lpstr>Times New Roman</vt:lpstr>
      <vt:lpstr>Trebuchet MS</vt:lpstr>
      <vt:lpstr>Wingdings</vt:lpstr>
      <vt:lpstr>Wingdings 3</vt:lpstr>
      <vt:lpstr>Тема Office</vt:lpstr>
      <vt:lpstr>Берлін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Solaris</dc:creator>
  <cp:lastModifiedBy>RePack by Diakov</cp:lastModifiedBy>
  <cp:revision>210</cp:revision>
  <cp:lastPrinted>2016-02-29T21:08:43Z</cp:lastPrinted>
  <dcterms:created xsi:type="dcterms:W3CDTF">2014-08-01T14:04:11Z</dcterms:created>
  <dcterms:modified xsi:type="dcterms:W3CDTF">2021-03-19T18:03:36Z</dcterms:modified>
</cp:coreProperties>
</file>