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82" r:id="rId2"/>
    <p:sldId id="257" r:id="rId3"/>
    <p:sldId id="256" r:id="rId4"/>
    <p:sldId id="286" r:id="rId5"/>
    <p:sldId id="287" r:id="rId6"/>
    <p:sldId id="259" r:id="rId7"/>
    <p:sldId id="258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73" r:id="rId16"/>
    <p:sldId id="275" r:id="rId17"/>
    <p:sldId id="276" r:id="rId18"/>
    <p:sldId id="277" r:id="rId19"/>
    <p:sldId id="278" r:id="rId20"/>
    <p:sldId id="279" r:id="rId21"/>
    <p:sldId id="280" r:id="rId22"/>
    <p:sldId id="270" r:id="rId23"/>
    <p:sldId id="272" r:id="rId24"/>
    <p:sldId id="285" r:id="rId25"/>
    <p:sldId id="284" r:id="rId26"/>
    <p:sldId id="271" r:id="rId27"/>
    <p:sldId id="274" r:id="rId28"/>
    <p:sldId id="262" r:id="rId29"/>
    <p:sldId id="281" r:id="rId30"/>
    <p:sldId id="289" r:id="rId31"/>
    <p:sldId id="288" r:id="rId32"/>
    <p:sldId id="28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106" autoAdjust="0"/>
    <p:restoredTop sz="94660"/>
  </p:normalViewPr>
  <p:slideViewPr>
    <p:cSldViewPr>
      <p:cViewPr varScale="1">
        <p:scale>
          <a:sx n="63" d="100"/>
          <a:sy n="63" d="100"/>
        </p:scale>
        <p:origin x="17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7728AD0-8FB7-4B25-937C-4C1521568A9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04DFDE4-E82F-4B40-8D91-971B5D0844A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0.png"/><Relationship Id="rId7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Relationship Id="rId4" Type="http://schemas.openxmlformats.org/officeDocument/2006/relationships/image" Target="../media/image1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150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3" Type="http://schemas.openxmlformats.org/officeDocument/2006/relationships/image" Target="../media/image23.png"/><Relationship Id="rId7" Type="http://schemas.openxmlformats.org/officeDocument/2006/relationships/image" Target="../media/image2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150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png"/><Relationship Id="rId3" Type="http://schemas.openxmlformats.org/officeDocument/2006/relationships/image" Target="../media/image23.png"/><Relationship Id="rId7" Type="http://schemas.openxmlformats.org/officeDocument/2006/relationships/image" Target="../media/image2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50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png"/><Relationship Id="rId3" Type="http://schemas.openxmlformats.org/officeDocument/2006/relationships/image" Target="../media/image23.png"/><Relationship Id="rId7" Type="http://schemas.openxmlformats.org/officeDocument/2006/relationships/image" Target="../media/image2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150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0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4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4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4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4.pn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4.png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4.png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93203"/>
            <a:ext cx="8688040" cy="64807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1412776"/>
            <a:ext cx="3816424" cy="2983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3717032"/>
            <a:ext cx="285750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FB9F284-D9BF-466F-9115-103CCC863F2D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0504" y="3869432"/>
            <a:ext cx="285750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2570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504745"/>
              </p:ext>
            </p:extLst>
          </p:nvPr>
        </p:nvGraphicFramePr>
        <p:xfrm>
          <a:off x="971600" y="980731"/>
          <a:ext cx="8496944" cy="4860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0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105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1062118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607567">
                <a:tc grid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7567">
                <a:tc gridSpan="6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567">
                <a:tc gridSpan="6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567">
                <a:tc gridSpan="5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756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 gridSpan="8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7567"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7567"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756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6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 gridSpan="8">
                  <a:txBody>
                    <a:bodyPr/>
                    <a:lstStyle/>
                    <a:p>
                      <a:r>
                        <a:rPr lang="uk-UA" dirty="0"/>
                        <a:t> </a:t>
                      </a:r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Рисунок 12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568" y="836712"/>
            <a:ext cx="1783645" cy="2156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/>
          <p:nvPr/>
        </p:nvPicPr>
        <p:blipFill>
          <a:blip r:embed="rId4"/>
          <a:stretch>
            <a:fillRect/>
          </a:stretch>
        </p:blipFill>
        <p:spPr>
          <a:xfrm>
            <a:off x="5796136" y="3861048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484524" y="104846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419872" y="1730135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419872" y="234888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3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917069" y="292494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11560" y="3501007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5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575390" y="414908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6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575390" y="474794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7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1115616" y="537321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8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113186" y="817629"/>
            <a:ext cx="3445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к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о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</a:t>
            </a:r>
            <a:r>
              <a:rPr lang="uk-UA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р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і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 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ь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47964" y="1479266"/>
            <a:ext cx="19802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і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к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с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82047" y="2058439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в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і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д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’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є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м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и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к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05312" y="2670010"/>
            <a:ext cx="5245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м </a:t>
            </a:r>
            <a:r>
              <a:rPr lang="uk-UA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о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ж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е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я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43608" y="3270174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р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і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з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и ц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</a:t>
            </a:r>
            <a:r>
              <a:rPr lang="uk-UA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я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051720" y="386104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д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о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д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а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</a:t>
            </a:r>
            <a:r>
              <a:rPr lang="uk-UA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о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к 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051720" y="4484954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д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і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л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е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е 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579175" y="511418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з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а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 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н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uk-UA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  </a:t>
            </a:r>
            <a:r>
              <a:rPr lang="uk-UA" sz="4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я</a:t>
            </a:r>
            <a:r>
              <a:rPr lang="uk-UA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0EDB10C9-DEAC-40FD-8E3C-C4E36025368F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5948536" y="4013448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FFD43820-2771-46E9-9C31-8782EBA3C775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5957267" y="4042625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853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93203"/>
            <a:ext cx="8688040" cy="64807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/>
          <p:nvPr/>
        </p:nvPicPr>
        <p:blipFill>
          <a:blip r:embed="rId3"/>
          <a:stretch>
            <a:fillRect/>
          </a:stretch>
        </p:blipFill>
        <p:spPr>
          <a:xfrm>
            <a:off x="5004048" y="3419430"/>
            <a:ext cx="3197894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 rot="20466626">
            <a:off x="731025" y="3470838"/>
            <a:ext cx="8641985" cy="226227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i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ea typeface="Cambria Math" pitchFamily="18" charset="0"/>
                <a:cs typeface="Arial" pitchFamily="34" charset="0"/>
              </a:rPr>
              <a:t>Розв’язування</a:t>
            </a:r>
            <a:endParaRPr lang="ru-RU" sz="72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nstantia" pitchFamily="18" charset="0"/>
              <a:ea typeface="Cambria Math" pitchFamily="18" charset="0"/>
              <a:cs typeface="Arial" pitchFamily="34" charset="0"/>
            </a:endParaRPr>
          </a:p>
          <a:p>
            <a:pPr algn="ctr"/>
            <a:r>
              <a:rPr lang="ru-RU" sz="72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7200" b="1" i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ea typeface="Cambria Math" pitchFamily="18" charset="0"/>
                <a:cs typeface="Arial" pitchFamily="34" charset="0"/>
              </a:rPr>
              <a:t>рівнянь</a:t>
            </a:r>
            <a:endParaRPr lang="ru-RU" sz="72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nstantia" pitchFamily="18" charset="0"/>
              <a:ea typeface="Cambria Math" pitchFamily="18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39"/>
          <a:stretch/>
        </p:blipFill>
        <p:spPr bwMode="auto">
          <a:xfrm>
            <a:off x="827584" y="814145"/>
            <a:ext cx="2325164" cy="14081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8543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08AAE35-F468-455F-B7FC-D9E7AD4A665D}"/>
              </a:ext>
            </a:extLst>
          </p:cNvPr>
          <p:cNvSpPr txBox="1"/>
          <p:nvPr/>
        </p:nvSpPr>
        <p:spPr>
          <a:xfrm>
            <a:off x="683568" y="1320314"/>
            <a:ext cx="7200800" cy="3580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5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Мета: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удосконалити</a:t>
            </a: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вміння учнів розв’язувати рівняння та  задачі за   допомогою рівнянь;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uk-UA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розвивати</a:t>
            </a: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алгоритмічне і  творче мислення, обчислювальні    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навички, кмітливість, здатність аналізувати і робити висновки;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* </a:t>
            </a:r>
            <a:r>
              <a:rPr lang="uk-UA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виховувати</a:t>
            </a: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старанність, пізнавальну активність, культуру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математичних записів </a:t>
            </a:r>
            <a:r>
              <a:rPr lang="uk-UA" sz="1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мови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437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B78709-740B-44B8-AB45-08784E3A8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Епіграф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E997F6-433E-4EE1-99F0-127F380D4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«Рівняння – це золотий ключ, що відкриває усі математичні           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4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сезами»                                                    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                                                                                                            </a:t>
            </a: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 Коваль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8768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8217" y="1844824"/>
            <a:ext cx="7272808" cy="3888432"/>
          </a:xfrm>
          <a:prstGeom prst="rect">
            <a:avLst/>
          </a:prstGeom>
        </p:spPr>
      </p:pic>
      <p:grpSp>
        <p:nvGrpSpPr>
          <p:cNvPr id="9" name="Группа 8"/>
          <p:cNvGrpSpPr>
            <a:grpSpLocks/>
          </p:cNvGrpSpPr>
          <p:nvPr/>
        </p:nvGrpSpPr>
        <p:grpSpPr bwMode="auto">
          <a:xfrm>
            <a:off x="474482" y="4797152"/>
            <a:ext cx="8465078" cy="1631950"/>
            <a:chOff x="0" y="5226050"/>
            <a:chExt cx="9048761" cy="1631950"/>
          </a:xfrm>
        </p:grpSpPr>
        <p:pic>
          <p:nvPicPr>
            <p:cNvPr id="10" name="Рисунок 12" descr="sunflow0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708025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Рисунок 12" descr="sunflow0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708389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Рисунок 12" descr="sunflow0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708786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Рисунок 13"/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8449" y="836712"/>
            <a:ext cx="7134182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3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9340" y="1268760"/>
            <a:ext cx="7772400" cy="426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Горизонтальный свиток 5"/>
          <p:cNvSpPr/>
          <p:nvPr/>
        </p:nvSpPr>
        <p:spPr>
          <a:xfrm rot="16200000">
            <a:off x="446979" y="552245"/>
            <a:ext cx="5794638" cy="5897524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-4060" y="813874"/>
            <a:ext cx="6696714" cy="64940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i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Увага</a:t>
            </a:r>
            <a:r>
              <a:rPr lang="ru-RU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! </a:t>
            </a:r>
            <a:r>
              <a:rPr lang="ru-RU" sz="2800" b="1" i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Увага</a:t>
            </a:r>
            <a:r>
              <a:rPr lang="ru-RU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!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Спішіть - поспішайте!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Господарі й гості,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 глядіть, не минайте!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На ярмарок прошу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 гуртом, поодинці,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Чекають на всіх там 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чудові гостинці!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На ярмарку нашім –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 веселім, багатім -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Є чим дивуватись</a:t>
            </a:r>
          </a:p>
          <a:p>
            <a:pPr algn="ctr"/>
            <a:r>
              <a:rPr lang="uk-UA" sz="2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Calibri" pitchFamily="34" charset="0"/>
              </a:rPr>
              <a:t> і є що придбати!</a:t>
            </a:r>
          </a:p>
          <a:p>
            <a:pPr algn="ctr"/>
            <a:endParaRPr lang="uk-UA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4" name="Рисунок 13"/>
          <p:cNvPicPr/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36" b="91120" l="4124" r="97423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795" t="6429" r="5897" b="7376"/>
          <a:stretch/>
        </p:blipFill>
        <p:spPr>
          <a:xfrm>
            <a:off x="5508104" y="1858886"/>
            <a:ext cx="3364089" cy="4334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381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5334" y="712948"/>
            <a:ext cx="6911042" cy="57121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978" y="4221088"/>
            <a:ext cx="4296940" cy="2056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259632" y="3501007"/>
            <a:ext cx="432048" cy="26678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ле 24"/>
          <p:cNvSpPr txBox="1"/>
          <p:nvPr/>
        </p:nvSpPr>
        <p:spPr>
          <a:xfrm>
            <a:off x="2570977" y="3212977"/>
            <a:ext cx="4203797" cy="79208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DeflateInflate">
              <a:avLst/>
            </a:prstTxWarp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spc="50" dirty="0">
                <a:ln>
                  <a:noFill/>
                </a:ln>
                <a:gradFill>
                  <a:gsLst>
                    <a:gs pos="25000">
                      <a:srgbClr val="E0322D"/>
                    </a:gs>
                    <a:gs pos="100000">
                      <a:srgbClr val="A01C18"/>
                    </a:gs>
                  </a:gsLst>
                  <a:lin ang="5400000" scaled="0"/>
                </a:gra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omic Sans MS"/>
                <a:ea typeface="Calibri"/>
                <a:cs typeface="Andalus"/>
              </a:rPr>
              <a:t>КРАМНИЧКА</a:t>
            </a:r>
            <a:endParaRPr lang="ru-RU" sz="900" dirty="0">
              <a:effectLst/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spc="50" dirty="0">
                <a:ln>
                  <a:noFill/>
                </a:ln>
                <a:gradFill>
                  <a:gsLst>
                    <a:gs pos="25000">
                      <a:srgbClr val="E0322D"/>
                    </a:gs>
                    <a:gs pos="100000">
                      <a:srgbClr val="A01C18"/>
                    </a:gs>
                  </a:gsLst>
                  <a:lin ang="5400000" scaled="0"/>
                </a:gra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omic Sans MS"/>
                <a:ea typeface="Calibri"/>
                <a:cs typeface="Andalus"/>
              </a:rPr>
              <a:t>«ТЕОРЕТИЧНА»</a:t>
            </a:r>
            <a:endParaRPr lang="ru-RU" sz="9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18052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37213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вал 1"/>
          <p:cNvSpPr/>
          <p:nvPr/>
        </p:nvSpPr>
        <p:spPr>
          <a:xfrm>
            <a:off x="6844043" y="1848567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latin typeface="Calibri" pitchFamily="34" charset="0"/>
                <a:cs typeface="Calibri" pitchFamily="34" charset="0"/>
              </a:rPr>
              <a:t>сума</a:t>
            </a:r>
            <a:endParaRPr lang="ru-RU" sz="32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560" y="2060848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851920" y="2123799"/>
            <a:ext cx="2232248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latin typeface="Calibri" pitchFamily="34" charset="0"/>
                <a:cs typeface="Calibri" pitchFamily="34" charset="0"/>
              </a:rPr>
              <a:t>доданок</a:t>
            </a:r>
            <a:endParaRPr lang="ru-RU" sz="3200" b="1" i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31676" y="2060848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676" y="2060848"/>
                <a:ext cx="2304256" cy="132343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987824" y="2296059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+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2296059"/>
                <a:ext cx="875561" cy="9233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827584" y="98072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latin typeface="Calibri" pitchFamily="34" charset="0"/>
                <a:cs typeface="Calibri" pitchFamily="34" charset="0"/>
              </a:rPr>
              <a:t>Як знайти невідомий </a:t>
            </a:r>
            <a:r>
              <a:rPr lang="uk-UA" sz="36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доданок</a:t>
            </a:r>
            <a:r>
              <a:rPr lang="uk-UA" sz="3600" b="1" i="1" dirty="0">
                <a:latin typeface="Calibri" pitchFamily="34" charset="0"/>
                <a:cs typeface="Calibri" pitchFamily="34" charset="0"/>
              </a:rPr>
              <a:t>?</a:t>
            </a:r>
            <a:endParaRPr lang="ru-RU" sz="36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6844043" y="1853633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latin typeface="Calibri" pitchFamily="34" charset="0"/>
                <a:cs typeface="Calibri" pitchFamily="34" charset="0"/>
              </a:rPr>
              <a:t>сума</a:t>
            </a:r>
            <a:endParaRPr lang="ru-RU" sz="32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83568" y="4449886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29447" y="4464138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447" y="4464138"/>
                <a:ext cx="2304256" cy="132343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987824" y="4593902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4593902"/>
                <a:ext cx="875561" cy="9233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Скругленный прямоугольник 21"/>
          <p:cNvSpPr/>
          <p:nvPr/>
        </p:nvSpPr>
        <p:spPr>
          <a:xfrm>
            <a:off x="3873960" y="2112227"/>
            <a:ext cx="2232248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latin typeface="Calibri" pitchFamily="34" charset="0"/>
                <a:cs typeface="Calibri" pitchFamily="34" charset="0"/>
              </a:rPr>
              <a:t>доданок</a:t>
            </a:r>
            <a:endParaRPr lang="ru-RU" sz="3200" b="1" i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712663" y="4593902"/>
                <a:ext cx="87556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2663" y="4593902"/>
                <a:ext cx="875560" cy="9233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398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animMotion origin="layout" path="M 0.01146 0.02358 L -0.32726 0.32793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44" y="152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88529E-7 L 0.28351 0.33557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167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/>
      <p:bldP spid="21" grpId="0"/>
      <p:bldP spid="22" grpId="0" animBg="1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448" y="377281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774179" y="2084762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7544" y="2128865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зменшуване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779912" y="2101070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2101070"/>
                <a:ext cx="2304256" cy="132343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987824" y="2296059"/>
                <a:ext cx="87556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2296059"/>
                <a:ext cx="875560" cy="9233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827584" y="98072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latin typeface="Calibri" pitchFamily="34" charset="0"/>
                <a:cs typeface="Calibri" pitchFamily="34" charset="0"/>
              </a:rPr>
              <a:t>Як знайти невідомий </a:t>
            </a:r>
            <a:r>
              <a:rPr lang="uk-UA" sz="36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від</a:t>
            </a:r>
            <a:r>
              <a:rPr lang="en-US" sz="36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’</a:t>
            </a:r>
            <a:r>
              <a:rPr lang="uk-UA" sz="3600" b="1" i="1" dirty="0" err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ємник</a:t>
            </a:r>
            <a:r>
              <a:rPr lang="uk-UA" sz="3600" b="1" i="1" dirty="0">
                <a:latin typeface="Calibri" pitchFamily="34" charset="0"/>
                <a:cs typeface="Calibri" pitchFamily="34" charset="0"/>
              </a:rPr>
              <a:t>?</a:t>
            </a:r>
            <a:endParaRPr lang="ru-RU" sz="36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774179" y="2064727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791377" y="2064727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1377" y="2064727"/>
                <a:ext cx="2304256" cy="132343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915816" y="4593902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593902"/>
                <a:ext cx="875561" cy="9233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012160" y="4665910"/>
                <a:ext cx="87556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4665910"/>
                <a:ext cx="875560" cy="9233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Скругленный прямоугольник 17"/>
          <p:cNvSpPr/>
          <p:nvPr/>
        </p:nvSpPr>
        <p:spPr>
          <a:xfrm>
            <a:off x="469994" y="2109691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зменшуване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846119" y="1916832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різниця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6821583" y="1916832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різниця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74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8.23312E-7 L -0.34965 0.36748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83" y="183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09066E-6 L -0.34653 0.36725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183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0074E-6 L 0.35017 0.34482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17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00972 0.3465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3" grpId="0"/>
      <p:bldP spid="18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448" y="377281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вал 1"/>
          <p:cNvSpPr/>
          <p:nvPr/>
        </p:nvSpPr>
        <p:spPr>
          <a:xfrm>
            <a:off x="6821583" y="1916832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різниця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43413" y="2204338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07904" y="2192063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від</a:t>
            </a:r>
            <a:r>
              <a:rPr lang="en-US" sz="2800" b="1" i="1" dirty="0">
                <a:latin typeface="Calibri" pitchFamily="34" charset="0"/>
                <a:cs typeface="Calibri" pitchFamily="34" charset="0"/>
              </a:rPr>
              <a:t>’</a:t>
            </a:r>
            <a:r>
              <a:rPr lang="uk-UA" sz="2800" b="1" i="1" dirty="0" err="1">
                <a:latin typeface="Calibri" pitchFamily="34" charset="0"/>
                <a:cs typeface="Calibri" pitchFamily="34" charset="0"/>
              </a:rPr>
              <a:t>ємник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15421" y="2164269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421" y="2164269"/>
                <a:ext cx="2304256" cy="132343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987824" y="2296059"/>
                <a:ext cx="87556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2296059"/>
                <a:ext cx="875560" cy="9233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827584" y="98072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latin typeface="Calibri" pitchFamily="34" charset="0"/>
                <a:cs typeface="Calibri" pitchFamily="34" charset="0"/>
              </a:rPr>
              <a:t>Як знайти невідоме </a:t>
            </a:r>
            <a:r>
              <a:rPr lang="uk-UA" sz="36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зменшуване</a:t>
            </a:r>
            <a:r>
              <a:rPr lang="uk-UA" sz="3600" b="1" i="1" dirty="0">
                <a:latin typeface="Calibri" pitchFamily="34" charset="0"/>
                <a:cs typeface="Calibri" pitchFamily="34" charset="0"/>
              </a:rPr>
              <a:t>?</a:t>
            </a:r>
            <a:endParaRPr lang="ru-RU" sz="36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43413" y="2204338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815421" y="2204338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421" y="2204338"/>
                <a:ext cx="2304256" cy="132343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915816" y="4593902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593902"/>
                <a:ext cx="875561" cy="9233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508104" y="4665910"/>
                <a:ext cx="87556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+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4665910"/>
                <a:ext cx="875560" cy="9233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Овал 23"/>
          <p:cNvSpPr/>
          <p:nvPr/>
        </p:nvSpPr>
        <p:spPr>
          <a:xfrm>
            <a:off x="6821583" y="1916832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різниця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07904" y="2172177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від</a:t>
            </a:r>
            <a:r>
              <a:rPr lang="en-US" sz="2800" b="1" i="1" dirty="0">
                <a:latin typeface="Calibri" pitchFamily="34" charset="0"/>
                <a:cs typeface="Calibri" pitchFamily="34" charset="0"/>
              </a:rPr>
              <a:t>’</a:t>
            </a:r>
            <a:r>
              <a:rPr lang="uk-UA" sz="2800" b="1" i="1" dirty="0" err="1">
                <a:latin typeface="Calibri" pitchFamily="34" charset="0"/>
                <a:cs typeface="Calibri" pitchFamily="34" charset="0"/>
              </a:rPr>
              <a:t>ємник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04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01441 0.313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15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01041 0.3261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12581E-6 L -0.34045 0.3397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31" y="169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0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6.01295E-7 L 0.27969 0.35314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76" y="176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3" grpId="0"/>
      <p:bldP spid="24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319" y="2473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вал 1"/>
          <p:cNvSpPr/>
          <p:nvPr/>
        </p:nvSpPr>
        <p:spPr>
          <a:xfrm>
            <a:off x="6821583" y="1916832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500" b="1" i="1" dirty="0">
                <a:latin typeface="Calibri" pitchFamily="34" charset="0"/>
                <a:cs typeface="Calibri" pitchFamily="34" charset="0"/>
              </a:rPr>
              <a:t>добуток</a:t>
            </a:r>
            <a:endParaRPr lang="ru-RU" sz="25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43413" y="2204338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07904" y="2192063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множник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15421" y="2164269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421" y="2164269"/>
                <a:ext cx="2304256" cy="132343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116003" y="2384358"/>
                <a:ext cx="52931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5400" b="1" i="1" smtClean="0">
                          <a:latin typeface="Cambria Math"/>
                          <a:ea typeface="Cambria Math"/>
                        </a:rPr>
                        <m:t>∙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6003" y="2384358"/>
                <a:ext cx="529311" cy="9233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827584" y="98072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latin typeface="Calibri" pitchFamily="34" charset="0"/>
                <a:cs typeface="Calibri" pitchFamily="34" charset="0"/>
              </a:rPr>
              <a:t>Як знайти невідомий </a:t>
            </a:r>
            <a:r>
              <a:rPr lang="uk-UA" sz="36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множник</a:t>
            </a:r>
            <a:r>
              <a:rPr lang="uk-UA" sz="3600" b="1" i="1" dirty="0">
                <a:latin typeface="Calibri" pitchFamily="34" charset="0"/>
                <a:cs typeface="Calibri" pitchFamily="34" charset="0"/>
              </a:rPr>
              <a:t>?</a:t>
            </a:r>
            <a:endParaRPr lang="ru-RU" sz="36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39739" y="2204337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827584" y="2184303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2184303"/>
                <a:ext cx="2304256" cy="132343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915816" y="4593902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593902"/>
                <a:ext cx="875561" cy="9233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687651" y="4629906"/>
                <a:ext cx="540533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7651" y="4629906"/>
                <a:ext cx="540533" cy="9233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Овал 23"/>
          <p:cNvSpPr/>
          <p:nvPr/>
        </p:nvSpPr>
        <p:spPr>
          <a:xfrm>
            <a:off x="6821583" y="1936866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500" b="1" i="1" dirty="0">
                <a:latin typeface="Calibri" pitchFamily="34" charset="0"/>
                <a:cs typeface="Calibri" pitchFamily="34" charset="0"/>
              </a:rPr>
              <a:t>добуток</a:t>
            </a:r>
            <a:endParaRPr lang="ru-RU" sz="25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08396" y="2204338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множник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63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-0.00799 0.3252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1625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004 0.3261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1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08233E-6 L -0.34045 0.33696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31" y="168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98705E-6 L 0.26372 0.33788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77" y="168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3" grpId="0"/>
      <p:bldP spid="24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319" y="2473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вал 1"/>
          <p:cNvSpPr/>
          <p:nvPr/>
        </p:nvSpPr>
        <p:spPr>
          <a:xfrm>
            <a:off x="6821583" y="1916832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частка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43413" y="2204338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07904" y="2192063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дільник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15421" y="2164269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421" y="2164269"/>
                <a:ext cx="2304256" cy="132343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059832" y="2364323"/>
                <a:ext cx="540533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2364323"/>
                <a:ext cx="540533" cy="9233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2301125"/>
                <a:ext cx="875561" cy="9233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827584" y="98072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latin typeface="Calibri" pitchFamily="34" charset="0"/>
                <a:cs typeface="Calibri" pitchFamily="34" charset="0"/>
              </a:rPr>
              <a:t>Як знайти невідоме  </a:t>
            </a:r>
            <a:r>
              <a:rPr lang="uk-UA" sz="36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ділене</a:t>
            </a:r>
            <a:r>
              <a:rPr lang="uk-UA" sz="3600" b="1" i="1" dirty="0">
                <a:latin typeface="Calibri" pitchFamily="34" charset="0"/>
                <a:cs typeface="Calibri" pitchFamily="34" charset="0"/>
              </a:rPr>
              <a:t>?</a:t>
            </a:r>
            <a:endParaRPr lang="ru-RU" sz="36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43413" y="2204338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827584" y="2204338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2204338"/>
                <a:ext cx="2304256" cy="132343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915816" y="4593902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593902"/>
                <a:ext cx="875561" cy="9233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687651" y="4629906"/>
                <a:ext cx="52931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5400" b="1" i="1" smtClean="0">
                          <a:latin typeface="Cambria Math"/>
                          <a:ea typeface="Cambria Math"/>
                        </a:rPr>
                        <m:t>∙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7651" y="4629906"/>
                <a:ext cx="529311" cy="9233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Овал 23"/>
          <p:cNvSpPr/>
          <p:nvPr/>
        </p:nvSpPr>
        <p:spPr>
          <a:xfrm>
            <a:off x="6821583" y="1916832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частка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07904" y="2192064"/>
            <a:ext cx="2509058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дільник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97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-0.02361 0.3342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71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1823 0.33703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" y="1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12581E-6 L -0.34045 0.3501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31" y="175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12581E-6 L 0.28021 0.3501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10" y="175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3" grpId="0"/>
      <p:bldP spid="24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319" y="2473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вал 1"/>
          <p:cNvSpPr/>
          <p:nvPr/>
        </p:nvSpPr>
        <p:spPr>
          <a:xfrm>
            <a:off x="6660232" y="1916832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частка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63888" y="2179951"/>
            <a:ext cx="2376264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8476" y="2228387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ділене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491880" y="2204338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2204338"/>
                <a:ext cx="2304256" cy="132343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059832" y="2364323"/>
                <a:ext cx="540533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2364323"/>
                <a:ext cx="540533" cy="9233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868144" y="2359971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2359971"/>
                <a:ext cx="875561" cy="9233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827584" y="98072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latin typeface="Calibri" pitchFamily="34" charset="0"/>
                <a:cs typeface="Calibri" pitchFamily="34" charset="0"/>
              </a:rPr>
              <a:t>Як знайти невідомий  </a:t>
            </a:r>
            <a:r>
              <a:rPr lang="uk-UA" sz="36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дільник</a:t>
            </a:r>
            <a:r>
              <a:rPr lang="uk-UA" sz="3600" b="1" i="1" dirty="0">
                <a:latin typeface="Calibri" pitchFamily="34" charset="0"/>
                <a:cs typeface="Calibri" pitchFamily="34" charset="0"/>
              </a:rPr>
              <a:t>?</a:t>
            </a:r>
            <a:endParaRPr lang="ru-RU" sz="36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563888" y="2141335"/>
            <a:ext cx="2412741" cy="12833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491880" y="2192705"/>
                <a:ext cx="230425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8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ru-RU" sz="8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2192705"/>
                <a:ext cx="2304256" cy="132343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892317" y="4593902"/>
                <a:ext cx="87556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2317" y="4593902"/>
                <a:ext cx="875561" cy="9233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084168" y="4509120"/>
                <a:ext cx="540533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b="1" i="1" smtClean="0"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ru-RU" sz="54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4509120"/>
                <a:ext cx="540533" cy="9233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Овал 23"/>
          <p:cNvSpPr/>
          <p:nvPr/>
        </p:nvSpPr>
        <p:spPr>
          <a:xfrm>
            <a:off x="6648524" y="1912479"/>
            <a:ext cx="2016224" cy="181831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частка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8476" y="2232132"/>
            <a:ext cx="2520280" cy="12678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latin typeface="Calibri" pitchFamily="34" charset="0"/>
                <a:cs typeface="Calibri" pitchFamily="34" charset="0"/>
              </a:rPr>
              <a:t>ділене</a:t>
            </a:r>
            <a:endParaRPr lang="ru-RU" sz="2800" b="1" i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21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3136E-6 L -0.31493 0.3249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1623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65587E-6 L -0.32882 0.33534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41" y="167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44218E-6 L 0.33593 0.32331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88" y="16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07216E-6 L 0.00121 0.30898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5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3" grpId="0"/>
      <p:bldP spid="24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8625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62186" y="3310978"/>
            <a:ext cx="2668752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Выноска-облако 4"/>
          <p:cNvSpPr/>
          <p:nvPr/>
        </p:nvSpPr>
        <p:spPr>
          <a:xfrm rot="20594816" flipH="1">
            <a:off x="634532" y="803016"/>
            <a:ext cx="2911219" cy="2187809"/>
          </a:xfrm>
          <a:prstGeom prst="cloudCallout">
            <a:avLst/>
          </a:prstGeom>
          <a:solidFill>
            <a:schemeClr val="accent5">
              <a:tint val="30000"/>
              <a:satMod val="250000"/>
            </a:schemeClr>
          </a:solidFill>
          <a:ln w="38100">
            <a:solidFill>
              <a:srgbClr val="808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3" b="5634"/>
          <a:stretch/>
        </p:blipFill>
        <p:spPr bwMode="auto">
          <a:xfrm>
            <a:off x="6084168" y="3861048"/>
            <a:ext cx="2736304" cy="2571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26981" y="1583214"/>
                <a:ext cx="276489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0" smtClean="0">
                          <a:latin typeface="Cambria Math"/>
                          <a:ea typeface="Cambria Math" pitchFamily="18" charset="0"/>
                        </a:rPr>
                        <m:t>𝟔𝟓</m:t>
                      </m:r>
                      <m:r>
                        <a:rPr lang="en-US" sz="3200" b="1" i="0" smtClean="0"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en-US" sz="3200" b="1" i="1" smtClean="0">
                          <a:latin typeface="Cambria Math"/>
                        </a:rPr>
                        <m:t>𝒙</m:t>
                      </m:r>
                      <m:r>
                        <a:rPr lang="en-US" sz="3200" b="1" i="1" smtClean="0">
                          <a:latin typeface="Cambria Math"/>
                        </a:rPr>
                        <m:t>=</m:t>
                      </m:r>
                      <m:r>
                        <a:rPr lang="ru-RU" sz="3200" b="1" i="1" smtClean="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en-US" sz="3200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3200" b="1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981" y="1583214"/>
                <a:ext cx="2764899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Рисунок 48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659453"/>
            <a:ext cx="241858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684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39983 0.13264 " pathEditMode="relative" rAng="0" ptsTypes="AA">
                                      <p:cBhvr>
                                        <p:cTn id="14" dur="1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8625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Выноска-облако 4"/>
          <p:cNvSpPr/>
          <p:nvPr/>
        </p:nvSpPr>
        <p:spPr>
          <a:xfrm rot="20594816" flipH="1">
            <a:off x="654477" y="780036"/>
            <a:ext cx="2911219" cy="2187809"/>
          </a:xfrm>
          <a:prstGeom prst="cloudCallout">
            <a:avLst/>
          </a:prstGeom>
          <a:solidFill>
            <a:schemeClr val="accent5">
              <a:tint val="30000"/>
              <a:satMod val="250000"/>
            </a:schemeClr>
          </a:solidFill>
          <a:ln w="38100">
            <a:solidFill>
              <a:srgbClr val="808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75863" y="1484784"/>
                <a:ext cx="276489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latin typeface="Cambria Math"/>
                        </a:rPr>
                        <m:t>𝟏𝟎𝟒</m:t>
                      </m:r>
                      <m:r>
                        <a:rPr lang="en-US" sz="3200" b="1" i="1" smtClean="0">
                          <a:latin typeface="Cambria Math"/>
                        </a:rPr>
                        <m:t>−</m:t>
                      </m:r>
                      <m:r>
                        <a:rPr lang="en-US" sz="3200" b="1" i="1" smtClean="0">
                          <a:latin typeface="Cambria Math"/>
                        </a:rPr>
                        <m:t>𝒙</m:t>
                      </m:r>
                      <m:r>
                        <a:rPr lang="en-US" sz="3200" b="1" i="1" smtClean="0">
                          <a:latin typeface="Cambria Math"/>
                        </a:rPr>
                        <m:t>=</m:t>
                      </m:r>
                      <m:r>
                        <a:rPr lang="ru-RU" sz="3200" b="1" i="1" smtClean="0"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en-US" sz="3200" b="1" i="1" smtClean="0">
                          <a:latin typeface="Cambria Math"/>
                        </a:rPr>
                        <m:t>𝟔</m:t>
                      </m:r>
                    </m:oMath>
                  </m:oMathPara>
                </a14:m>
                <a:endParaRPr lang="ru-RU" sz="3200" b="1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863" y="1484784"/>
                <a:ext cx="2764899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3340994"/>
            <a:ext cx="2425558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3" b="5634"/>
          <a:stretch/>
        </p:blipFill>
        <p:spPr bwMode="auto">
          <a:xfrm>
            <a:off x="6084168" y="3861048"/>
            <a:ext cx="2736304" cy="2571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659453"/>
            <a:ext cx="241858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6274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022E-16 L 0.37135 0.11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8625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Выноска-облако 4"/>
          <p:cNvSpPr/>
          <p:nvPr/>
        </p:nvSpPr>
        <p:spPr>
          <a:xfrm rot="20594816" flipH="1">
            <a:off x="631809" y="780038"/>
            <a:ext cx="2911219" cy="2187809"/>
          </a:xfrm>
          <a:prstGeom prst="cloudCallout">
            <a:avLst/>
          </a:prstGeom>
          <a:solidFill>
            <a:schemeClr val="accent5">
              <a:tint val="30000"/>
              <a:satMod val="250000"/>
            </a:schemeClr>
          </a:solidFill>
          <a:ln w="38100">
            <a:solidFill>
              <a:srgbClr val="808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26981" y="1583214"/>
                <a:ext cx="276489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latin typeface="Cambria Math"/>
                        </a:rPr>
                        <m:t>𝒙</m:t>
                      </m:r>
                      <m:r>
                        <a:rPr lang="en-US" sz="3200" b="1" i="1" smtClean="0">
                          <a:latin typeface="Cambria Math"/>
                        </a:rPr>
                        <m:t>−</m:t>
                      </m:r>
                      <m:r>
                        <a:rPr lang="en-US" sz="3200" b="1" i="1" smtClean="0">
                          <a:latin typeface="Cambria Math"/>
                        </a:rPr>
                        <m:t>𝟏𝟓</m:t>
                      </m:r>
                      <m:r>
                        <a:rPr lang="en-US" sz="3200" b="1" i="1" smtClean="0">
                          <a:latin typeface="Cambria Math"/>
                        </a:rPr>
                        <m:t>=</m:t>
                      </m:r>
                      <m:r>
                        <a:rPr lang="ru-RU" sz="3200" b="1" i="1" smtClean="0"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3200" b="1" i="1" smtClean="0"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ru-RU" sz="3200" b="1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981" y="1583214"/>
                <a:ext cx="2764899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3488781"/>
            <a:ext cx="2452064" cy="20290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3" b="5634"/>
          <a:stretch/>
        </p:blipFill>
        <p:spPr bwMode="auto">
          <a:xfrm>
            <a:off x="6084168" y="3861048"/>
            <a:ext cx="2736304" cy="2571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659453"/>
            <a:ext cx="241858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7973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36233 0.094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8625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Выноска-облако 4"/>
          <p:cNvSpPr/>
          <p:nvPr/>
        </p:nvSpPr>
        <p:spPr>
          <a:xfrm rot="20594816" flipH="1">
            <a:off x="631809" y="780038"/>
            <a:ext cx="2911219" cy="2187809"/>
          </a:xfrm>
          <a:prstGeom prst="cloudCallout">
            <a:avLst/>
          </a:prstGeom>
          <a:solidFill>
            <a:schemeClr val="accent5">
              <a:tint val="30000"/>
              <a:satMod val="250000"/>
            </a:schemeClr>
          </a:solidFill>
          <a:ln w="38100">
            <a:solidFill>
              <a:srgbClr val="808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93241" y="1500689"/>
                <a:ext cx="29809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latin typeface="Cambria Math"/>
                        </a:rPr>
                        <m:t>𝟏𝟏𝟓</m:t>
                      </m:r>
                      <m:r>
                        <a:rPr lang="en-US" sz="2800" b="1" i="1" smtClean="0">
                          <a:latin typeface="Cambria Math"/>
                        </a:rPr>
                        <m:t>−</m:t>
                      </m:r>
                      <m:r>
                        <a:rPr lang="en-US" sz="2800" b="1" i="1" smtClean="0">
                          <a:latin typeface="Cambria Math"/>
                        </a:rPr>
                        <m:t>𝒙</m:t>
                      </m:r>
                      <m:r>
                        <a:rPr lang="en-US" sz="2800" b="1" i="1" smtClean="0">
                          <a:latin typeface="Cambria Math"/>
                        </a:rPr>
                        <m:t>=</m:t>
                      </m:r>
                      <m:r>
                        <a:rPr lang="ru-RU" sz="2800" b="1" i="1" smtClean="0">
                          <a:latin typeface="Cambria Math" panose="02040503050406030204" pitchFamily="18" charset="0"/>
                        </a:rPr>
                        <m:t>𝟗𝟎</m:t>
                      </m:r>
                    </m:oMath>
                  </m:oMathPara>
                </a14:m>
                <a:endParaRPr lang="ru-RU" sz="2800" b="1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41" y="1500689"/>
                <a:ext cx="2980923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311" b="7311"/>
          <a:stretch/>
        </p:blipFill>
        <p:spPr bwMode="auto">
          <a:xfrm>
            <a:off x="2771800" y="3429000"/>
            <a:ext cx="2381250" cy="20330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3" b="5634"/>
          <a:stretch/>
        </p:blipFill>
        <p:spPr bwMode="auto">
          <a:xfrm>
            <a:off x="6084168" y="3861048"/>
            <a:ext cx="2736304" cy="2571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659453"/>
            <a:ext cx="241858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6168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3816 0.1039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80" y="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8625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Выноска-облако 4"/>
          <p:cNvSpPr/>
          <p:nvPr/>
        </p:nvSpPr>
        <p:spPr>
          <a:xfrm rot="20594816" flipH="1">
            <a:off x="631809" y="780038"/>
            <a:ext cx="2911219" cy="2187809"/>
          </a:xfrm>
          <a:prstGeom prst="cloudCallout">
            <a:avLst/>
          </a:prstGeom>
          <a:solidFill>
            <a:schemeClr val="accent5">
              <a:tint val="30000"/>
              <a:satMod val="250000"/>
            </a:schemeClr>
          </a:solidFill>
          <a:ln w="38100">
            <a:solidFill>
              <a:srgbClr val="808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78817" y="1500691"/>
                <a:ext cx="298092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3200" b="1" dirty="0"/>
                  <a:t>  20</a:t>
                </a:r>
                <a14:m>
                  <m:oMath xmlns:m="http://schemas.openxmlformats.org/officeDocument/2006/math">
                    <m:r>
                      <a:rPr lang="ru-RU" sz="3200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3200" b="1" i="1" smtClean="0">
                        <a:latin typeface="Cambria Math"/>
                      </a:rPr>
                      <m:t>:</m:t>
                    </m:r>
                    <m:r>
                      <a:rPr lang="en-US" sz="3200" b="1" i="1" smtClean="0">
                        <a:latin typeface="Cambria Math"/>
                      </a:rPr>
                      <m:t>𝒙</m:t>
                    </m:r>
                    <m:r>
                      <a:rPr lang="en-US" sz="3200" b="1" i="1" smtClean="0">
                        <a:latin typeface="Cambria Math"/>
                      </a:rPr>
                      <m:t>=</m:t>
                    </m:r>
                    <m:r>
                      <a:rPr lang="en-US" sz="3200" b="1" i="1" smtClean="0">
                        <a:latin typeface="Cambria Math"/>
                      </a:rPr>
                      <m:t>𝟓</m:t>
                    </m:r>
                  </m:oMath>
                </a14:m>
                <a:endParaRPr lang="ru-RU" sz="3200" b="1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817" y="1500691"/>
                <a:ext cx="2980923" cy="584775"/>
              </a:xfrm>
              <a:prstGeom prst="rect">
                <a:avLst/>
              </a:prstGeom>
              <a:blipFill>
                <a:blip r:embed="rId3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792" y="3212976"/>
            <a:ext cx="2664296" cy="24867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3" b="5634"/>
          <a:stretch/>
        </p:blipFill>
        <p:spPr bwMode="auto">
          <a:xfrm>
            <a:off x="6084168" y="3861048"/>
            <a:ext cx="2736304" cy="2571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659453"/>
            <a:ext cx="241858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589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36233 0.1259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8625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Выноска-облако 4"/>
          <p:cNvSpPr/>
          <p:nvPr/>
        </p:nvSpPr>
        <p:spPr>
          <a:xfrm rot="20594816" flipH="1">
            <a:off x="631809" y="780038"/>
            <a:ext cx="2911219" cy="2187809"/>
          </a:xfrm>
          <a:prstGeom prst="cloudCallout">
            <a:avLst/>
          </a:prstGeom>
          <a:solidFill>
            <a:schemeClr val="accent5">
              <a:tint val="30000"/>
              <a:satMod val="250000"/>
            </a:schemeClr>
          </a:solidFill>
          <a:ln w="38100">
            <a:solidFill>
              <a:srgbClr val="808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78817" y="1500691"/>
                <a:ext cx="298092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200" b="1" i="1" smtClean="0">
                          <a:latin typeface="Cambria Math"/>
                        </a:rPr>
                        <m:t>𝟒𝟓</m:t>
                      </m:r>
                      <m:r>
                        <a:rPr lang="en-US" sz="3200" b="1" i="1" smtClean="0">
                          <a:latin typeface="Cambria Math"/>
                        </a:rPr>
                        <m:t>𝒙</m:t>
                      </m:r>
                      <m:r>
                        <a:rPr lang="en-US" sz="3200" b="1" i="1" smtClean="0">
                          <a:latin typeface="Cambria Math"/>
                        </a:rPr>
                        <m:t>=</m:t>
                      </m:r>
                      <m:r>
                        <a:rPr lang="uk-UA" sz="3200" b="1" i="1" smtClean="0">
                          <a:latin typeface="Cambria Math"/>
                        </a:rPr>
                        <m:t>𝟐𝟐𝟓</m:t>
                      </m:r>
                    </m:oMath>
                  </m:oMathPara>
                </a14:m>
                <a:endParaRPr lang="ru-RU" sz="3200" b="1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817" y="1500691"/>
                <a:ext cx="2980923" cy="58477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92764" y="3574930"/>
            <a:ext cx="3007596" cy="19891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3" b="5634"/>
          <a:stretch/>
        </p:blipFill>
        <p:spPr bwMode="auto">
          <a:xfrm>
            <a:off x="5868144" y="3861048"/>
            <a:ext cx="2952328" cy="2571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659453"/>
            <a:ext cx="241858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2157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48148E-6 L 0.39289 0.083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35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8625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Выноска-облако 4"/>
          <p:cNvSpPr/>
          <p:nvPr/>
        </p:nvSpPr>
        <p:spPr>
          <a:xfrm rot="20594816" flipH="1">
            <a:off x="631809" y="780038"/>
            <a:ext cx="2911219" cy="2187809"/>
          </a:xfrm>
          <a:prstGeom prst="cloudCallout">
            <a:avLst/>
          </a:prstGeom>
          <a:solidFill>
            <a:schemeClr val="accent5">
              <a:tint val="30000"/>
              <a:satMod val="250000"/>
            </a:schemeClr>
          </a:solidFill>
          <a:ln w="38100">
            <a:solidFill>
              <a:srgbClr val="808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78817" y="1500691"/>
                <a:ext cx="298092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latin typeface="Cambria Math"/>
                        </a:rPr>
                        <m:t>𝒙</m:t>
                      </m:r>
                      <m:r>
                        <a:rPr lang="en-US" sz="3200" b="1" i="1" smtClean="0">
                          <a:latin typeface="Cambria Math"/>
                        </a:rPr>
                        <m:t>:</m:t>
                      </m:r>
                      <m:r>
                        <a:rPr lang="en-US" sz="3200" b="1" i="1" smtClean="0">
                          <a:latin typeface="Cambria Math"/>
                        </a:rPr>
                        <m:t>𝟏𝟐</m:t>
                      </m:r>
                      <m:r>
                        <a:rPr lang="en-US" sz="3200" b="1" i="1" smtClean="0">
                          <a:latin typeface="Cambria Math"/>
                        </a:rPr>
                        <m:t>=</m:t>
                      </m:r>
                      <m:r>
                        <a:rPr lang="ru-RU" sz="3200" b="1" i="1" smtClean="0">
                          <a:latin typeface="Cambria Math" panose="02040503050406030204" pitchFamily="18" charset="0"/>
                        </a:rPr>
                        <m:t>𝟔</m:t>
                      </m:r>
                    </m:oMath>
                  </m:oMathPara>
                </a14:m>
                <a:endParaRPr lang="ru-RU" sz="3200" b="1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817" y="1500691"/>
                <a:ext cx="2980923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776" y="3509085"/>
            <a:ext cx="2632441" cy="21968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3" b="5634"/>
          <a:stretch/>
        </p:blipFill>
        <p:spPr bwMode="auto">
          <a:xfrm>
            <a:off x="5868144" y="3861048"/>
            <a:ext cx="2952328" cy="2571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659453"/>
            <a:ext cx="2418586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903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38247 0.086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5334" y="712948"/>
            <a:ext cx="6911042" cy="57121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59632" y="3501007"/>
            <a:ext cx="432048" cy="26678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ле 24"/>
          <p:cNvSpPr txBox="1"/>
          <p:nvPr/>
        </p:nvSpPr>
        <p:spPr>
          <a:xfrm>
            <a:off x="2570977" y="3212977"/>
            <a:ext cx="4126461" cy="936103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DeflateInflate">
              <a:avLst/>
            </a:prstTxWarp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spc="50" dirty="0">
                <a:ln>
                  <a:noFill/>
                </a:ln>
                <a:gradFill>
                  <a:gsLst>
                    <a:gs pos="25000">
                      <a:srgbClr val="E0322D"/>
                    </a:gs>
                    <a:gs pos="100000">
                      <a:srgbClr val="A01C18"/>
                    </a:gs>
                  </a:gsLst>
                  <a:lin ang="5400000" scaled="0"/>
                </a:gra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omic Sans MS"/>
                <a:ea typeface="Calibri"/>
                <a:cs typeface="Andalus"/>
              </a:rPr>
              <a:t>КРАМНИЧКА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spc="50" dirty="0">
                <a:ln>
                  <a:solidFill>
                    <a:srgbClr val="669900"/>
                  </a:solidFill>
                </a:ln>
                <a:solidFill>
                  <a:srgbClr val="808000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omic Sans MS"/>
                <a:ea typeface="Calibri"/>
                <a:cs typeface="Andalus"/>
              </a:rPr>
              <a:t>РІВНЯНЬ</a:t>
            </a:r>
            <a:endParaRPr lang="ru-RU" sz="900" dirty="0">
              <a:ln>
                <a:solidFill>
                  <a:srgbClr val="669900"/>
                </a:solidFill>
              </a:ln>
              <a:solidFill>
                <a:srgbClr val="808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2308" y="4283703"/>
            <a:ext cx="4203797" cy="2132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52454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59632" y="3501007"/>
            <a:ext cx="432048" cy="26678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592" t="6999" r="2019"/>
          <a:stretch/>
        </p:blipFill>
        <p:spPr bwMode="auto">
          <a:xfrm>
            <a:off x="695032" y="728932"/>
            <a:ext cx="7616141" cy="5544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7767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4" y="548680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DF9014-4710-4A97-82F8-B6B178ED7BC3}"/>
              </a:ext>
            </a:extLst>
          </p:cNvPr>
          <p:cNvSpPr txBox="1"/>
          <p:nvPr/>
        </p:nvSpPr>
        <p:spPr>
          <a:xfrm>
            <a:off x="1968500" y="1229131"/>
            <a:ext cx="4790440" cy="45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50215" algn="ctr">
              <a:lnSpc>
                <a:spcPct val="115000"/>
              </a:lnSpc>
            </a:pPr>
            <a:r>
              <a:rPr lang="uk-UA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Фізкультхвилинка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Ми на ярмарку ходили,                     Треба трішки відпочити,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Свої сили розгубили.                          Щоб нового ще навчитись.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Треба нам поміркувати,                    Потягнулися, присіли,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Де ці сили знов узяти?                       Пострибали, знову сіли.                               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Раз, два, три, чотири,                         Вийшла пауза мала –            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Три, чотири, раз, два,                         До роботи вже пора.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>
              <a:lnSpc>
                <a:spcPct val="115000"/>
              </a:lnSpc>
              <a:spcAft>
                <a:spcPts val="10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Розболілась голова.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825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5334" y="712948"/>
            <a:ext cx="6911042" cy="57121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59632" y="3501007"/>
            <a:ext cx="432048" cy="26678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ле 24"/>
          <p:cNvSpPr txBox="1"/>
          <p:nvPr/>
        </p:nvSpPr>
        <p:spPr>
          <a:xfrm>
            <a:off x="2570977" y="3212977"/>
            <a:ext cx="4126461" cy="936103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DeflateInflate">
              <a:avLst/>
            </a:prstTxWarp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spc="50" dirty="0">
                <a:ln>
                  <a:noFill/>
                </a:ln>
                <a:gradFill>
                  <a:gsLst>
                    <a:gs pos="25000">
                      <a:srgbClr val="E0322D"/>
                    </a:gs>
                    <a:gs pos="100000">
                      <a:srgbClr val="A01C18"/>
                    </a:gs>
                  </a:gsLst>
                  <a:lin ang="5400000" scaled="0"/>
                </a:gra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omic Sans MS"/>
                <a:ea typeface="Calibri"/>
                <a:cs typeface="Andalus"/>
              </a:rPr>
              <a:t>КРАМНИЧКА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spc="50" dirty="0">
                <a:ln>
                  <a:solidFill>
                    <a:srgbClr val="669900"/>
                  </a:solidFill>
                </a:ln>
                <a:solidFill>
                  <a:srgbClr val="808000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omic Sans MS"/>
                <a:ea typeface="Calibri"/>
                <a:cs typeface="Andalus"/>
              </a:rPr>
              <a:t>задач</a:t>
            </a:r>
            <a:endParaRPr lang="ru-RU" sz="900" dirty="0">
              <a:ln>
                <a:solidFill>
                  <a:srgbClr val="669900"/>
                </a:solidFill>
              </a:ln>
              <a:solidFill>
                <a:srgbClr val="808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309" y="4128864"/>
            <a:ext cx="4165129" cy="2232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3192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5334" y="712948"/>
            <a:ext cx="6911042" cy="57121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59632" y="3501007"/>
            <a:ext cx="432048" cy="26678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е 24"/>
          <p:cNvSpPr txBox="1"/>
          <p:nvPr/>
        </p:nvSpPr>
        <p:spPr>
          <a:xfrm>
            <a:off x="2570977" y="3212977"/>
            <a:ext cx="4126461" cy="936103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DeflateInflate">
              <a:avLst/>
            </a:prstTxWarp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spc="50" dirty="0">
                <a:ln>
                  <a:noFill/>
                </a:ln>
                <a:gradFill>
                  <a:gsLst>
                    <a:gs pos="25000">
                      <a:srgbClr val="E0322D"/>
                    </a:gs>
                    <a:gs pos="100000">
                      <a:srgbClr val="A01C18"/>
                    </a:gs>
                  </a:gsLst>
                  <a:lin ang="5400000" scaled="0"/>
                </a:gra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omic Sans MS"/>
                <a:ea typeface="Calibri"/>
                <a:cs typeface="Andalus"/>
              </a:rPr>
              <a:t>КРАМНИЧКА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spc="50" dirty="0">
                <a:ln>
                  <a:solidFill>
                    <a:srgbClr val="669900"/>
                  </a:solidFill>
                </a:ln>
                <a:solidFill>
                  <a:srgbClr val="7030A0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Comic Sans MS"/>
                <a:ea typeface="Calibri"/>
                <a:cs typeface="Andalus"/>
              </a:rPr>
              <a:t>невідомих речей</a:t>
            </a:r>
            <a:endParaRPr lang="ru-RU" sz="900" dirty="0">
              <a:ln>
                <a:solidFill>
                  <a:srgbClr val="669900"/>
                </a:solidFill>
              </a:ln>
              <a:solidFill>
                <a:srgbClr val="7030A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53316" y="4166387"/>
            <a:ext cx="4361782" cy="21539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44142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8625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Рисунок 49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9632" y="1054708"/>
            <a:ext cx="6264696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634240" y="5603647"/>
            <a:ext cx="890087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5370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286000" y="2534012"/>
                <a:ext cx="4572000" cy="348768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sz="3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ru-RU" sz="36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600" b="1" i="1">
                                  <a:latin typeface="Cambria Math"/>
                                </a:rPr>
                                <m:t>𝒙</m:t>
                              </m:r>
                              <m:r>
                                <a:rPr lang="en-US" sz="3600" b="1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3600" b="1" i="1">
                                  <a:latin typeface="Cambria Math"/>
                                </a:rPr>
                                <m:t>𝟑</m:t>
                              </m:r>
                            </m:e>
                          </m:d>
                          <m:r>
                            <a:rPr lang="uk-UA" sz="3600" b="1" i="1">
                              <a:latin typeface="Cambria Math"/>
                            </a:rPr>
                            <m:t>𝟓</m:t>
                          </m:r>
                          <m:r>
                            <a:rPr lang="uk-UA" sz="3600" b="1" i="1">
                              <a:latin typeface="Cambria Math"/>
                            </a:rPr>
                            <m:t>+</m:t>
                          </m:r>
                          <m:r>
                            <a:rPr lang="uk-UA" sz="3600" b="1" i="1"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uk-UA" sz="3600" b="1" i="1">
                          <a:latin typeface="Cambria Math"/>
                        </a:rPr>
                        <m:t>:</m:t>
                      </m:r>
                      <m:r>
                        <a:rPr lang="uk-UA" sz="3600" b="1" i="1">
                          <a:latin typeface="Cambria Math"/>
                        </a:rPr>
                        <m:t>𝟑</m:t>
                      </m:r>
                      <m:r>
                        <a:rPr lang="uk-UA" sz="3600" b="1" i="1">
                          <a:latin typeface="Cambria Math"/>
                        </a:rPr>
                        <m:t>=</m:t>
                      </m:r>
                      <m:r>
                        <a:rPr lang="uk-UA" sz="3600" b="1" i="1">
                          <a:latin typeface="Cambria Math"/>
                        </a:rPr>
                        <m:t>𝒏</m:t>
                      </m:r>
                    </m:oMath>
                  </m:oMathPara>
                </a14:m>
                <a:endParaRPr lang="ru-RU" sz="36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sz="3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3600" b="1" i="1">
                              <a:latin typeface="Cambria Math"/>
                            </a:rPr>
                            <m:t>𝟓</m:t>
                          </m:r>
                          <m:r>
                            <a:rPr lang="uk-UA" sz="3600" b="1" i="1">
                              <a:latin typeface="Cambria Math"/>
                            </a:rPr>
                            <m:t>𝒙</m:t>
                          </m:r>
                          <m:r>
                            <a:rPr lang="uk-UA" sz="3600" b="1" i="1">
                              <a:latin typeface="Cambria Math"/>
                            </a:rPr>
                            <m:t>+</m:t>
                          </m:r>
                          <m:r>
                            <a:rPr lang="uk-UA" sz="3600" b="1" i="1">
                              <a:latin typeface="Cambria Math"/>
                            </a:rPr>
                            <m:t>𝟏𝟓</m:t>
                          </m:r>
                          <m:r>
                            <a:rPr lang="uk-UA" sz="3600" b="1" i="1">
                              <a:latin typeface="Cambria Math"/>
                            </a:rPr>
                            <m:t>+</m:t>
                          </m:r>
                          <m:r>
                            <a:rPr lang="uk-UA" sz="3600" b="1" i="1"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uk-UA" sz="3600" b="1" i="1">
                          <a:latin typeface="Cambria Math"/>
                        </a:rPr>
                        <m:t>:</m:t>
                      </m:r>
                      <m:r>
                        <a:rPr lang="uk-UA" sz="3600" b="1" i="1">
                          <a:latin typeface="Cambria Math"/>
                        </a:rPr>
                        <m:t>𝟑</m:t>
                      </m:r>
                      <m:r>
                        <a:rPr lang="uk-UA" sz="3600" b="1" i="1">
                          <a:latin typeface="Cambria Math"/>
                        </a:rPr>
                        <m:t>=</m:t>
                      </m:r>
                      <m:r>
                        <a:rPr lang="uk-UA" sz="3600" b="1" i="1">
                          <a:latin typeface="Cambria Math"/>
                        </a:rPr>
                        <m:t>𝒏</m:t>
                      </m:r>
                    </m:oMath>
                  </m:oMathPara>
                </a14:m>
                <a:endParaRPr lang="ru-RU" sz="36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sz="3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3600" b="1" i="1">
                              <a:latin typeface="Cambria Math"/>
                            </a:rPr>
                            <m:t>𝟔</m:t>
                          </m:r>
                          <m:r>
                            <a:rPr lang="uk-UA" sz="3600" b="1" i="1">
                              <a:latin typeface="Cambria Math"/>
                            </a:rPr>
                            <m:t>𝒙</m:t>
                          </m:r>
                          <m:r>
                            <a:rPr lang="uk-UA" sz="3600" b="1" i="1">
                              <a:latin typeface="Cambria Math"/>
                            </a:rPr>
                            <m:t>+</m:t>
                          </m:r>
                          <m:r>
                            <a:rPr lang="uk-UA" sz="3600" b="1" i="1">
                              <a:latin typeface="Cambria Math"/>
                            </a:rPr>
                            <m:t>𝟏𝟓</m:t>
                          </m:r>
                        </m:e>
                      </m:d>
                      <m:r>
                        <a:rPr lang="uk-UA" sz="3600" b="1" i="1">
                          <a:latin typeface="Cambria Math"/>
                        </a:rPr>
                        <m:t>:</m:t>
                      </m:r>
                      <m:r>
                        <a:rPr lang="uk-UA" sz="3600" b="1" i="1">
                          <a:latin typeface="Cambria Math"/>
                        </a:rPr>
                        <m:t>𝟑</m:t>
                      </m:r>
                      <m:r>
                        <a:rPr lang="uk-UA" sz="3600" b="1" i="1">
                          <a:latin typeface="Cambria Math"/>
                        </a:rPr>
                        <m:t>=</m:t>
                      </m:r>
                      <m:r>
                        <a:rPr lang="uk-UA" sz="3600" b="1" i="1">
                          <a:latin typeface="Cambria Math"/>
                        </a:rPr>
                        <m:t>𝒏</m:t>
                      </m:r>
                    </m:oMath>
                  </m:oMathPara>
                </a14:m>
                <a:endParaRPr lang="ru-RU" sz="36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1" i="1">
                          <a:latin typeface="Cambria Math"/>
                        </a:rPr>
                        <m:t>𝟐</m:t>
                      </m:r>
                      <m:r>
                        <a:rPr lang="uk-UA" sz="3600" b="1" i="1">
                          <a:latin typeface="Cambria Math"/>
                        </a:rPr>
                        <m:t>𝒙</m:t>
                      </m:r>
                      <m:r>
                        <a:rPr lang="uk-UA" sz="3600" b="1" i="1">
                          <a:latin typeface="Cambria Math"/>
                        </a:rPr>
                        <m:t>+</m:t>
                      </m:r>
                      <m:r>
                        <a:rPr lang="uk-UA" sz="3600" b="1" i="1">
                          <a:latin typeface="Cambria Math"/>
                        </a:rPr>
                        <m:t>𝟓</m:t>
                      </m:r>
                      <m:r>
                        <a:rPr lang="uk-UA" sz="3600" b="1" i="1">
                          <a:latin typeface="Cambria Math"/>
                        </a:rPr>
                        <m:t>=</m:t>
                      </m:r>
                      <m:r>
                        <a:rPr lang="uk-UA" sz="3600" b="1" i="1">
                          <a:latin typeface="Cambria Math"/>
                        </a:rPr>
                        <m:t>𝒏</m:t>
                      </m:r>
                    </m:oMath>
                  </m:oMathPara>
                </a14:m>
                <a:endParaRPr lang="ru-RU" sz="36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1" i="1">
                          <a:latin typeface="Cambria Math"/>
                        </a:rPr>
                        <m:t>𝟐</m:t>
                      </m:r>
                      <m:r>
                        <a:rPr lang="uk-UA" sz="3600" b="1" i="1">
                          <a:latin typeface="Cambria Math"/>
                        </a:rPr>
                        <m:t>𝒙</m:t>
                      </m:r>
                      <m:r>
                        <a:rPr lang="uk-UA" sz="3600" b="1" i="1">
                          <a:latin typeface="Cambria Math"/>
                        </a:rPr>
                        <m:t>=</m:t>
                      </m:r>
                      <m:r>
                        <a:rPr lang="uk-UA" sz="3600" b="1" i="1">
                          <a:latin typeface="Cambria Math"/>
                        </a:rPr>
                        <m:t>𝒏</m:t>
                      </m:r>
                      <m:r>
                        <a:rPr lang="uk-UA" sz="3600" b="1" i="1">
                          <a:latin typeface="Cambria Math"/>
                        </a:rPr>
                        <m:t>−</m:t>
                      </m:r>
                      <m:r>
                        <a:rPr lang="uk-UA" sz="3600" b="1" i="1">
                          <a:latin typeface="Cambria Math"/>
                        </a:rPr>
                        <m:t>𝟓</m:t>
                      </m:r>
                    </m:oMath>
                  </m:oMathPara>
                </a14:m>
                <a:endParaRPr lang="ru-RU" sz="36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uk-UA" sz="36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ru-RU" sz="36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uk-UA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uk-UA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𝟓</m:t>
                          </m:r>
                        </m:e>
                      </m:d>
                      <m:r>
                        <a:rPr lang="uk-UA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:</m:t>
                      </m:r>
                      <m:r>
                        <a:rPr lang="uk-UA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uk-UA" sz="3600" b="1" i="1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sz="3600" b="1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2534012"/>
                <a:ext cx="4572000" cy="348768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51520" y="99841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6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Фокус</a:t>
            </a:r>
          </a:p>
          <a:p>
            <a:pPr algn="ctr"/>
            <a:r>
              <a:rPr lang="uk-UA" sz="36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«Відгадування задуманого числа»</a:t>
            </a:r>
            <a:endParaRPr lang="ru-RU" sz="36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2334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82682" y="1469151"/>
            <a:ext cx="6425716" cy="3888432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Ось і ярмарку кінець!</a:t>
            </a:r>
          </a:p>
          <a:p>
            <a:pPr algn="ctr"/>
            <a:r>
              <a:rPr lang="uk-UA" sz="44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Хто скупився – </a:t>
            </a:r>
          </a:p>
          <a:p>
            <a:pPr algn="ctr"/>
            <a:endParaRPr lang="uk-UA" sz="44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uk-UA" sz="44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МОЛОДЕЦЬ!</a:t>
            </a:r>
          </a:p>
        </p:txBody>
      </p:sp>
      <p:grpSp>
        <p:nvGrpSpPr>
          <p:cNvPr id="28" name="Группа 8"/>
          <p:cNvGrpSpPr>
            <a:grpSpLocks/>
          </p:cNvGrpSpPr>
          <p:nvPr/>
        </p:nvGrpSpPr>
        <p:grpSpPr bwMode="auto">
          <a:xfrm>
            <a:off x="432098" y="5373216"/>
            <a:ext cx="8280920" cy="1129660"/>
            <a:chOff x="0" y="5226050"/>
            <a:chExt cx="9048761" cy="1631950"/>
          </a:xfrm>
        </p:grpSpPr>
        <p:pic>
          <p:nvPicPr>
            <p:cNvPr id="29" name="Рисунок 12" descr="sunflow0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708025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Рисунок 12" descr="sunflow0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708389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Рисунок 12" descr="sunflow0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708786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Группа 8"/>
          <p:cNvGrpSpPr>
            <a:grpSpLocks/>
          </p:cNvGrpSpPr>
          <p:nvPr/>
        </p:nvGrpSpPr>
        <p:grpSpPr bwMode="auto">
          <a:xfrm rot="10800000">
            <a:off x="452134" y="448896"/>
            <a:ext cx="8286812" cy="1152128"/>
            <a:chOff x="0" y="5226050"/>
            <a:chExt cx="9048761" cy="1631950"/>
          </a:xfrm>
        </p:grpSpPr>
        <p:pic>
          <p:nvPicPr>
            <p:cNvPr id="33" name="Рисунок 12" descr="sunflow0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708025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Рисунок 12" descr="sunflow0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708389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Рисунок 12" descr="sunflow0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708786" y="4518025"/>
              <a:ext cx="163195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673119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16AE9F-3882-410B-8114-29DDBD949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Підсумок уроку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D77A09-4794-4313-9945-EFF74635F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Чи цікаво вам було сьогодні на </a:t>
            </a:r>
            <a:r>
              <a:rPr lang="uk-UA" dirty="0" err="1"/>
              <a:t>уроці</a:t>
            </a:r>
            <a:r>
              <a:rPr lang="en-US" dirty="0"/>
              <a:t>?</a:t>
            </a:r>
            <a:endParaRPr lang="uk-UA" dirty="0"/>
          </a:p>
          <a:p>
            <a:r>
              <a:rPr lang="uk-UA" dirty="0"/>
              <a:t>Чим </a:t>
            </a:r>
            <a:r>
              <a:rPr lang="uk-UA" dirty="0" err="1"/>
              <a:t>запам</a:t>
            </a:r>
            <a:r>
              <a:rPr lang="en-US" dirty="0"/>
              <a:t>’</a:t>
            </a:r>
            <a:r>
              <a:rPr lang="uk-UA" dirty="0" err="1"/>
              <a:t>ятався</a:t>
            </a:r>
            <a:r>
              <a:rPr lang="uk-UA" dirty="0"/>
              <a:t> урок</a:t>
            </a:r>
            <a:r>
              <a:rPr lang="en-US" dirty="0"/>
              <a:t>?</a:t>
            </a:r>
            <a:endParaRPr lang="uk-UA" dirty="0"/>
          </a:p>
          <a:p>
            <a:r>
              <a:rPr lang="uk-UA" dirty="0"/>
              <a:t>Чи задоволені ви своєю роботою</a:t>
            </a:r>
            <a:r>
              <a:rPr lang="en-US" dirty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1332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85FFC9-8934-478B-94F1-C007876A0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Домашнє завдання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047A57-7160-4574-92CE-4EE75D8711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Вивчити п.11. </a:t>
            </a:r>
            <a:r>
              <a:rPr lang="uk-UA" dirty="0" err="1"/>
              <a:t>Розв</a:t>
            </a:r>
            <a:r>
              <a:rPr lang="en-US" dirty="0"/>
              <a:t>’</a:t>
            </a:r>
            <a:r>
              <a:rPr lang="uk-UA" dirty="0" err="1"/>
              <a:t>язати</a:t>
            </a:r>
            <a:r>
              <a:rPr lang="uk-UA" dirty="0"/>
              <a:t> № 382,385,389.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80068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:\Fun\Приколы_Фото\Фон\бумага\bb5a7e38dc5b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88040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 rot="20466626">
            <a:off x="731025" y="3470838"/>
            <a:ext cx="8641985" cy="226227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ea typeface="Cambria Math" pitchFamily="18" charset="0"/>
                <a:cs typeface="Arial" pitchFamily="34" charset="0"/>
              </a:rPr>
              <a:t>Дякую</a:t>
            </a:r>
          </a:p>
          <a:p>
            <a:pPr algn="ctr"/>
            <a:r>
              <a:rPr lang="uk-UA" sz="72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ea typeface="Cambria Math" pitchFamily="18" charset="0"/>
                <a:cs typeface="Arial" pitchFamily="34" charset="0"/>
              </a:rPr>
              <a:t> за роботу!</a:t>
            </a:r>
            <a:endParaRPr lang="ru-RU" sz="72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nstantia" pitchFamily="18" charset="0"/>
              <a:ea typeface="Cambria Math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71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2549</TotalTime>
  <Words>599</Words>
  <Application>Microsoft Office PowerPoint</Application>
  <PresentationFormat>Экран (4:3)</PresentationFormat>
  <Paragraphs>150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Calibri</vt:lpstr>
      <vt:lpstr>Cambria Math</vt:lpstr>
      <vt:lpstr>Comic Sans MS</vt:lpstr>
      <vt:lpstr>Constantia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Епіграф 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Підсумок уроку</vt:lpstr>
      <vt:lpstr>Домашнє завдання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www.PHILka.RU</dc:creator>
  <cp:lastModifiedBy>KARINKA</cp:lastModifiedBy>
  <cp:revision>67</cp:revision>
  <dcterms:created xsi:type="dcterms:W3CDTF">2013-11-25T17:30:25Z</dcterms:created>
  <dcterms:modified xsi:type="dcterms:W3CDTF">2020-10-20T11:28:58Z</dcterms:modified>
</cp:coreProperties>
</file>