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0066"/>
    <a:srgbClr val="081132"/>
    <a:srgbClr val="FFDDE3"/>
    <a:srgbClr val="0000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887199-DC7A-4BE4-86AE-04B1721A65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6E024A-F8C8-4506-A4AD-0E318BBBE3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7D22AB7-8BDA-4E25-863A-3FE04A0CC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F446-977E-45E3-9623-DE74D2EF788D}" type="datetimeFigureOut">
              <a:rPr lang="uk-UA" smtClean="0"/>
              <a:t>28.04.2022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ECF07ED-DEA1-4DA7-A34F-F64466BBB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5F76350-07EC-4915-ADD5-0E5AB2123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F483-F670-4F20-8CB7-D9C4CF5791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882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C24308-81DB-4656-91D6-1D1405EF7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7B2C705-4188-4D8E-83B3-3937521140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3E8FAB1-9559-4753-BC18-E73FDA8F7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F446-977E-45E3-9623-DE74D2EF788D}" type="datetimeFigureOut">
              <a:rPr lang="uk-UA" smtClean="0"/>
              <a:t>28.04.2022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AFFED4B-2387-48FF-BEC2-35C025B36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5673BA8-3BA3-4681-8599-DCC4C2A59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F483-F670-4F20-8CB7-D9C4CF5791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68536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B4D375-88E7-437C-960B-0C757E54E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663309A-B9C0-42E7-8B72-6E3676BC06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B9B7078-2D75-4CFA-9EF1-645772719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F446-977E-45E3-9623-DE74D2EF788D}" type="datetimeFigureOut">
              <a:rPr lang="uk-UA" smtClean="0"/>
              <a:t>28.04.2022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3D93CE0-188B-439A-9344-277F58D5E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9EBAA14-97A5-425B-989F-DB40FB175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F483-F670-4F20-8CB7-D9C4CF5791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9166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F810CA-CE98-45F2-99F5-C8C69BBAB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3861232-C7DC-4A8E-9ADE-27C7273F44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AB9D42B9-9C44-4FC1-9593-7602740321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CC6102C-9194-4ACD-A966-AECD4EE20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F446-977E-45E3-9623-DE74D2EF788D}" type="datetimeFigureOut">
              <a:rPr lang="uk-UA" smtClean="0"/>
              <a:t>28.04.2022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2091598-89B2-4293-961A-53A997837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9A2E02B-5FF4-4E5B-888C-871C7C27C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F483-F670-4F20-8CB7-D9C4CF5791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11447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89D9AD-95AD-4F80-B826-0DE628AB4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C6888A3-AEC9-4FFD-B85B-39D29C3AA4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F504E16-6116-4644-BEC8-A91E990D1C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738EDD0-8E1F-45FC-B35D-10F82D7A71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56FCEA16-2E96-4E0D-8D00-3FEF6EA49C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FC463900-2650-4A6A-9147-9F79607AD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F446-977E-45E3-9623-DE74D2EF788D}" type="datetimeFigureOut">
              <a:rPr lang="uk-UA" smtClean="0"/>
              <a:t>28.04.2022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D58561B4-C618-4A38-98E8-CE9A1FB2C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7811239B-2E1B-4945-91B2-77DF80411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F483-F670-4F20-8CB7-D9C4CF5791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24833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28DC01-C931-4C50-8BDC-4A093E2CF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C41E4224-3AD3-4CD8-9080-750719F19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F446-977E-45E3-9623-DE74D2EF788D}" type="datetimeFigureOut">
              <a:rPr lang="uk-UA" smtClean="0"/>
              <a:t>28.04.2022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2D86925-8AD4-4CD9-A043-D0797392D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95C4C2F-76A5-482A-9E7C-EF45BA344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F483-F670-4F20-8CB7-D9C4CF5791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5096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197FDE9-39A2-453C-A1EC-A64386058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F446-977E-45E3-9623-DE74D2EF788D}" type="datetimeFigureOut">
              <a:rPr lang="uk-UA" smtClean="0"/>
              <a:t>28.04.2022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3A716059-589C-460C-B8E6-7C01B1520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EE43575F-0CD8-445F-8F51-E35DDE263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F483-F670-4F20-8CB7-D9C4CF5791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1625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2F97D1-6B8E-4753-8AA0-C66E990A95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0E8D828-7BD5-415F-BB62-00CFFC6E6A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CE18DAC-45E1-4253-AFF3-F93DB2D997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57B012A-1006-488E-AA0A-50E71C0DD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F446-977E-45E3-9623-DE74D2EF788D}" type="datetimeFigureOut">
              <a:rPr lang="uk-UA" smtClean="0"/>
              <a:t>28.04.2022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FCF0294-B3DD-4461-9042-BB9CB28B0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BFDD9F-D33D-453F-8B81-AE9AB4318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F483-F670-4F20-8CB7-D9C4CF5791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3735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00023F-3830-414B-B6C2-9A744627F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7619B29-B2F4-430E-8F16-6D1A59F7C2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A3CE5958-F6EF-4B35-97AD-768FF26D00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6FC062D-2A55-4B6C-9218-E683DC7C9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F446-977E-45E3-9623-DE74D2EF788D}" type="datetimeFigureOut">
              <a:rPr lang="uk-UA" smtClean="0"/>
              <a:t>28.04.2022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F9B29E2-A310-4B84-938E-E948426F8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6971FB4-CF8C-46A0-ABE6-8023E5D26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F483-F670-4F20-8CB7-D9C4CF5791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56952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61AB26-71C4-4718-8CBE-674F75162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9C6A767-F958-4010-888F-0A3AC7473B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5DBE9EA-A60D-44FB-9088-E109DED23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F446-977E-45E3-9623-DE74D2EF788D}" type="datetimeFigureOut">
              <a:rPr lang="uk-UA" smtClean="0"/>
              <a:t>28.04.2022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3E1597C-83E9-4AD9-AB2D-8CF4BF72F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636C1C5-2F18-4CFA-8480-0F4FA8FC4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F483-F670-4F20-8CB7-D9C4CF5791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69659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13BCE0A6-BE93-4EDA-985B-BDB2CAC931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48D5652-ED9A-49F0-B98A-2C9F3EA6C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2D5B3B-AD7D-47CB-A1E9-1A8CC7DD3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F446-977E-45E3-9623-DE74D2EF788D}" type="datetimeFigureOut">
              <a:rPr lang="uk-UA" smtClean="0"/>
              <a:t>28.04.2022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422B8A4-8F96-4785-B87F-F5A4B3647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897B8C9-2327-489C-8CD4-AE1C58ED2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F483-F670-4F20-8CB7-D9C4CF5791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63073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pn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1648DB90-192A-41B0-BD6B-071FC15A4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22DE050-7BB1-4A48-B1F4-CF2BA38848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DBAE21-BA34-4B6A-BDA3-430F0BF419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EF446-977E-45E3-9623-DE74D2EF788D}" type="datetimeFigureOut">
              <a:rPr lang="uk-UA" smtClean="0"/>
              <a:t>28.04.2022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38DF52F-B73E-4ACD-ACB8-189AA8EDD4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195DBBD-FA0F-43B5-A659-CF3C2DF69D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8F483-F670-4F20-8CB7-D9C4CF57911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2850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slideLayout" Target="../slideLayouts/slideLayout7.xml" /><Relationship Id="rId1" Type="http://schemas.openxmlformats.org/officeDocument/2006/relationships/themeOverride" Target="../theme/themeOverride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 /><Relationship Id="rId2" Type="http://schemas.openxmlformats.org/officeDocument/2006/relationships/audio" Target="../media/media1.mp3" /><Relationship Id="rId1" Type="http://schemas.microsoft.com/office/2007/relationships/media" Target="../media/media1.mp3" /><Relationship Id="rId4" Type="http://schemas.openxmlformats.org/officeDocument/2006/relationships/image" Target="../media/image2.png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60656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36FCCE62-475B-48FB-B595-C5D0E176FFC5}"/>
              </a:ext>
            </a:extLst>
          </p:cNvPr>
          <p:cNvSpPr/>
          <p:nvPr/>
        </p:nvSpPr>
        <p:spPr>
          <a:xfrm>
            <a:off x="3753853" y="146010"/>
            <a:ext cx="832585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Математика – королева і слуга наук…</a:t>
            </a:r>
            <a:endParaRPr lang="uk-UA" sz="28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r">
              <a:spcAft>
                <a:spcPts val="0"/>
              </a:spcAft>
            </a:pP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Е. Белл</a:t>
            </a:r>
            <a:endParaRPr lang="uk-UA" sz="28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E1DA92D5-0B0B-4657-B753-99AFE11FEE60}"/>
              </a:ext>
            </a:extLst>
          </p:cNvPr>
          <p:cNvSpPr/>
          <p:nvPr/>
        </p:nvSpPr>
        <p:spPr>
          <a:xfrm>
            <a:off x="0" y="2416390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Вся математика – це, власне, одне велике рівняння для інших наук.</a:t>
            </a:r>
            <a:endParaRPr lang="uk-UA" sz="28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r">
              <a:spcAft>
                <a:spcPts val="0"/>
              </a:spcAft>
            </a:pP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       </a:t>
            </a:r>
            <a:r>
              <a:rPr lang="uk-UA" sz="2800" b="1" dirty="0" err="1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Новаліс</a:t>
            </a:r>
            <a:endParaRPr lang="uk-UA" sz="28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D92D6273-2AC0-49BA-98AB-FFE61409FFA4}"/>
              </a:ext>
            </a:extLst>
          </p:cNvPr>
          <p:cNvSpPr/>
          <p:nvPr/>
        </p:nvSpPr>
        <p:spPr>
          <a:xfrm>
            <a:off x="343301" y="4631812"/>
            <a:ext cx="1173640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Математика вносить в природознавство логіку.</a:t>
            </a:r>
            <a:endParaRPr lang="uk-UA" sz="28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r">
              <a:spcAft>
                <a:spcPts val="0"/>
              </a:spcAft>
            </a:pP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О. Герцен</a:t>
            </a:r>
            <a:endParaRPr lang="uk-UA" sz="28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B882ECC4-B6B1-4AC2-BDDD-FD144F40DCAE}"/>
              </a:ext>
            </a:extLst>
          </p:cNvPr>
          <p:cNvSpPr/>
          <p:nvPr/>
        </p:nvSpPr>
        <p:spPr>
          <a:xfrm>
            <a:off x="3108960" y="5473005"/>
            <a:ext cx="90830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Арифметика і геометрія – це ті крила, на яких астроном підноситься так високо, аж до неба.</a:t>
            </a:r>
            <a:endParaRPr lang="uk-UA" sz="2800" b="1" dirty="0">
              <a:solidFill>
                <a:srgbClr val="00006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r">
              <a:spcAft>
                <a:spcPts val="0"/>
              </a:spcAft>
            </a:pP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Р. </a:t>
            </a:r>
            <a:r>
              <a:rPr lang="uk-UA" sz="2800" b="1" dirty="0" err="1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Бойль</a:t>
            </a:r>
            <a:endParaRPr lang="uk-UA" sz="2800" b="1" dirty="0">
              <a:solidFill>
                <a:srgbClr val="00006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C9477550-FA36-4245-BA3B-13A2FB4B7945}"/>
              </a:ext>
            </a:extLst>
          </p:cNvPr>
          <p:cNvSpPr/>
          <p:nvPr/>
        </p:nvSpPr>
        <p:spPr>
          <a:xfrm>
            <a:off x="1722922" y="3308657"/>
            <a:ext cx="104690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Фізика й математика завжди допомагали одна одній і розвиток їх часто нероздільний.</a:t>
            </a:r>
            <a:endParaRPr lang="uk-UA" sz="2800" b="1" dirty="0">
              <a:solidFill>
                <a:srgbClr val="00006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r">
              <a:spcAft>
                <a:spcPts val="0"/>
              </a:spcAft>
            </a:pP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С. Вавилов</a:t>
            </a:r>
            <a:endParaRPr lang="uk-UA" sz="2800" b="1" dirty="0">
              <a:solidFill>
                <a:srgbClr val="00006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2FA9A535-7110-4FB3-8565-1A69D3CE8406}"/>
              </a:ext>
            </a:extLst>
          </p:cNvPr>
          <p:cNvSpPr/>
          <p:nvPr/>
        </p:nvSpPr>
        <p:spPr>
          <a:xfrm>
            <a:off x="1722922" y="995150"/>
            <a:ext cx="104690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Якщо хто хоче глибше осягнути хімічні істини, то він повинен вивчати математику.</a:t>
            </a:r>
            <a:endParaRPr lang="uk-UA" sz="2800" b="1" dirty="0">
              <a:solidFill>
                <a:srgbClr val="00006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r">
              <a:spcAft>
                <a:spcPts val="0"/>
              </a:spcAft>
            </a:pP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М. Ломоносов</a:t>
            </a:r>
            <a:endParaRPr lang="uk-UA" sz="2800" b="1" dirty="0">
              <a:solidFill>
                <a:srgbClr val="00006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fonovaya-muzyka_-_muzyka-dlya-chteniya-knig">
            <a:hlinkClick r:id="" action="ppaction://media"/>
            <a:extLst>
              <a:ext uri="{FF2B5EF4-FFF2-40B4-BE49-F238E27FC236}">
                <a16:creationId xmlns:a16="http://schemas.microsoft.com/office/drawing/2014/main" id="{CD26ED22-3910-4209-8DCC-A98A50DF83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7048" y="61655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58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80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7273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я 1">
                <a:extLst>
                  <a:ext uri="{FF2B5EF4-FFF2-40B4-BE49-F238E27FC236}">
                    <a16:creationId xmlns:a16="http://schemas.microsoft.com/office/drawing/2014/main" id="{4BF02825-04C3-4874-AB5B-BACA610EE19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903574"/>
                  </p:ext>
                </p:extLst>
              </p:nvPr>
            </p:nvGraphicFramePr>
            <p:xfrm>
              <a:off x="355064" y="1778770"/>
              <a:ext cx="11481871" cy="4933220"/>
            </p:xfrm>
            <a:graphic>
              <a:graphicData uri="http://schemas.openxmlformats.org/drawingml/2006/table">
                <a:tbl>
                  <a:tblPr firstRow="1" bandRow="1">
                    <a:tableStyleId>{21E4AEA4-8DFA-4A89-87EB-49C32662AFE0}</a:tableStyleId>
                  </a:tblPr>
                  <a:tblGrid>
                    <a:gridCol w="651143">
                      <a:extLst>
                        <a:ext uri="{9D8B030D-6E8A-4147-A177-3AD203B41FA5}">
                          <a16:colId xmlns:a16="http://schemas.microsoft.com/office/drawing/2014/main" val="1919863127"/>
                        </a:ext>
                      </a:extLst>
                    </a:gridCol>
                    <a:gridCol w="2219325">
                      <a:extLst>
                        <a:ext uri="{9D8B030D-6E8A-4147-A177-3AD203B41FA5}">
                          <a16:colId xmlns:a16="http://schemas.microsoft.com/office/drawing/2014/main" val="3245545980"/>
                        </a:ext>
                      </a:extLst>
                    </a:gridCol>
                    <a:gridCol w="2865936">
                      <a:extLst>
                        <a:ext uri="{9D8B030D-6E8A-4147-A177-3AD203B41FA5}">
                          <a16:colId xmlns:a16="http://schemas.microsoft.com/office/drawing/2014/main" val="4149997360"/>
                        </a:ext>
                      </a:extLst>
                    </a:gridCol>
                    <a:gridCol w="2874999">
                      <a:extLst>
                        <a:ext uri="{9D8B030D-6E8A-4147-A177-3AD203B41FA5}">
                          <a16:colId xmlns:a16="http://schemas.microsoft.com/office/drawing/2014/main" val="3602850633"/>
                        </a:ext>
                      </a:extLst>
                    </a:gridCol>
                    <a:gridCol w="2870468">
                      <a:extLst>
                        <a:ext uri="{9D8B030D-6E8A-4147-A177-3AD203B41FA5}">
                          <a16:colId xmlns:a16="http://schemas.microsoft.com/office/drawing/2014/main" val="2809130305"/>
                        </a:ext>
                      </a:extLst>
                    </a:gridCol>
                  </a:tblGrid>
                  <a:tr h="813149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uk-UA" sz="4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№438</a:t>
                          </a:r>
                        </a:p>
                      </a:txBody>
                      <a:tcPr>
                        <a:solidFill>
                          <a:srgbClr val="800000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4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№440</a:t>
                          </a:r>
                        </a:p>
                      </a:txBody>
                      <a:tcPr>
                        <a:solidFill>
                          <a:srgbClr val="80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4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№442</a:t>
                          </a:r>
                        </a:p>
                      </a:txBody>
                      <a:tcPr>
                        <a:solidFill>
                          <a:srgbClr val="80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4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№446</a:t>
                          </a:r>
                        </a:p>
                      </a:txBody>
                      <a:tcPr>
                        <a:solidFill>
                          <a:srgbClr val="80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35956254"/>
                      </a:ext>
                    </a:extLst>
                  </a:tr>
                  <a:tr h="520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98</a:t>
                          </a:r>
                        </a:p>
                      </a:txBody>
                      <a:tcPr/>
                    </a:tc>
                    <a:tc rowSpan="6"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Р = 120 см.</a:t>
                          </a:r>
                        </a:p>
                        <a:p>
                          <a:pPr algn="ctr"/>
                          <a:r>
                            <a:rPr lang="en-US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 = 864 </a:t>
                          </a:r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см</a:t>
                          </a:r>
                          <a:r>
                            <a:rPr lang="uk-UA" sz="3200" b="1" baseline="30000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</a:p>
                      </a:txBody>
                      <a:tcPr anchor="ctr"/>
                    </a:tc>
                    <a:tc rowSpan="6"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 кг.</a:t>
                          </a:r>
                        </a:p>
                      </a:txBody>
                      <a:tcPr anchor="ctr"/>
                    </a:tc>
                    <a:tc rowSpan="6"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54 кг.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989719527"/>
                      </a:ext>
                    </a:extLst>
                  </a:tr>
                  <a:tr h="8520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uk-UA" sz="3200" b="1" i="1" smtClean="0">
                                        <a:solidFill>
                                          <a:srgbClr val="8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uk-UA" sz="3200" b="1" i="1" smtClean="0">
                                        <a:solidFill>
                                          <a:srgbClr val="8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𝟖𝟏</m:t>
                                    </m:r>
                                  </m:num>
                                  <m:den>
                                    <m:r>
                                      <a:rPr lang="uk-UA" sz="3200" b="1" i="1" smtClean="0">
                                        <a:solidFill>
                                          <a:srgbClr val="8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𝟏𝟎𝟎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uk-UA" sz="3200" b="1" dirty="0">
                            <a:solidFill>
                              <a:srgbClr val="80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71238394"/>
                      </a:ext>
                    </a:extLst>
                  </a:tr>
                  <a:tr h="520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75</a:t>
                          </a: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74338218"/>
                      </a:ext>
                    </a:extLst>
                  </a:tr>
                  <a:tr h="67548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uk-UA" sz="3200" b="1" i="1" smtClean="0">
                                      <a:solidFill>
                                        <a:srgbClr val="8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3200" b="1" i="1" smtClean="0">
                                      <a:solidFill>
                                        <a:srgbClr val="8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num>
                                <m:den>
                                  <m:r>
                                    <a:rPr lang="uk-UA" sz="3200" b="1" i="1" smtClean="0">
                                      <a:solidFill>
                                        <a:srgbClr val="8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𝟏𝟎</m:t>
                                  </m:r>
                                </m:den>
                              </m:f>
                            </m:oMath>
                          </a14:m>
                          <a:endParaRPr lang="uk-UA" sz="3200" b="1" dirty="0">
                            <a:solidFill>
                              <a:srgbClr val="80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05765529"/>
                      </a:ext>
                    </a:extLst>
                  </a:tr>
                  <a:tr h="520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uk-UA" sz="3200" b="1" i="1" smtClean="0">
                                    <a:solidFill>
                                      <a:srgbClr val="800000"/>
                                    </a:solidFill>
                                    <a:latin typeface="Cambria Math" panose="02040503050406030204" pitchFamily="18" charset="0"/>
                                  </a:rPr>
                                  <m:t>𝟗𝟎𝟎</m:t>
                                </m:r>
                              </m:oMath>
                            </m:oMathPara>
                          </a14:m>
                          <a:endParaRPr lang="uk-UA" sz="3200" b="1" dirty="0">
                            <a:solidFill>
                              <a:srgbClr val="80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36936239"/>
                      </a:ext>
                    </a:extLst>
                  </a:tr>
                  <a:tr h="5207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uk-UA" sz="3200" b="1" i="1" smtClean="0">
                                    <a:solidFill>
                                      <a:srgbClr val="800000"/>
                                    </a:solidFill>
                                    <a:latin typeface="Cambria Math" panose="02040503050406030204" pitchFamily="18" charset="0"/>
                                  </a:rPr>
                                  <m:t>𝟏𝟐𝟎</m:t>
                                </m:r>
                              </m:oMath>
                            </m:oMathPara>
                          </a14:m>
                          <a:endParaRPr lang="uk-UA" sz="3200" b="1" dirty="0">
                            <a:solidFill>
                              <a:srgbClr val="80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5659197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я 1">
                <a:extLst>
                  <a:ext uri="{FF2B5EF4-FFF2-40B4-BE49-F238E27FC236}">
                    <a16:creationId xmlns:a16="http://schemas.microsoft.com/office/drawing/2014/main" id="{4BF02825-04C3-4874-AB5B-BACA610EE19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903574"/>
                  </p:ext>
                </p:extLst>
              </p:nvPr>
            </p:nvGraphicFramePr>
            <p:xfrm>
              <a:off x="355064" y="1778770"/>
              <a:ext cx="11481871" cy="4933220"/>
            </p:xfrm>
            <a:graphic>
              <a:graphicData uri="http://schemas.openxmlformats.org/drawingml/2006/table">
                <a:tbl>
                  <a:tblPr firstRow="1" bandRow="1">
                    <a:tableStyleId>{21E4AEA4-8DFA-4A89-87EB-49C32662AFE0}</a:tableStyleId>
                  </a:tblPr>
                  <a:tblGrid>
                    <a:gridCol w="651143">
                      <a:extLst>
                        <a:ext uri="{9D8B030D-6E8A-4147-A177-3AD203B41FA5}">
                          <a16:colId xmlns:a16="http://schemas.microsoft.com/office/drawing/2014/main" val="1919863127"/>
                        </a:ext>
                      </a:extLst>
                    </a:gridCol>
                    <a:gridCol w="2219325">
                      <a:extLst>
                        <a:ext uri="{9D8B030D-6E8A-4147-A177-3AD203B41FA5}">
                          <a16:colId xmlns:a16="http://schemas.microsoft.com/office/drawing/2014/main" val="3245545980"/>
                        </a:ext>
                      </a:extLst>
                    </a:gridCol>
                    <a:gridCol w="2865936">
                      <a:extLst>
                        <a:ext uri="{9D8B030D-6E8A-4147-A177-3AD203B41FA5}">
                          <a16:colId xmlns:a16="http://schemas.microsoft.com/office/drawing/2014/main" val="4149997360"/>
                        </a:ext>
                      </a:extLst>
                    </a:gridCol>
                    <a:gridCol w="2874999">
                      <a:extLst>
                        <a:ext uri="{9D8B030D-6E8A-4147-A177-3AD203B41FA5}">
                          <a16:colId xmlns:a16="http://schemas.microsoft.com/office/drawing/2014/main" val="3602850633"/>
                        </a:ext>
                      </a:extLst>
                    </a:gridCol>
                    <a:gridCol w="2870468">
                      <a:extLst>
                        <a:ext uri="{9D8B030D-6E8A-4147-A177-3AD203B41FA5}">
                          <a16:colId xmlns:a16="http://schemas.microsoft.com/office/drawing/2014/main" val="2809130305"/>
                        </a:ext>
                      </a:extLst>
                    </a:gridCol>
                  </a:tblGrid>
                  <a:tr h="813149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uk-UA" sz="4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№438</a:t>
                          </a:r>
                        </a:p>
                      </a:txBody>
                      <a:tcPr>
                        <a:solidFill>
                          <a:srgbClr val="800000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4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№440</a:t>
                          </a:r>
                        </a:p>
                      </a:txBody>
                      <a:tcPr>
                        <a:solidFill>
                          <a:srgbClr val="80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4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№442</a:t>
                          </a:r>
                        </a:p>
                      </a:txBody>
                      <a:tcPr>
                        <a:solidFill>
                          <a:srgbClr val="80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4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№446</a:t>
                          </a:r>
                        </a:p>
                      </a:txBody>
                      <a:tcPr>
                        <a:solidFill>
                          <a:srgbClr val="80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35956254"/>
                      </a:ext>
                    </a:extLst>
                  </a:tr>
                  <a:tr h="5791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98</a:t>
                          </a:r>
                        </a:p>
                      </a:txBody>
                      <a:tcPr/>
                    </a:tc>
                    <a:tc rowSpan="6"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Р = 120 см.</a:t>
                          </a:r>
                        </a:p>
                        <a:p>
                          <a:pPr algn="ctr"/>
                          <a:r>
                            <a:rPr lang="en-US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 = 864 </a:t>
                          </a:r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см</a:t>
                          </a:r>
                          <a:r>
                            <a:rPr lang="uk-UA" sz="3200" b="1" baseline="30000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</a:p>
                      </a:txBody>
                      <a:tcPr anchor="ctr"/>
                    </a:tc>
                    <a:tc rowSpan="6"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 кг.</a:t>
                          </a:r>
                        </a:p>
                      </a:txBody>
                      <a:tcPr anchor="ctr"/>
                    </a:tc>
                    <a:tc rowSpan="6"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54 кг.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989719527"/>
                      </a:ext>
                    </a:extLst>
                  </a:tr>
                  <a:tr h="100768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blipFill>
                          <a:blip r:embed="rId2"/>
                          <a:stretch>
                            <a:fillRect l="-29670" t="-148193" r="-389286" b="-269277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71238394"/>
                      </a:ext>
                    </a:extLst>
                  </a:tr>
                  <a:tr h="5791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75</a:t>
                          </a: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74338218"/>
                      </a:ext>
                    </a:extLst>
                  </a:tr>
                  <a:tr h="79590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blipFill>
                          <a:blip r:embed="rId2"/>
                          <a:stretch>
                            <a:fillRect l="-29670" t="-387023" r="-389286" b="-168702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05765529"/>
                      </a:ext>
                    </a:extLst>
                  </a:tr>
                  <a:tr h="5791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blipFill>
                          <a:blip r:embed="rId2"/>
                          <a:stretch>
                            <a:fillRect l="-29670" t="-671579" r="-389286" b="-132632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36936239"/>
                      </a:ext>
                    </a:extLst>
                  </a:tr>
                  <a:tr h="5791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3200" b="1" dirty="0">
                              <a:solidFill>
                                <a:srgbClr val="80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blipFill>
                          <a:blip r:embed="rId2"/>
                          <a:stretch>
                            <a:fillRect l="-29670" t="-771579" r="-389286" b="-32632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56591975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B1B6BDEC-1DCB-43A8-9086-B0F1F87E3EC7}"/>
              </a:ext>
            </a:extLst>
          </p:cNvPr>
          <p:cNvSpPr/>
          <p:nvPr/>
        </p:nvSpPr>
        <p:spPr>
          <a:xfrm>
            <a:off x="-86627" y="146010"/>
            <a:ext cx="1227862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457200" algn="l"/>
              </a:tabLst>
            </a:pPr>
            <a:r>
              <a:rPr lang="uk-UA" sz="40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ПЕРЕВІРКА </a:t>
            </a:r>
          </a:p>
          <a:p>
            <a:pPr lvl="0" algn="ctr">
              <a:spcAft>
                <a:spcPts val="0"/>
              </a:spcAft>
              <a:tabLst>
                <a:tab pos="457200" algn="l"/>
              </a:tabLst>
            </a:pPr>
            <a:r>
              <a:rPr lang="uk-UA" sz="40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ДОМАШНЬОГО ЗАВДАННЯ</a:t>
            </a:r>
            <a:endParaRPr lang="uk-UA" sz="40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537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увій: горизонтальний 3">
            <a:extLst>
              <a:ext uri="{FF2B5EF4-FFF2-40B4-BE49-F238E27FC236}">
                <a16:creationId xmlns:a16="http://schemas.microsoft.com/office/drawing/2014/main" id="{F0059014-E564-4587-BAB6-CC82E803A7DD}"/>
              </a:ext>
            </a:extLst>
          </p:cNvPr>
          <p:cNvSpPr/>
          <p:nvPr/>
        </p:nvSpPr>
        <p:spPr>
          <a:xfrm>
            <a:off x="157316" y="-1"/>
            <a:ext cx="11788878" cy="2379407"/>
          </a:xfrm>
          <a:prstGeom prst="horizontalScroll">
            <a:avLst/>
          </a:prstGeom>
          <a:solidFill>
            <a:srgbClr val="FFDDE3"/>
          </a:solidFill>
          <a:ln w="38100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D963E624-CCAE-4BEB-95AF-DB46C29E711C}"/>
              </a:ext>
            </a:extLst>
          </p:cNvPr>
          <p:cNvSpPr/>
          <p:nvPr/>
        </p:nvSpPr>
        <p:spPr>
          <a:xfrm>
            <a:off x="432622" y="313154"/>
            <a:ext cx="116708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13113" indent="-3313113">
              <a:tabLst>
                <a:tab pos="3411538" algn="l"/>
              </a:tabLst>
            </a:pPr>
            <a:r>
              <a:rPr lang="uk-UA" sz="36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ТЕМА УРОКУ: </a:t>
            </a:r>
            <a:r>
              <a:rPr lang="uk-UA" sz="36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Розв’язування вправ на всі дії зі                 звичайними дробами з використанням міжпредметних </a:t>
            </a:r>
            <a:r>
              <a:rPr lang="uk-UA" sz="3600" b="1" dirty="0" err="1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зв’язків</a:t>
            </a:r>
            <a:endParaRPr lang="uk-UA" sz="3600" b="1" dirty="0">
              <a:solidFill>
                <a:srgbClr val="00006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5F324D8-2FFB-4832-9658-6A4BBDB9D539}"/>
              </a:ext>
            </a:extLst>
          </p:cNvPr>
          <p:cNvSpPr/>
          <p:nvPr/>
        </p:nvSpPr>
        <p:spPr>
          <a:xfrm>
            <a:off x="245806" y="2078049"/>
            <a:ext cx="11946194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13113" indent="-3313113" algn="ctr">
              <a:tabLst>
                <a:tab pos="3411538" algn="l"/>
              </a:tabLst>
            </a:pPr>
            <a:r>
              <a:rPr lang="uk-UA" sz="36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МЕТА УРОКУ 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ü"/>
              <a:tabLst>
                <a:tab pos="3411538" algn="l"/>
              </a:tabLst>
            </a:pP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повторити і систематизувати основний матеріал на додавання, віднімання, множення і ділення звичайних </a:t>
            </a:r>
            <a:r>
              <a:rPr lang="uk-UA" sz="2800" b="1" dirty="0" err="1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дробів</a:t>
            </a: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ü"/>
              <a:tabLst>
                <a:tab pos="3411538" algn="l"/>
              </a:tabLst>
            </a:pP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продемонструвати використання звичайних </a:t>
            </a:r>
            <a:r>
              <a:rPr lang="uk-UA" sz="2800" b="1" dirty="0" err="1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дробів</a:t>
            </a: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при розв’язуванні прикладних задач з різних предметів; 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ü"/>
              <a:tabLst>
                <a:tab pos="3411538" algn="l"/>
              </a:tabLst>
            </a:pP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вчити учнів працювати самостійно, розвивати вміння аналізувати, порівнювати, робити самооцінку та </a:t>
            </a:r>
            <a:r>
              <a:rPr lang="uk-UA" sz="2800" b="1" dirty="0" err="1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взаємооцінку</a:t>
            </a: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ü"/>
              <a:tabLst>
                <a:tab pos="3411538" algn="l"/>
              </a:tabLst>
            </a:pP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виховувати розсудливість, гнучкість розуму, логічність думки.</a:t>
            </a:r>
          </a:p>
        </p:txBody>
      </p:sp>
    </p:spTree>
    <p:extLst>
      <p:ext uri="{BB962C8B-B14F-4D97-AF65-F5344CB8AC3E}">
        <p14:creationId xmlns:p14="http://schemas.microsoft.com/office/powerpoint/2010/main" val="62332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E824557-99C1-4E9A-A035-5EB5D9D79AFA}"/>
              </a:ext>
            </a:extLst>
          </p:cNvPr>
          <p:cNvSpPr/>
          <p:nvPr/>
        </p:nvSpPr>
        <p:spPr>
          <a:xfrm>
            <a:off x="-86627" y="146010"/>
            <a:ext cx="122786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457200" algn="l"/>
              </a:tabLst>
            </a:pPr>
            <a:r>
              <a:rPr lang="uk-UA" sz="40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ДРОБИ В ІНШИХ НАУКАХ</a:t>
            </a:r>
            <a:endParaRPr lang="uk-UA" sz="40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BFFA9867-A1B6-4627-8FE0-CE4A861A87FD}"/>
              </a:ext>
            </a:extLst>
          </p:cNvPr>
          <p:cNvSpPr/>
          <p:nvPr/>
        </p:nvSpPr>
        <p:spPr>
          <a:xfrm>
            <a:off x="117987" y="948963"/>
            <a:ext cx="11956025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фізиці</a:t>
            </a:r>
            <a:r>
              <a:rPr lang="ru-RU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хімії</a:t>
            </a:r>
            <a:r>
              <a:rPr lang="ru-RU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дроби </a:t>
            </a: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ru-RU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перетворенні </a:t>
            </a:r>
            <a:r>
              <a:rPr lang="ru-RU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формул та в </a:t>
            </a: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обрахунках</a:t>
            </a:r>
            <a:r>
              <a:rPr lang="ru-RU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b="1" dirty="0">
              <a:solidFill>
                <a:srgbClr val="00006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Дроби </a:t>
            </a: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потрібні також в біології </a:t>
            </a:r>
            <a:r>
              <a:rPr lang="ru-RU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розв’язування</a:t>
            </a:r>
            <a:r>
              <a:rPr lang="ru-RU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задач на </a:t>
            </a: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схрещування осіб з різними ознаками</a:t>
            </a:r>
            <a:r>
              <a:rPr lang="ru-RU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А ще </a:t>
            </a:r>
            <a:r>
              <a:rPr lang="ru-RU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1/12</a:t>
            </a:r>
            <a:r>
              <a:rPr lang="en-US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маси тіла людини </a:t>
            </a:r>
            <a:r>
              <a:rPr lang="ru-RU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становить кров</a:t>
            </a:r>
            <a:r>
              <a:rPr lang="en-US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uk-UA" sz="28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Давайте з вами підрахуємо яку масу крові має кожен з вас. Що потрібно зробити , щоб підрахувати масу крові в вашому організмі?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Дроби також необхідні для розв'язку географічних задач. </a:t>
            </a:r>
            <a:endParaRPr lang="uk-UA" sz="28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47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8C88F656-1960-4896-9B60-E00C68016553}"/>
              </a:ext>
            </a:extLst>
          </p:cNvPr>
          <p:cNvSpPr/>
          <p:nvPr/>
        </p:nvSpPr>
        <p:spPr>
          <a:xfrm>
            <a:off x="-43314" y="381984"/>
            <a:ext cx="122786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457200" algn="l"/>
              </a:tabLst>
            </a:pPr>
            <a:r>
              <a:rPr lang="uk-UA" sz="40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ДАЙТЕ ВІДПОВІДЬ НА ЗАПИТАННЯ</a:t>
            </a:r>
            <a:endParaRPr lang="uk-UA" sz="40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68B749DD-9FE2-4796-B785-D16AF889E595}"/>
              </a:ext>
            </a:extLst>
          </p:cNvPr>
          <p:cNvSpPr/>
          <p:nvPr/>
        </p:nvSpPr>
        <p:spPr>
          <a:xfrm>
            <a:off x="2485491" y="1453699"/>
            <a:ext cx="10021141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>
              <a:lnSpc>
                <a:spcPct val="150000"/>
              </a:lnSpc>
              <a:spcAft>
                <a:spcPts val="0"/>
              </a:spcAft>
              <a:buAutoNum type="arabicPeriod"/>
              <a:tabLst>
                <a:tab pos="457200" algn="l"/>
              </a:tabLst>
            </a:pPr>
            <a:r>
              <a:rPr lang="uk-UA" sz="32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Правило множення звичайних </a:t>
            </a:r>
            <a:r>
              <a:rPr lang="uk-UA" sz="3200" b="1" dirty="0" err="1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дробів</a:t>
            </a:r>
            <a:endParaRPr lang="uk-UA" sz="3200" b="1" dirty="0">
              <a:solidFill>
                <a:srgbClr val="00006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lvl="0" indent="-514350">
              <a:lnSpc>
                <a:spcPct val="150000"/>
              </a:lnSpc>
              <a:spcAft>
                <a:spcPts val="0"/>
              </a:spcAft>
              <a:buAutoNum type="arabicPeriod"/>
              <a:tabLst>
                <a:tab pos="457200" algn="l"/>
              </a:tabLst>
            </a:pPr>
            <a:r>
              <a:rPr lang="uk-UA" sz="3200" b="1" dirty="0">
                <a:solidFill>
                  <a:srgbClr val="8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Правило ділення звичайних </a:t>
            </a:r>
            <a:r>
              <a:rPr lang="uk-UA" sz="3200" b="1" dirty="0" err="1">
                <a:solidFill>
                  <a:srgbClr val="8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дробів</a:t>
            </a:r>
            <a:endParaRPr lang="uk-UA" sz="32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lvl="0" indent="-514350">
              <a:lnSpc>
                <a:spcPct val="150000"/>
              </a:lnSpc>
              <a:spcAft>
                <a:spcPts val="0"/>
              </a:spcAft>
              <a:buAutoNum type="arabicPeriod"/>
              <a:tabLst>
                <a:tab pos="457200" algn="l"/>
              </a:tabLst>
            </a:pPr>
            <a:r>
              <a:rPr lang="uk-UA" sz="32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Правило знаходження дробу від числа</a:t>
            </a:r>
          </a:p>
          <a:p>
            <a:pPr marL="514350" lvl="0" indent="-514350">
              <a:lnSpc>
                <a:spcPct val="150000"/>
              </a:lnSpc>
              <a:spcAft>
                <a:spcPts val="0"/>
              </a:spcAft>
              <a:buAutoNum type="arabicPeriod"/>
              <a:tabLst>
                <a:tab pos="457200" algn="l"/>
              </a:tabLst>
            </a:pPr>
            <a:r>
              <a:rPr lang="uk-UA" sz="3200" b="1" dirty="0">
                <a:solidFill>
                  <a:srgbClr val="8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Правило знаходження числа за його дробом</a:t>
            </a:r>
          </a:p>
          <a:p>
            <a:pPr marL="514350" lvl="0" indent="-514350">
              <a:lnSpc>
                <a:spcPct val="150000"/>
              </a:lnSpc>
              <a:spcAft>
                <a:spcPts val="0"/>
              </a:spcAft>
              <a:buAutoNum type="arabicPeriod"/>
              <a:tabLst>
                <a:tab pos="457200" algn="l"/>
              </a:tabLst>
            </a:pPr>
            <a:r>
              <a:rPr lang="uk-UA" sz="32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 перевести десятковий дріб у звичайний?</a:t>
            </a:r>
            <a:endParaRPr lang="uk-UA" sz="3200" b="1" dirty="0">
              <a:solidFill>
                <a:srgbClr val="00006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lvl="0" indent="-514350">
              <a:spcAft>
                <a:spcPts val="0"/>
              </a:spcAft>
              <a:buAutoNum type="arabicPeriod"/>
              <a:tabLst>
                <a:tab pos="457200" algn="l"/>
              </a:tabLst>
            </a:pPr>
            <a:endParaRPr lang="uk-UA" sz="28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50" name="Picture 2" descr="Знак питання | Різне-всяке">
            <a:extLst>
              <a:ext uri="{FF2B5EF4-FFF2-40B4-BE49-F238E27FC236}">
                <a16:creationId xmlns:a16="http://schemas.microsoft.com/office/drawing/2014/main" id="{411B14A8-8150-407D-A9B6-A9FE819929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063" b="95313" l="10000" r="90000">
                        <a14:foregroundMark x1="47188" y1="4063" x2="47188" y2="4063"/>
                        <a14:foregroundMark x1="38750" y1="80000" x2="38750" y2="80000"/>
                        <a14:foregroundMark x1="61563" y1="91875" x2="61563" y2="91875"/>
                        <a14:foregroundMark x1="75938" y1="95313" x2="75938" y2="95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647" y="3245753"/>
            <a:ext cx="3393101" cy="339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791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4AE1E7A0-6A76-40EA-92B2-7B29A1D3B3AE}"/>
              </a:ext>
            </a:extLst>
          </p:cNvPr>
          <p:cNvGrpSpPr/>
          <p:nvPr/>
        </p:nvGrpSpPr>
        <p:grpSpPr>
          <a:xfrm>
            <a:off x="1276120" y="0"/>
            <a:ext cx="9639760" cy="6858000"/>
            <a:chOff x="1276120" y="0"/>
            <a:chExt cx="9639760" cy="6858000"/>
          </a:xfrm>
        </p:grpSpPr>
        <p:pic>
          <p:nvPicPr>
            <p:cNvPr id="1026" name="Picture 2" descr="Презентація &amp;quot;Космос&amp;quot;">
              <a:extLst>
                <a:ext uri="{FF2B5EF4-FFF2-40B4-BE49-F238E27FC236}">
                  <a16:creationId xmlns:a16="http://schemas.microsoft.com/office/drawing/2014/main" id="{A9884D07-1911-44D5-9210-62DB981ADC6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276120" y="0"/>
              <a:ext cx="9639760" cy="6858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Прямокутник 1">
              <a:extLst>
                <a:ext uri="{FF2B5EF4-FFF2-40B4-BE49-F238E27FC236}">
                  <a16:creationId xmlns:a16="http://schemas.microsoft.com/office/drawing/2014/main" id="{8FF796F2-3695-4ED2-8006-FFC69A95B4BF}"/>
                </a:ext>
              </a:extLst>
            </p:cNvPr>
            <p:cNvSpPr/>
            <p:nvPr/>
          </p:nvSpPr>
          <p:spPr>
            <a:xfrm>
              <a:off x="4640826" y="270806"/>
              <a:ext cx="3126657" cy="501445"/>
            </a:xfrm>
            <a:prstGeom prst="rect">
              <a:avLst/>
            </a:prstGeom>
            <a:solidFill>
              <a:srgbClr val="0811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2473EBF-BC09-45F4-B404-06748AD38F0C}"/>
              </a:ext>
            </a:extLst>
          </p:cNvPr>
          <p:cNvSpPr txBox="1"/>
          <p:nvPr/>
        </p:nvSpPr>
        <p:spPr>
          <a:xfrm rot="18502639">
            <a:off x="1042219" y="1037721"/>
            <a:ext cx="2900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7D55CB-C9EE-4FDB-9612-D5F42FF0FD03}"/>
              </a:ext>
            </a:extLst>
          </p:cNvPr>
          <p:cNvSpPr txBox="1"/>
          <p:nvPr/>
        </p:nvSpPr>
        <p:spPr>
          <a:xfrm>
            <a:off x="6499123" y="5319252"/>
            <a:ext cx="1533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0066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 література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8F7B2C-A33E-4896-B4F5-96F8C3850D6A}"/>
              </a:ext>
            </a:extLst>
          </p:cNvPr>
          <p:cNvSpPr txBox="1"/>
          <p:nvPr/>
        </p:nvSpPr>
        <p:spPr>
          <a:xfrm>
            <a:off x="3834582" y="2514842"/>
            <a:ext cx="1533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0066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CD5800-0EDC-49E0-9DBD-5CA356BA2F8B}"/>
              </a:ext>
            </a:extLst>
          </p:cNvPr>
          <p:cNvSpPr txBox="1"/>
          <p:nvPr/>
        </p:nvSpPr>
        <p:spPr>
          <a:xfrm>
            <a:off x="5068529" y="3903721"/>
            <a:ext cx="1533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0066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Трудове</a:t>
            </a:r>
          </a:p>
          <a:p>
            <a:pPr algn="ctr"/>
            <a:r>
              <a:rPr lang="uk-UA" sz="2000" b="1" dirty="0">
                <a:solidFill>
                  <a:srgbClr val="000066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5B634B-9058-4BDE-9436-5AE284C22901}"/>
              </a:ext>
            </a:extLst>
          </p:cNvPr>
          <p:cNvSpPr txBox="1"/>
          <p:nvPr/>
        </p:nvSpPr>
        <p:spPr>
          <a:xfrm>
            <a:off x="6115664" y="1656872"/>
            <a:ext cx="1533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0066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Хімія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89D4BF-46BC-4953-8B2C-95124A7F071D}"/>
              </a:ext>
            </a:extLst>
          </p:cNvPr>
          <p:cNvSpPr txBox="1"/>
          <p:nvPr/>
        </p:nvSpPr>
        <p:spPr>
          <a:xfrm>
            <a:off x="9382048" y="5029200"/>
            <a:ext cx="1533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0066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Географія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74642E-998B-4108-B556-30F7ACB51FE0}"/>
              </a:ext>
            </a:extLst>
          </p:cNvPr>
          <p:cNvSpPr txBox="1"/>
          <p:nvPr/>
        </p:nvSpPr>
        <p:spPr>
          <a:xfrm>
            <a:off x="8733454" y="899221"/>
            <a:ext cx="1533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0066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Біологія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166C09-EA45-4E23-974B-D129B683FFE7}"/>
              </a:ext>
            </a:extLst>
          </p:cNvPr>
          <p:cNvSpPr txBox="1"/>
          <p:nvPr/>
        </p:nvSpPr>
        <p:spPr>
          <a:xfrm>
            <a:off x="7767483" y="2730411"/>
            <a:ext cx="1533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0066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Геометрія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340B459-D493-4F10-B5B6-054B9EDB7FF4}"/>
              </a:ext>
            </a:extLst>
          </p:cNvPr>
          <p:cNvSpPr txBox="1"/>
          <p:nvPr/>
        </p:nvSpPr>
        <p:spPr>
          <a:xfrm>
            <a:off x="2453149" y="4733337"/>
            <a:ext cx="1533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0066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Фізика</a:t>
            </a:r>
          </a:p>
        </p:txBody>
      </p:sp>
    </p:spTree>
    <p:extLst>
      <p:ext uri="{BB962C8B-B14F-4D97-AF65-F5344CB8AC3E}">
        <p14:creationId xmlns:p14="http://schemas.microsoft.com/office/powerpoint/2010/main" val="4053929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AACDEE2-82E8-4E79-99ED-28A3D0BF8284}"/>
              </a:ext>
            </a:extLst>
          </p:cNvPr>
          <p:cNvSpPr/>
          <p:nvPr/>
        </p:nvSpPr>
        <p:spPr>
          <a:xfrm>
            <a:off x="-86627" y="146010"/>
            <a:ext cx="122786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457200" algn="l"/>
              </a:tabLst>
            </a:pPr>
            <a:r>
              <a:rPr lang="uk-UA" sz="40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ДОМАШНЄ ЗАВДАННЯ</a:t>
            </a:r>
            <a:endParaRPr lang="uk-UA" sz="40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87E6912D-4903-40BA-9EA4-4F931766DC71}"/>
              </a:ext>
            </a:extLst>
          </p:cNvPr>
          <p:cNvSpPr/>
          <p:nvPr/>
        </p:nvSpPr>
        <p:spPr>
          <a:xfrm>
            <a:off x="220980" y="1031259"/>
            <a:ext cx="11750040" cy="1953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Tx/>
              <a:buAutoNum type="arabicPeriod"/>
            </a:pP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№469;№474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uk-UA" sz="2800" b="1" dirty="0">
                <a:solidFill>
                  <a:srgbClr val="8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Обрати три предмета (на вибір) та придумати умову задачі, пов'язану з діями над дробами, та розв'язати її.</a:t>
            </a:r>
            <a:endParaRPr lang="uk-UA" sz="2800" b="1" dirty="0">
              <a:solidFill>
                <a:srgbClr val="8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Домашнє завдання і школа: де межа батьківської відповідальності |  Українська правда _Життя">
            <a:extLst>
              <a:ext uri="{FF2B5EF4-FFF2-40B4-BE49-F238E27FC236}">
                <a16:creationId xmlns:a16="http://schemas.microsoft.com/office/drawing/2014/main" id="{DEC534CB-6B3A-477F-9836-EFE5F9650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456" y="3162490"/>
            <a:ext cx="5220272" cy="34571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71677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188</TotalTime>
  <Words>360</Words>
  <Application>Microsoft Office PowerPoint</Application>
  <PresentationFormat>Широкий екран</PresentationFormat>
  <Paragraphs>64</Paragraphs>
  <Slides>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9" baseType="lpstr"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ROZUMNIKI</dc:creator>
  <cp:lastModifiedBy>Невідомий користувач</cp:lastModifiedBy>
  <cp:revision>16</cp:revision>
  <dcterms:created xsi:type="dcterms:W3CDTF">2021-11-13T10:59:09Z</dcterms:created>
  <dcterms:modified xsi:type="dcterms:W3CDTF">2022-04-28T10:08:43Z</dcterms:modified>
</cp:coreProperties>
</file>