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-UA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9814b8d5ab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9814b8d5a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g19814b8d5ab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74ec98926f_0_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74ec98926f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g174ec98926f_0_2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9814b8d5ab_0_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9814b8d5a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g19814b8d5ab_0_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9814b8d5ab_0_2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9814b8d5ab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19814b8d5ab_0_20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bc3e1482a0_0_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g1bc3e1482a0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bc3e1482a0_0_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" name="Google Shape;190;g1bc3e1482a0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1bca1fb0a90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g1bca1fb0a90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bca1fb0a90_0_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g1bca1fb0a90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1bca1fb0a90_0_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" name="Google Shape;230;g1bca1fb0a90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bf071a1bf8_0_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bf071a1bf8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g1bf071a1bf8_0_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" name="Google Shape;25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9814b8d5ab_0_17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19814b8d5ab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g19814b8d5ab_0_17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3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546" y="3785858"/>
            <a:ext cx="3240360" cy="294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олько заголовок">
  <p:cSld name="1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67" y="5384235"/>
            <a:ext cx="1584176" cy="1439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>
  <p:cSld name="Титульный слайд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1007604" y="1556792"/>
            <a:ext cx="7128792" cy="2664296"/>
          </a:xfrm>
          <a:prstGeom prst="roundRect">
            <a:avLst>
              <a:gd fmla="val 16667" name="adj"/>
            </a:avLst>
          </a:prstGeom>
          <a:solidFill>
            <a:schemeClr val="lt1">
              <a:alpha val="47843"/>
            </a:scheme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4"/>
          <p:cNvSpPr txBox="1"/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1371600" y="354049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7394" y="3527053"/>
            <a:ext cx="2952328" cy="345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>
  <p:cSld name="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1" name="Google Shape;3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Только заголовок">
  <p:cSld name="3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251520" y="764704"/>
            <a:ext cx="8640960" cy="1656184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/>
          <p:nvPr/>
        </p:nvSpPr>
        <p:spPr>
          <a:xfrm>
            <a:off x="251520" y="2852936"/>
            <a:ext cx="8640960" cy="381642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Только заголовок">
  <p:cSld name="4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251520" y="764704"/>
            <a:ext cx="8640960" cy="2520280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/>
          <p:nvPr/>
        </p:nvSpPr>
        <p:spPr>
          <a:xfrm>
            <a:off x="251520" y="4221088"/>
            <a:ext cx="8640960" cy="244827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4" name="Google Shape;64;p1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5" name="Google Shape;65;p1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6" name="Google Shape;66;p1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7" name="Google Shape;67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3" name="Google Shape;73;p1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4" name="Google Shape;74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7" name="Google Shape;87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5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1" Type="http://schemas.openxmlformats.org/officeDocument/2006/relationships/image" Target="../media/image12.png"/><Relationship Id="rId10" Type="http://schemas.openxmlformats.org/officeDocument/2006/relationships/image" Target="../media/image10.png"/><Relationship Id="rId1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15.png"/><Relationship Id="rId5" Type="http://schemas.openxmlformats.org/officeDocument/2006/relationships/image" Target="../media/image14.png"/><Relationship Id="rId6" Type="http://schemas.openxmlformats.org/officeDocument/2006/relationships/image" Target="../media/image6.png"/><Relationship Id="rId7" Type="http://schemas.openxmlformats.org/officeDocument/2006/relationships/image" Target="../media/image9.png"/><Relationship Id="rId8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8.png"/><Relationship Id="rId4" Type="http://schemas.openxmlformats.org/officeDocument/2006/relationships/image" Target="../media/image20.png"/><Relationship Id="rId5" Type="http://schemas.openxmlformats.org/officeDocument/2006/relationships/image" Target="../media/image2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Relationship Id="rId4" Type="http://schemas.openxmlformats.org/officeDocument/2006/relationships/image" Target="../media/image3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2.png"/><Relationship Id="rId4" Type="http://schemas.openxmlformats.org/officeDocument/2006/relationships/image" Target="../media/image27.png"/><Relationship Id="rId5" Type="http://schemas.openxmlformats.org/officeDocument/2006/relationships/image" Target="../media/image31.png"/><Relationship Id="rId6" Type="http://schemas.openxmlformats.org/officeDocument/2006/relationships/image" Target="../media/image29.png"/><Relationship Id="rId7" Type="http://schemas.openxmlformats.org/officeDocument/2006/relationships/image" Target="../media/image39.png"/><Relationship Id="rId8" Type="http://schemas.openxmlformats.org/officeDocument/2006/relationships/image" Target="../media/image3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8.png"/><Relationship Id="rId4" Type="http://schemas.openxmlformats.org/officeDocument/2006/relationships/image" Target="../media/image44.png"/><Relationship Id="rId5" Type="http://schemas.openxmlformats.org/officeDocument/2006/relationships/image" Target="../media/image26.png"/><Relationship Id="rId6" Type="http://schemas.openxmlformats.org/officeDocument/2006/relationships/image" Target="../media/image32.png"/><Relationship Id="rId7" Type="http://schemas.openxmlformats.org/officeDocument/2006/relationships/image" Target="../media/image42.png"/><Relationship Id="rId8" Type="http://schemas.openxmlformats.org/officeDocument/2006/relationships/image" Target="../media/image3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1.png"/><Relationship Id="rId4" Type="http://schemas.openxmlformats.org/officeDocument/2006/relationships/image" Target="../media/image33.png"/><Relationship Id="rId5" Type="http://schemas.openxmlformats.org/officeDocument/2006/relationships/image" Target="../media/image37.png"/><Relationship Id="rId6" Type="http://schemas.openxmlformats.org/officeDocument/2006/relationships/image" Target="../media/image40.png"/><Relationship Id="rId7" Type="http://schemas.openxmlformats.org/officeDocument/2006/relationships/image" Target="../media/image3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7.png"/><Relationship Id="rId4" Type="http://schemas.openxmlformats.org/officeDocument/2006/relationships/image" Target="../media/image4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>
            <p:ph idx="1" type="subTitle"/>
          </p:nvPr>
        </p:nvSpPr>
        <p:spPr>
          <a:xfrm>
            <a:off x="8" y="-239949"/>
            <a:ext cx="88569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5400">
                <a:solidFill>
                  <a:srgbClr val="FFFF00"/>
                </a:solidFill>
              </a:rPr>
              <a:t> </a:t>
            </a:r>
            <a:endParaRPr sz="54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5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Розв’язування вправ. Степеневі функції, їхні властивості та графіки</a:t>
            </a:r>
            <a:endParaRPr sz="5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3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(Підготовка до контрольної роботи)</a:t>
            </a:r>
            <a:endParaRPr sz="13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5868144" y="6309320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6"/>
          <p:cNvSpPr txBox="1"/>
          <p:nvPr>
            <p:ph idx="1" type="subTitle"/>
          </p:nvPr>
        </p:nvSpPr>
        <p:spPr>
          <a:xfrm>
            <a:off x="3796075" y="3830100"/>
            <a:ext cx="4637400" cy="13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Підручник: О.С.Істер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Математика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(Алгебра і початки аналізу та геометрія, рівень стандарту)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2018р.</a:t>
            </a:r>
            <a:endParaRPr sz="18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Формування компетентностей: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1217600" y="1029400"/>
            <a:ext cx="7144500" cy="54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предметна компетентність: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удосконалити вміння виконувати вправи, що передбачають застосування властивостей та графіків степеневих функцій; 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ключові компетентності: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основні компетентності у природничих науках та технологіях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 - розпізнавати проблеми, що виникають у довкіллі і які можна розв’язати засобами математики;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математична компетентність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будувати і досліджувати найпростіші математичні моделі реальних об’єктів, процесів і явищ за допомогою степеневих функційц;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соціальна та громадянська компетентності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співпрацювати в команді, виділяти та виконувати власну роль у командній роботі.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</a:t>
            </a:r>
            <a:r>
              <a:rPr lang="uk-UA">
                <a:solidFill>
                  <a:srgbClr val="783F04"/>
                </a:solidFill>
              </a:rPr>
              <a:t>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17" name="Google Shape;117;p1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1352500" y="761075"/>
            <a:ext cx="5219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100">
                <a:latin typeface="Calibri"/>
                <a:ea typeface="Calibri"/>
                <a:cs typeface="Calibri"/>
                <a:sym typeface="Calibri"/>
              </a:rPr>
              <a:t>Усні вправи:</a:t>
            </a:r>
            <a:endParaRPr b="1" sz="21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/>
          <p:nvPr/>
        </p:nvSpPr>
        <p:spPr>
          <a:xfrm>
            <a:off x="557400" y="1261738"/>
            <a:ext cx="81294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600"/>
              <a:buAutoNum type="arabicPeriod"/>
            </a:pPr>
            <a:r>
              <a:rPr b="1" lang="uk-UA" sz="1600">
                <a:solidFill>
                  <a:srgbClr val="333333"/>
                </a:solidFill>
                <a:highlight>
                  <a:srgbClr val="FFFFFF"/>
                </a:highlight>
              </a:rPr>
              <a:t>З’єднайте функцію, задану аналітично з її графіком</a:t>
            </a:r>
            <a:endParaRPr b="1" sz="1600"/>
          </a:p>
        </p:txBody>
      </p:sp>
      <p:pic>
        <p:nvPicPr>
          <p:cNvPr id="120" name="Google Shape;12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7600" y="1700075"/>
            <a:ext cx="6362025" cy="381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99879" y="5649525"/>
            <a:ext cx="6362025" cy="8030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9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r>
              <a:rPr lang="uk-UA">
                <a:solidFill>
                  <a:srgbClr val="783F04"/>
                </a:solidFill>
              </a:rPr>
              <a:t>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28" name="Google Shape;128;p1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9" name="Google Shape;12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1397780"/>
            <a:ext cx="8229600" cy="114206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9"/>
          <p:cNvSpPr txBox="1"/>
          <p:nvPr/>
        </p:nvSpPr>
        <p:spPr>
          <a:xfrm>
            <a:off x="1987575" y="805775"/>
            <a:ext cx="573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1.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9"/>
          <p:cNvSpPr txBox="1"/>
          <p:nvPr/>
        </p:nvSpPr>
        <p:spPr>
          <a:xfrm>
            <a:off x="2104150" y="2905800"/>
            <a:ext cx="573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.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2677150" y="3577500"/>
            <a:ext cx="60096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AutoNum type="arabicParenR"/>
            </a:pP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4 ;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AutoNum type="arabicParenR"/>
            </a:pP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0,1 ;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AutoNum type="arabicParenR"/>
            </a:pPr>
            <a:r>
              <a:rPr lang="uk-UA" sz="2200">
                <a:latin typeface="Calibri"/>
                <a:ea typeface="Calibri"/>
                <a:cs typeface="Calibri"/>
                <a:sym typeface="Calibri"/>
              </a:rPr>
              <a:t>- 2 .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Повторення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139" name="Google Shape;13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275" y="1178304"/>
            <a:ext cx="8055450" cy="4481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21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147" name="Google Shape;14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0" y="1025893"/>
            <a:ext cx="4857750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03725" y="2168893"/>
            <a:ext cx="1266825" cy="40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28800" y="2568943"/>
            <a:ext cx="866775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28625" y="3026143"/>
            <a:ext cx="2000250" cy="3905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1" name="Google Shape;151;p21"/>
          <p:cNvCxnSpPr/>
          <p:nvPr/>
        </p:nvCxnSpPr>
        <p:spPr>
          <a:xfrm>
            <a:off x="4785425" y="2493825"/>
            <a:ext cx="3167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2" name="Google Shape;152;p21"/>
          <p:cNvSpPr/>
          <p:nvPr/>
        </p:nvSpPr>
        <p:spPr>
          <a:xfrm>
            <a:off x="5274100" y="2375875"/>
            <a:ext cx="134700" cy="1932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21"/>
          <p:cNvSpPr/>
          <p:nvPr/>
        </p:nvSpPr>
        <p:spPr>
          <a:xfrm>
            <a:off x="6645700" y="2375875"/>
            <a:ext cx="134700" cy="1932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21"/>
          <p:cNvSpPr txBox="1"/>
          <p:nvPr/>
        </p:nvSpPr>
        <p:spPr>
          <a:xfrm>
            <a:off x="4987625" y="2696025"/>
            <a:ext cx="8667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79513" y="2600131"/>
            <a:ext cx="371475" cy="3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08275" y="2611806"/>
            <a:ext cx="209550" cy="295275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1"/>
          <p:cNvSpPr txBox="1"/>
          <p:nvPr/>
        </p:nvSpPr>
        <p:spPr>
          <a:xfrm>
            <a:off x="1819825" y="3276225"/>
            <a:ext cx="653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Відповідь: 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х</a:t>
            </a: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 є (-    ; -5) U ( -5; 5) U (5; +     ).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21"/>
          <p:cNvCxnSpPr/>
          <p:nvPr/>
        </p:nvCxnSpPr>
        <p:spPr>
          <a:xfrm>
            <a:off x="5459450" y="5173000"/>
            <a:ext cx="2780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9" name="Google Shape;159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505200" y="3448425"/>
            <a:ext cx="200025" cy="16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715000" y="3448425"/>
            <a:ext cx="200025" cy="16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09600" y="4058025"/>
            <a:ext cx="2324100" cy="67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028625" y="4810500"/>
            <a:ext cx="1752600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1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933700" y="4805738"/>
            <a:ext cx="1895475" cy="75247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1"/>
          <p:cNvSpPr/>
          <p:nvPr/>
        </p:nvSpPr>
        <p:spPr>
          <a:xfrm>
            <a:off x="5807500" y="5119075"/>
            <a:ext cx="134700" cy="1932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1"/>
          <p:cNvSpPr/>
          <p:nvPr/>
        </p:nvSpPr>
        <p:spPr>
          <a:xfrm>
            <a:off x="6417100" y="5119075"/>
            <a:ext cx="134700" cy="193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1"/>
          <p:cNvSpPr/>
          <p:nvPr/>
        </p:nvSpPr>
        <p:spPr>
          <a:xfrm>
            <a:off x="7179100" y="5119075"/>
            <a:ext cx="134700" cy="1932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1"/>
          <p:cNvSpPr txBox="1"/>
          <p:nvPr/>
        </p:nvSpPr>
        <p:spPr>
          <a:xfrm>
            <a:off x="5543700" y="5205950"/>
            <a:ext cx="2816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   -2             -1                1    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1"/>
          <p:cNvSpPr/>
          <p:nvPr/>
        </p:nvSpPr>
        <p:spPr>
          <a:xfrm>
            <a:off x="6470450" y="4465275"/>
            <a:ext cx="1482800" cy="640300"/>
          </a:xfrm>
          <a:custGeom>
            <a:rect b="b" l="l" r="r" t="t"/>
            <a:pathLst>
              <a:path extrusionOk="0" h="25612" w="59312">
                <a:moveTo>
                  <a:pt x="0" y="25612"/>
                </a:moveTo>
                <a:cubicBezTo>
                  <a:pt x="11946" y="7694"/>
                  <a:pt x="40050" y="9631"/>
                  <a:pt x="59312" y="0"/>
                </a:cubicBezTo>
              </a:path>
            </a:pathLst>
          </a:cu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69" name="Google Shape;169;p21"/>
          <p:cNvSpPr txBox="1"/>
          <p:nvPr/>
        </p:nvSpPr>
        <p:spPr>
          <a:xfrm>
            <a:off x="1667425" y="5714625"/>
            <a:ext cx="653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Відповідь: 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х</a:t>
            </a: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 є [- 1; 1) U (1; +     ).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0" name="Google Shape;170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72000" y="5886825"/>
            <a:ext cx="200025" cy="16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2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2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177" name="Google Shape;17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2475" y="5233456"/>
            <a:ext cx="7210425" cy="8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2000" y="4143375"/>
            <a:ext cx="7286625" cy="8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1600" y="1102101"/>
            <a:ext cx="8028900" cy="26837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186" name="Google Shape;18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50" y="1337050"/>
            <a:ext cx="4409911" cy="246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6825" y="3878002"/>
            <a:ext cx="7660175" cy="156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4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194" name="Google Shape;19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6288" y="949693"/>
            <a:ext cx="7591425" cy="158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7954" y="3414699"/>
            <a:ext cx="6098721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4"/>
          <p:cNvSpPr txBox="1"/>
          <p:nvPr/>
        </p:nvSpPr>
        <p:spPr>
          <a:xfrm>
            <a:off x="3339150" y="2702250"/>
            <a:ext cx="2026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00">
                <a:latin typeface="Calibri"/>
                <a:ea typeface="Calibri"/>
                <a:cs typeface="Calibri"/>
                <a:sym typeface="Calibri"/>
              </a:rPr>
              <a:t>Розв’язання.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03" name="Google Shape;20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60950" y="4124243"/>
            <a:ext cx="2752725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250" y="1845050"/>
            <a:ext cx="8404751" cy="145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0325" y="949693"/>
            <a:ext cx="3314700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30325" y="3303768"/>
            <a:ext cx="27432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22788" y="5478118"/>
            <a:ext cx="2914650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81000" y="4657650"/>
            <a:ext cx="8404749" cy="63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15" name="Google Shape;21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0" y="1025893"/>
            <a:ext cx="3048000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" y="1530718"/>
            <a:ext cx="4905375" cy="128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81125" y="2892793"/>
            <a:ext cx="6381750" cy="127635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6"/>
          <p:cNvSpPr txBox="1"/>
          <p:nvPr/>
        </p:nvSpPr>
        <p:spPr>
          <a:xfrm>
            <a:off x="5424975" y="1924325"/>
            <a:ext cx="12489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900">
                <a:latin typeface="Calibri"/>
                <a:ea typeface="Calibri"/>
                <a:cs typeface="Calibri"/>
                <a:sym typeface="Calibri"/>
              </a:rPr>
              <a:t>=</a:t>
            </a:r>
            <a:endParaRPr sz="29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9" name="Google Shape;219;p26"/>
          <p:cNvCxnSpPr/>
          <p:nvPr/>
        </p:nvCxnSpPr>
        <p:spPr>
          <a:xfrm>
            <a:off x="1699150" y="2947925"/>
            <a:ext cx="921300" cy="573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6"/>
          <p:cNvCxnSpPr/>
          <p:nvPr/>
        </p:nvCxnSpPr>
        <p:spPr>
          <a:xfrm>
            <a:off x="4892725" y="3582525"/>
            <a:ext cx="1310100" cy="511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6"/>
          <p:cNvCxnSpPr/>
          <p:nvPr/>
        </p:nvCxnSpPr>
        <p:spPr>
          <a:xfrm>
            <a:off x="4073850" y="3029800"/>
            <a:ext cx="1351200" cy="47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6"/>
          <p:cNvCxnSpPr/>
          <p:nvPr/>
        </p:nvCxnSpPr>
        <p:spPr>
          <a:xfrm>
            <a:off x="2149525" y="3582525"/>
            <a:ext cx="1064400" cy="552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23" name="Google Shape;223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21113" y="4741181"/>
            <a:ext cx="2524125" cy="71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17475" y="4707843"/>
            <a:ext cx="5353050" cy="7810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5" name="Google Shape;225;p26"/>
          <p:cNvCxnSpPr>
            <a:stCxn id="224" idx="0"/>
          </p:cNvCxnSpPr>
          <p:nvPr/>
        </p:nvCxnSpPr>
        <p:spPr>
          <a:xfrm>
            <a:off x="6194000" y="4707843"/>
            <a:ext cx="971100" cy="655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6" name="Google Shape;226;p26"/>
          <p:cNvCxnSpPr/>
          <p:nvPr/>
        </p:nvCxnSpPr>
        <p:spPr>
          <a:xfrm>
            <a:off x="7656400" y="4790375"/>
            <a:ext cx="777900" cy="450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27" name="Google Shape;227;p2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602588" y="5907418"/>
            <a:ext cx="1114425" cy="352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34" name="Google Shape;23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4800" y="2385050"/>
            <a:ext cx="2657475" cy="280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000" y="1178300"/>
            <a:ext cx="8062600" cy="1229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3350" y="5248450"/>
            <a:ext cx="7849650" cy="87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900" y="3942341"/>
            <a:ext cx="3228975" cy="70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04800" y="2895591"/>
            <a:ext cx="5510000" cy="82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/>
          </a:p>
        </p:txBody>
      </p:sp>
      <p:pic>
        <p:nvPicPr>
          <p:cNvPr id="245" name="Google Shape;24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4525" y="949693"/>
            <a:ext cx="3067050" cy="261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21650" y="4277518"/>
            <a:ext cx="3790950" cy="200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9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9"/>
          <p:cNvSpPr txBox="1"/>
          <p:nvPr/>
        </p:nvSpPr>
        <p:spPr>
          <a:xfrm>
            <a:off x="2210800" y="80375"/>
            <a:ext cx="5407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3600">
                <a:solidFill>
                  <a:srgbClr val="783F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ЕКСПРЕС – КОНТРОЛЬ</a:t>
            </a:r>
            <a:endParaRPr b="1" sz="3800">
              <a:solidFill>
                <a:srgbClr val="783F04"/>
              </a:solidFill>
            </a:endParaRPr>
          </a:p>
        </p:txBody>
      </p:sp>
      <p:pic>
        <p:nvPicPr>
          <p:cNvPr id="253" name="Google Shape;25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7875" y="895475"/>
            <a:ext cx="7555175" cy="555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0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3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60" name="Google Shape;26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725" y="949700"/>
            <a:ext cx="7530125" cy="5536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425" y="873500"/>
            <a:ext cx="7538449" cy="5377251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1"/>
          <p:cNvSpPr txBox="1"/>
          <p:nvPr/>
        </p:nvSpPr>
        <p:spPr>
          <a:xfrm>
            <a:off x="1346750" y="143250"/>
            <a:ext cx="65268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-UA" sz="3100">
                <a:solidFill>
                  <a:srgbClr val="783F04"/>
                </a:solidFill>
              </a:rPr>
              <a:t>Оцінка власної участі у роботі</a:t>
            </a:r>
            <a:endParaRPr b="1" sz="3100">
              <a:solidFill>
                <a:srgbClr val="783F04"/>
              </a:solidFill>
            </a:endParaRPr>
          </a:p>
        </p:txBody>
      </p:sp>
      <p:sp>
        <p:nvSpPr>
          <p:cNvPr id="268" name="Google Shape;268;p3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2"/>
          <p:cNvSpPr txBox="1"/>
          <p:nvPr>
            <p:ph type="ctrTitle"/>
          </p:nvPr>
        </p:nvSpPr>
        <p:spPr>
          <a:xfrm>
            <a:off x="3165355" y="3789040"/>
            <a:ext cx="5972200" cy="11099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uk-UA"/>
              <a:t>Домашня робота</a:t>
            </a:r>
            <a:endParaRPr/>
          </a:p>
        </p:txBody>
      </p:sp>
      <p:sp>
        <p:nvSpPr>
          <p:cNvPr id="274" name="Google Shape;274;p32"/>
          <p:cNvSpPr txBox="1"/>
          <p:nvPr>
            <p:ph idx="1" type="subTitle"/>
          </p:nvPr>
        </p:nvSpPr>
        <p:spPr>
          <a:xfrm>
            <a:off x="3861450" y="4869160"/>
            <a:ext cx="5256583" cy="1152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/>
              <a:t>Повторити правила  </a:t>
            </a:r>
            <a:r>
              <a:rPr lang="uk-UA"/>
              <a:t>§1-</a:t>
            </a:r>
            <a:r>
              <a:rPr lang="uk-UA"/>
              <a:t> §6; </a:t>
            </a:r>
            <a:endParaRPr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/>
              <a:t>      підготуватись до контрольної роботи.</a:t>
            </a:r>
            <a:endParaRPr/>
          </a:p>
        </p:txBody>
      </p:sp>
      <p:sp>
        <p:nvSpPr>
          <p:cNvPr id="275" name="Google Shape;275;p32"/>
          <p:cNvSpPr/>
          <p:nvPr/>
        </p:nvSpPr>
        <p:spPr>
          <a:xfrm>
            <a:off x="5868144" y="6463208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1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