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_rels/slide16.xml.rels" ContentType="application/vnd.openxmlformats-package.relationships+xml"/>
  <Override PartName="/ppt/slides/_rels/slide15.xml.rels" ContentType="application/vnd.openxmlformats-package.relationships+xml"/>
  <Override PartName="/ppt/slides/_rels/slide14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11.xml.rels" ContentType="application/vnd.openxmlformats-package.relationships+xml"/>
  <Override PartName="/ppt/slides/_rels/slide10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_rels/slideLayout34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.xml.rels" ContentType="application/vnd.openxmlformats-package.relationships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media/image19.png" ContentType="image/png"/>
  <Override PartName="/ppt/media/image20.png" ContentType="image/png"/>
  <Override PartName="/ppt/media/image18.png" ContentType="image/png"/>
  <Override PartName="/ppt/media/image14.png" ContentType="image/png"/>
  <Override PartName="/ppt/media/image12.jpeg" ContentType="image/jpeg"/>
  <Override PartName="/ppt/media/image11.jpeg" ContentType="image/jpeg"/>
  <Override PartName="/ppt/media/image10.png" ContentType="image/png"/>
  <Override PartName="/ppt/media/image9.png" ContentType="image/png"/>
  <Override PartName="/ppt/media/image8.png" ContentType="image/png"/>
  <Override PartName="/ppt/media/image7.png" ContentType="image/png"/>
  <Override PartName="/ppt/media/image6.png" ContentType="image/png"/>
  <Override PartName="/ppt/media/image5.png" ContentType="image/png"/>
  <Override PartName="/ppt/media/image22.jpeg" ContentType="image/jpeg"/>
  <Override PartName="/ppt/media/image4.png" ContentType="image/png"/>
  <Override PartName="/ppt/media/image21.jpeg" ContentType="image/jpeg"/>
  <Override PartName="/ppt/media/image17.png" ContentType="image/png"/>
  <Override PartName="/ppt/media/image3.png" ContentType="image/png"/>
  <Override PartName="/ppt/media/image16.png" ContentType="image/png"/>
  <Override PartName="/ppt/media/image13.jpeg" ContentType="image/jpeg"/>
  <Override PartName="/ppt/media/image2.png" ContentType="image/png"/>
  <Override PartName="/ppt/media/image15.png" ContentType="image/png"/>
  <Override PartName="/ppt/media/image1.png" ContentType="image/png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png"/><Relationship Id="rId3" Type="http://schemas.openxmlformats.org/officeDocument/2006/relationships/image" Target="../media/image7.png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9.png"/><Relationship Id="rId3" Type="http://schemas.openxmlformats.org/officeDocument/2006/relationships/image" Target="../media/image10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8520" cy="5294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6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2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6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7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2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8520" cy="5294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3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73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74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8520" cy="5294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110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11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8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Рисунок 6" descr=""/>
          <p:cNvPicPr/>
          <p:nvPr/>
        </p:nvPicPr>
        <p:blipFill>
          <a:blip r:embed="rId2"/>
          <a:stretch/>
        </p:blipFill>
        <p:spPr>
          <a:xfrm>
            <a:off x="6143760" y="4286160"/>
            <a:ext cx="2860920" cy="2437200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1" name="Рисунок 7" descr=""/>
          <p:cNvPicPr/>
          <p:nvPr/>
        </p:nvPicPr>
        <p:blipFill>
          <a:blip r:embed="rId3"/>
          <a:stretch/>
        </p:blipFill>
        <p:spPr>
          <a:xfrm>
            <a:off x="3945240" y="2428920"/>
            <a:ext cx="5197680" cy="4428000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uk-UA">
                <a:latin typeface="Arial"/>
              </a:rPr>
              <a:t>Для редагування структури клацніть мишею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uk-UA">
                <a:latin typeface="Arial"/>
              </a:rPr>
              <a:t>Другий рівень структури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uk-UA">
                <a:latin typeface="Arial"/>
              </a:rPr>
              <a:t>Третій рівень структури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uk-UA">
                <a:latin typeface="Arial"/>
              </a:rPr>
              <a:t>Четвертий рівень структури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uk-UA">
                <a:latin typeface="Arial"/>
              </a:rPr>
              <a:t>П'ятий рівень структури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uk-UA">
                <a:latin typeface="Arial"/>
              </a:rPr>
              <a:t>Шостий рівень структури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uk-UA">
                <a:latin typeface="Arial"/>
              </a:rPr>
              <a:t>Сьомий рівень структури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6" descr=""/>
          <p:cNvPicPr/>
          <p:nvPr/>
        </p:nvPicPr>
        <p:blipFill>
          <a:blip r:embed="rId2"/>
          <a:stretch/>
        </p:blipFill>
        <p:spPr>
          <a:xfrm>
            <a:off x="6143760" y="4286160"/>
            <a:ext cx="2860920" cy="2437200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uk-UA" sz="4400">
                <a:latin typeface="Arial"/>
              </a:rPr>
              <a:t>Для правки тексту заголовку клацніть мишею</a:t>
            </a:r>
            <a:endParaRPr/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uk-UA" sz="3200">
                <a:latin typeface="Arial"/>
              </a:rPr>
              <a:t>Для редагування структури клацніть мишею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uk-UA" sz="2800">
                <a:latin typeface="Arial"/>
              </a:rPr>
              <a:t>Другий рівень структури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uk-UA" sz="2400">
                <a:latin typeface="Arial"/>
              </a:rPr>
              <a:t>Третій рівень структури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uk-UA" sz="2000">
                <a:latin typeface="Arial"/>
              </a:rPr>
              <a:t>Четвертий рівень структури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uk-UA" sz="2000">
                <a:latin typeface="Arial"/>
              </a:rPr>
              <a:t>П'ятий рівень структури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uk-UA" sz="2000">
                <a:latin typeface="Arial"/>
              </a:rPr>
              <a:t>Шостий рівень структури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uk-UA" sz="2000">
                <a:latin typeface="Arial"/>
              </a:rPr>
              <a:t>Сьомий рівень структури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Рисунок 6" descr=""/>
          <p:cNvPicPr/>
          <p:nvPr/>
        </p:nvPicPr>
        <p:blipFill>
          <a:blip r:embed="rId2"/>
          <a:stretch/>
        </p:blipFill>
        <p:spPr>
          <a:xfrm>
            <a:off x="6143760" y="4286160"/>
            <a:ext cx="2860920" cy="2437200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520" cy="1141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uk-UA" sz="3200">
                <a:latin typeface="Arial"/>
              </a:rPr>
              <a:t>Для редагування структури клацніть мишею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uk-UA" sz="2800">
                <a:latin typeface="Arial"/>
              </a:rPr>
              <a:t>Другий рівень структури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uk-UA" sz="2400">
                <a:latin typeface="Arial"/>
              </a:rPr>
              <a:t>Третій рівень структури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uk-UA" sz="2000">
                <a:latin typeface="Arial"/>
              </a:rPr>
              <a:t>Четвертий рівень структури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uk-UA" sz="2000">
                <a:latin typeface="Arial"/>
              </a:rPr>
              <a:t>П'ятий рівень структури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uk-UA" sz="2000">
                <a:latin typeface="Arial"/>
              </a:rPr>
              <a:t>Шостий рівень структури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uk-UA" sz="2000">
                <a:latin typeface="Arial"/>
              </a:rPr>
              <a:t>Сьомий рівень структури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image" Target="../media/image13.jpeg"/><Relationship Id="rId3" Type="http://schemas.openxmlformats.org/officeDocument/2006/relationships/slideLayout" Target="../slideLayouts/slideLayout29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slideLayout" Target="../slideLayouts/slideLayout29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2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CustomShape 1"/>
          <p:cNvSpPr/>
          <p:nvPr/>
        </p:nvSpPr>
        <p:spPr>
          <a:xfrm>
            <a:off x="683640" y="548640"/>
            <a:ext cx="7771320" cy="1468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uk-UA" sz="4000" strike="noStrike">
                <a:solidFill>
                  <a:srgbClr val="000000"/>
                </a:solidFill>
                <a:latin typeface="Times New Roman"/>
                <a:ea typeface="Calibri"/>
              </a:rPr>
              <a:t>Розв’язування вправ з теми «Відношення і пропорції»</a:t>
            </a:r>
            <a:endParaRPr/>
          </a:p>
        </p:txBody>
      </p:sp>
      <p:sp>
        <p:nvSpPr>
          <p:cNvPr id="113" name="CustomShape 2"/>
          <p:cNvSpPr/>
          <p:nvPr/>
        </p:nvSpPr>
        <p:spPr>
          <a:xfrm>
            <a:off x="179640" y="5105520"/>
            <a:ext cx="3887280" cy="1751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uk-UA" sz="4400" strike="noStrike">
                <a:solidFill>
                  <a:srgbClr val="ff0000"/>
                </a:solidFill>
                <a:latin typeface="Constantia"/>
                <a:ea typeface="DejaVu Sans"/>
              </a:rPr>
              <a:t>6 клас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5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str">
                                      <p:cBhvr additive="repl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</p:cBhvr>
                                      <p:tavLst>
                                        <p:tav tm="100000">
                                          <p:val>
                                            <p:strVal val="width"/>
                                          </p:val>
                                        </p:tav>
                                      </p:tavLst>
                                    </p:anim>
                                    <p:anim calcmode="lin" valueType="str">
                                      <p:cBhvr additive="repl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</p:cBhvr>
                                      <p:tavLst>
                                        <p:tav tm="100000">
                                          <p:val>
                                            <p:strVal val="height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CustomShap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uk-UA" sz="4000" strike="noStrike">
                <a:solidFill>
                  <a:srgbClr val="000000"/>
                </a:solidFill>
                <a:latin typeface="Times New Roman"/>
                <a:ea typeface="DejaVu Sans"/>
              </a:rPr>
              <a:t>Перевіримо домашнє завдання</a:t>
            </a:r>
            <a:endParaRPr/>
          </a:p>
        </p:txBody>
      </p:sp>
      <p:pic>
        <p:nvPicPr>
          <p:cNvPr id="115" name="Picture 2" descr=""/>
          <p:cNvPicPr/>
          <p:nvPr/>
        </p:nvPicPr>
        <p:blipFill>
          <a:blip r:embed="rId1"/>
          <a:stretch/>
        </p:blipFill>
        <p:spPr>
          <a:xfrm>
            <a:off x="288000" y="2467080"/>
            <a:ext cx="5615280" cy="372420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0" dur="indefinite" restart="never" nodeType="tmRoot">
          <p:childTnLst>
            <p:seq>
              <p:cTn id="11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CustomShape 1"/>
          <p:cNvSpPr/>
          <p:nvPr/>
        </p:nvSpPr>
        <p:spPr>
          <a:xfrm>
            <a:off x="216000" y="81360"/>
            <a:ext cx="8228520" cy="6775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r">
              <a:lnSpc>
                <a:spcPct val="100000"/>
              </a:lnSpc>
            </a:pPr>
            <a:r>
              <a:rPr lang="uk-UA" sz="4000" strike="noStrike" u="sng">
                <a:solidFill>
                  <a:srgbClr val="000000"/>
                </a:solidFill>
                <a:latin typeface="Times New Roman"/>
                <a:ea typeface="DejaVu Sans"/>
              </a:rPr>
              <a:t>Умовні знаки при перевірці домашнього завдання мовчки:</a:t>
            </a:r>
            <a:endParaRPr/>
          </a:p>
          <a:p>
            <a:pPr algn="r">
              <a:lnSpc>
                <a:spcPct val="100000"/>
              </a:lnSpc>
            </a:pPr>
            <a:endParaRPr/>
          </a:p>
          <a:p>
            <a:pPr algn="r">
              <a:lnSpc>
                <a:spcPct val="100000"/>
              </a:lnSpc>
            </a:pPr>
            <a:r>
              <a:rPr lang="uk-UA" sz="3600" strike="noStrike">
                <a:solidFill>
                  <a:srgbClr val="000000"/>
                </a:solidFill>
                <a:latin typeface="Times New Roman"/>
                <a:ea typeface="DejaVu Sans"/>
              </a:rPr>
              <a:t>-</a:t>
            </a:r>
            <a:r>
              <a:rPr lang="uk-UA" sz="4000" strike="noStrike">
                <a:solidFill>
                  <a:srgbClr val="000000"/>
                </a:solidFill>
                <a:latin typeface="Times New Roman"/>
                <a:ea typeface="DejaVu Sans"/>
              </a:rPr>
              <a:t>завдання</a:t>
            </a:r>
            <a:endParaRPr/>
          </a:p>
          <a:p>
            <a:pPr algn="r">
              <a:lnSpc>
                <a:spcPct val="100000"/>
              </a:lnSpc>
            </a:pPr>
            <a:r>
              <a:rPr lang="uk-UA" sz="4000" strike="noStrike">
                <a:solidFill>
                  <a:srgbClr val="000000"/>
                </a:solidFill>
                <a:latin typeface="Times New Roman"/>
                <a:ea typeface="DejaVu Sans"/>
              </a:rPr>
              <a:t>  </a:t>
            </a:r>
            <a:r>
              <a:rPr lang="uk-UA" sz="4000" strike="noStrike">
                <a:solidFill>
                  <a:srgbClr val="000000"/>
                </a:solidFill>
                <a:latin typeface="Times New Roman"/>
                <a:ea typeface="DejaVu Sans"/>
              </a:rPr>
              <a:t>розв’язане </a:t>
            </a:r>
            <a:endParaRPr/>
          </a:p>
          <a:p>
            <a:pPr algn="r">
              <a:lnSpc>
                <a:spcPct val="100000"/>
              </a:lnSpc>
            </a:pPr>
            <a:r>
              <a:rPr lang="uk-UA" sz="4000" strike="noStrike">
                <a:solidFill>
                  <a:srgbClr val="000000"/>
                </a:solidFill>
                <a:latin typeface="Times New Roman"/>
                <a:ea typeface="DejaVu Sans"/>
              </a:rPr>
              <a:t>правильно;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lang="uk-UA" sz="4000" strike="noStrike">
                <a:solidFill>
                  <a:srgbClr val="000000"/>
                </a:solidFill>
                <a:latin typeface="Times New Roman"/>
                <a:ea typeface="DejaVu Sans"/>
              </a:rPr>
              <a:t>-я припустився</a:t>
            </a:r>
            <a:endParaRPr/>
          </a:p>
          <a:p>
            <a:pPr algn="ctr">
              <a:lnSpc>
                <a:spcPct val="100000"/>
              </a:lnSpc>
            </a:pPr>
            <a:r>
              <a:rPr lang="uk-UA" sz="4000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lang="uk-UA" sz="4000" strike="noStrike">
                <a:solidFill>
                  <a:srgbClr val="000000"/>
                </a:solidFill>
                <a:latin typeface="Times New Roman"/>
                <a:ea typeface="DejaVu Sans"/>
              </a:rPr>
              <a:t>помилок</a:t>
            </a:r>
            <a:endParaRPr/>
          </a:p>
        </p:txBody>
      </p:sp>
      <p:pic>
        <p:nvPicPr>
          <p:cNvPr id="117" name="Picture 4" descr=""/>
          <p:cNvPicPr/>
          <p:nvPr/>
        </p:nvPicPr>
        <p:blipFill>
          <a:blip r:embed="rId1"/>
          <a:stretch/>
        </p:blipFill>
        <p:spPr>
          <a:xfrm>
            <a:off x="431280" y="2452680"/>
            <a:ext cx="2808360" cy="1578960"/>
          </a:xfrm>
          <a:prstGeom prst="rect">
            <a:avLst/>
          </a:prstGeom>
          <a:ln w="190440">
            <a:solidFill>
              <a:srgbClr val="c8c6bd"/>
            </a:solidFill>
            <a:miter/>
          </a:ln>
          <a:effectLst>
            <a:outerShdw algn="bl" blurRad="254000" rotWithShape="0">
              <a:srgbClr val="000000">
                <a:alpha val="43000"/>
              </a:srgbClr>
            </a:outerShdw>
          </a:effectLst>
          <a:scene3d>
            <a:camera fov="5400000" prst="perspectiveFront"/>
            <a:lightRig dir="t" rig="threePt">
              <a:rot lat="0" lon="0" rev="2100000"/>
            </a:lightRig>
          </a:scene3d>
          <a:sp3d extrusionH="25400">
            <a:bevelT prst="hardEdge" w="304800" h="152400"/>
            <a:extrusionClr>
              <a:srgbClr val="000000"/>
            </a:extrusionClr>
          </a:sp3d>
        </p:spPr>
      </p:pic>
      <p:pic>
        <p:nvPicPr>
          <p:cNvPr id="118" name="Picture 6" descr=""/>
          <p:cNvPicPr/>
          <p:nvPr/>
        </p:nvPicPr>
        <p:blipFill>
          <a:blip r:embed="rId2"/>
          <a:stretch/>
        </p:blipFill>
        <p:spPr>
          <a:xfrm rot="10800000">
            <a:off x="14178960" y="10011960"/>
            <a:ext cx="2637720" cy="1756800"/>
          </a:xfrm>
          <a:prstGeom prst="rect">
            <a:avLst/>
          </a:prstGeom>
          <a:ln w="190440">
            <a:solidFill>
              <a:srgbClr val="c8c6bd"/>
            </a:solidFill>
            <a:miter/>
          </a:ln>
          <a:effectLst>
            <a:outerShdw algn="bl" blurRad="254000" rotWithShape="0">
              <a:srgbClr val="000000">
                <a:alpha val="43000"/>
              </a:srgbClr>
            </a:outerShdw>
          </a:effectLst>
          <a:scene3d>
            <a:camera fov="5400000" prst="perspectiveFront"/>
            <a:lightRig dir="t" rig="threePt">
              <a:rot lat="0" lon="0" rev="2100000"/>
            </a:lightRig>
          </a:scene3d>
          <a:sp3d extrusionH="25400">
            <a:bevelT prst="hardEdge" w="304800" h="152400"/>
            <a:extrusionClr>
              <a:srgbClr val="000000"/>
            </a:extrusionClr>
          </a:sp3d>
        </p:spPr>
      </p:pic>
    </p:spTree>
  </p:cSld>
  <p:timing>
    <p:tnLst>
      <p:par>
        <p:cTn id="12" dur="indefinite" restart="never" nodeType="tmRoot">
          <p:childTnLst>
            <p:seq>
              <p:cTn id="13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CustomShap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uk-UA" sz="4400" strike="noStrike" u="sng">
                <a:solidFill>
                  <a:srgbClr val="990000"/>
                </a:solidFill>
                <a:latin typeface="Constantia"/>
                <a:ea typeface="DejaVu Sans"/>
              </a:rPr>
              <a:t>Усно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uk-UA" sz="3200" strike="noStrike">
                <a:solidFill>
                  <a:srgbClr val="990000"/>
                </a:solidFill>
                <a:latin typeface="Constantia"/>
                <a:ea typeface="Microsoft YaHei"/>
              </a:rPr>
              <a:t>Встав пропущені слова в реченні або  обчисли</a:t>
            </a:r>
            <a:endParaRPr/>
          </a:p>
        </p:txBody>
      </p:sp>
      <p:sp>
        <p:nvSpPr>
          <p:cNvPr id="120" name="CustomShape 2"/>
          <p:cNvSpPr/>
          <p:nvPr/>
        </p:nvSpPr>
        <p:spPr>
          <a:xfrm>
            <a:off x="288000" y="1584000"/>
            <a:ext cx="8207280" cy="4895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50000"/>
              </a:lnSpc>
            </a:pPr>
            <a:r>
              <a:rPr b="1"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1.</a:t>
            </a:r>
            <a:r>
              <a:rPr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 Вираз, що є часткою чисел а і__ називається__________.</a:t>
            </a:r>
            <a:endParaRPr/>
          </a:p>
          <a:p>
            <a:pPr algn="just">
              <a:lnSpc>
                <a:spcPct val="150000"/>
              </a:lnSpc>
            </a:pPr>
            <a:r>
              <a:rPr b="1"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2.</a:t>
            </a:r>
            <a:r>
              <a:rPr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  Знайдіть значення відношення: 4:8;  25:100; 12см:6см; 10м:2с</a:t>
            </a:r>
            <a:endParaRPr/>
          </a:p>
          <a:p>
            <a:pPr algn="just">
              <a:lnSpc>
                <a:spcPct val="150000"/>
              </a:lnSpc>
            </a:pPr>
            <a:r>
              <a:rPr b="1"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3.</a:t>
            </a:r>
            <a:r>
              <a:rPr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Основна властивість______: значення відношення не зміниться, якщо_______________.</a:t>
            </a:r>
            <a:endParaRPr/>
          </a:p>
          <a:p>
            <a:pPr algn="just">
              <a:lnSpc>
                <a:spcPct val="150000"/>
              </a:lnSpc>
            </a:pPr>
            <a:r>
              <a:rPr b="1"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4.</a:t>
            </a:r>
            <a:r>
              <a:rPr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Складіть відношення, значення яких дорівнюють значенню відношення 8:40. Яку властивість ви використовували?</a:t>
            </a:r>
            <a:endParaRPr/>
          </a:p>
          <a:p>
            <a:pPr algn="just">
              <a:lnSpc>
                <a:spcPct val="150000"/>
              </a:lnSpc>
            </a:pPr>
            <a:r>
              <a:rPr b="1"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5.</a:t>
            </a:r>
            <a:r>
              <a:rPr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 Пропорцією називається______________. </a:t>
            </a:r>
            <a:endParaRPr/>
          </a:p>
        </p:txBody>
      </p:sp>
    </p:spTree>
  </p:cSld>
  <p:timing>
    <p:tnLst>
      <p:par>
        <p:cTn id="14" dur="indefinite" restart="never" nodeType="tmRoot">
          <p:childTnLst>
            <p:seq>
              <p:cTn id="15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CustomShap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uk-UA" sz="4400" strike="noStrike" u="sng">
                <a:solidFill>
                  <a:srgbClr val="990000"/>
                </a:solidFill>
                <a:latin typeface="Constantia"/>
                <a:ea typeface="DejaVu Sans"/>
              </a:rPr>
              <a:t>Усно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uk-UA" sz="3200" strike="noStrike">
                <a:solidFill>
                  <a:srgbClr val="990000"/>
                </a:solidFill>
                <a:latin typeface="Constantia"/>
                <a:ea typeface="Microsoft YaHei"/>
              </a:rPr>
              <a:t>Встав пропущені слова в реченні або  обчисли</a:t>
            </a:r>
            <a:endParaRPr/>
          </a:p>
        </p:txBody>
      </p:sp>
      <p:sp>
        <p:nvSpPr>
          <p:cNvPr id="122" name="CustomShape 2"/>
          <p:cNvSpPr/>
          <p:nvPr/>
        </p:nvSpPr>
        <p:spPr>
          <a:xfrm>
            <a:off x="288000" y="1584000"/>
            <a:ext cx="8207280" cy="4895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50000"/>
              </a:lnSpc>
            </a:pPr>
            <a:r>
              <a:rPr b="1"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6.</a:t>
            </a:r>
            <a:r>
              <a:rPr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Основна властивість пропорції: __________дорівнює добутку її середніх _______.</a:t>
            </a:r>
            <a:endParaRPr/>
          </a:p>
          <a:p>
            <a:pPr algn="just">
              <a:lnSpc>
                <a:spcPct val="150000"/>
              </a:lnSpc>
            </a:pPr>
            <a:r>
              <a:rPr b="1"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7.</a:t>
            </a:r>
            <a:r>
              <a:rPr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  Складіть пропорцію, використовуючи рівність: 3∙6=2∙9.</a:t>
            </a:r>
            <a:endParaRPr/>
          </a:p>
          <a:p>
            <a:pPr algn="just">
              <a:lnSpc>
                <a:spcPct val="150000"/>
              </a:lnSpc>
            </a:pPr>
            <a:r>
              <a:rPr b="1"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8.</a:t>
            </a:r>
            <a:r>
              <a:rPr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 Перевірте, чи виконується основна властивість пропорції: 0,5:3=10:60.</a:t>
            </a:r>
            <a:endParaRPr/>
          </a:p>
          <a:p>
            <a:pPr algn="just">
              <a:lnSpc>
                <a:spcPct val="150000"/>
              </a:lnSpc>
            </a:pPr>
            <a:r>
              <a:rPr b="1"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9.</a:t>
            </a:r>
            <a:r>
              <a:rPr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Величини називаються прямо пропорційними, якщо___________________</a:t>
            </a:r>
            <a:endParaRPr/>
          </a:p>
          <a:p>
            <a:pPr algn="just">
              <a:lnSpc>
                <a:spcPct val="150000"/>
              </a:lnSpc>
            </a:pPr>
            <a:r>
              <a:rPr b="1"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10.</a:t>
            </a:r>
            <a:r>
              <a:rPr lang="uk-UA" sz="2400" strike="noStrike">
                <a:solidFill>
                  <a:srgbClr val="000000"/>
                </a:solidFill>
                <a:latin typeface="Times New Roman"/>
                <a:ea typeface="DejaVu Sans"/>
              </a:rPr>
              <a:t>Величини називаються обернено пропорційними, якщо_______________</a:t>
            </a:r>
            <a:endParaRPr/>
          </a:p>
        </p:txBody>
      </p:sp>
    </p:spTree>
  </p:cSld>
  <p:timing>
    <p:tnLst>
      <p:par>
        <p:cTn id="16" dur="indefinite" restart="never" nodeType="tmRoot">
          <p:childTnLst>
            <p:seq>
              <p:cTn id="17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CustomShape 1"/>
          <p:cNvSpPr/>
          <p:nvPr/>
        </p:nvSpPr>
        <p:spPr>
          <a:xfrm>
            <a:off x="144000" y="432000"/>
            <a:ext cx="8228520" cy="4188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uk-UA" sz="4000" strike="noStrike">
                <a:solidFill>
                  <a:srgbClr val="000033"/>
                </a:solidFill>
                <a:latin typeface="Times New Roman"/>
                <a:ea typeface="DejaVu Sans"/>
              </a:rPr>
              <a:t>Робота в парах</a:t>
            </a:r>
            <a:endParaRPr/>
          </a:p>
          <a:p>
            <a:pPr>
              <a:lnSpc>
                <a:spcPct val="100000"/>
              </a:lnSpc>
            </a:pPr>
            <a:r>
              <a:rPr b="1" lang="uk-UA" sz="2200" strike="noStrike">
                <a:solidFill>
                  <a:srgbClr val="000000"/>
                </a:solidFill>
                <a:latin typeface="Times New Roman"/>
                <a:ea typeface="DejaVu Sans"/>
              </a:rPr>
              <a:t>№</a:t>
            </a:r>
            <a:r>
              <a:rPr b="1" lang="uk-UA" sz="2200" strike="noStrike">
                <a:solidFill>
                  <a:srgbClr val="000000"/>
                </a:solidFill>
                <a:latin typeface="Times New Roman"/>
                <a:ea typeface="DejaVu Sans"/>
              </a:rPr>
              <a:t>1.</a:t>
            </a:r>
            <a:r>
              <a:rPr b="1" lang="uk-UA" sz="2200" strike="noStrike">
                <a:solidFill>
                  <a:srgbClr val="cc0000"/>
                </a:solidFill>
                <a:latin typeface="Times New Roman"/>
                <a:ea typeface="DejaVu Sans"/>
              </a:rPr>
              <a:t> У кулінарії допускається заміна 50 г риби на 45 г рибних консервів у томаті. Скільки потрібно консервів для заміни 75 г риби?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b="1" lang="uk-UA" sz="2200" strike="noStrike">
                <a:solidFill>
                  <a:srgbClr val="000000"/>
                </a:solidFill>
                <a:latin typeface="Times New Roman"/>
                <a:ea typeface="DejaVu Sans"/>
              </a:rPr>
              <a:t>№</a:t>
            </a:r>
            <a:r>
              <a:rPr b="1" lang="uk-UA" sz="2200" strike="noStrike">
                <a:solidFill>
                  <a:srgbClr val="000000"/>
                </a:solidFill>
                <a:latin typeface="Times New Roman"/>
                <a:ea typeface="DejaVu Sans"/>
              </a:rPr>
              <a:t>2.</a:t>
            </a:r>
            <a:r>
              <a:rPr b="1" lang="uk-UA" sz="2200" strike="noStrike">
                <a:solidFill>
                  <a:srgbClr val="cc0000"/>
                </a:solidFill>
                <a:latin typeface="Times New Roman"/>
                <a:ea typeface="DejaVu Sans"/>
              </a:rPr>
              <a:t> Для 60 корів запасу сіна вистачить на 12 днів. На скільки днів вистачить цього запасу сіна для 40 корів?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b="1" lang="uk-UA" sz="2200" strike="noStrike">
                <a:solidFill>
                  <a:srgbClr val="000000"/>
                </a:solidFill>
                <a:latin typeface="Times New Roman"/>
                <a:ea typeface="DejaVu Sans"/>
              </a:rPr>
              <a:t>№</a:t>
            </a:r>
            <a:r>
              <a:rPr b="1" lang="uk-UA" sz="2200" strike="noStrike">
                <a:solidFill>
                  <a:srgbClr val="000000"/>
                </a:solidFill>
                <a:latin typeface="Times New Roman"/>
                <a:ea typeface="DejaVu Sans"/>
              </a:rPr>
              <a:t>3.</a:t>
            </a:r>
            <a:r>
              <a:rPr b="1" lang="uk-UA" sz="2200" strike="noStrike">
                <a:solidFill>
                  <a:srgbClr val="cc0000"/>
                </a:solidFill>
                <a:latin typeface="Times New Roman"/>
                <a:ea typeface="DejaVu Sans"/>
              </a:rPr>
              <a:t> Для виготовлення фарфору беруть 25 частин білої глини, 2 частини піску і 1 частину гіпсу. Скільки кожного із цих матеріалів потрібно взяти</a:t>
            </a:r>
            <a:endParaRPr/>
          </a:p>
          <a:p>
            <a:pPr>
              <a:lnSpc>
                <a:spcPct val="100000"/>
              </a:lnSpc>
            </a:pPr>
            <a:r>
              <a:rPr b="1" lang="uk-UA" sz="2200" strike="noStrike">
                <a:solidFill>
                  <a:srgbClr val="cc0000"/>
                </a:solidFill>
                <a:latin typeface="Times New Roman"/>
                <a:ea typeface="DejaVu Sans"/>
              </a:rPr>
              <a:t> </a:t>
            </a:r>
            <a:r>
              <a:rPr b="1" lang="uk-UA" sz="2200" strike="noStrike">
                <a:solidFill>
                  <a:srgbClr val="cc0000"/>
                </a:solidFill>
                <a:latin typeface="Times New Roman"/>
                <a:ea typeface="DejaVu Sans"/>
              </a:rPr>
              <a:t>для приготування 28 кг суміші, з якої роблять фарфор</a:t>
            </a:r>
            <a:r>
              <a:rPr b="1" lang="uk-UA" sz="2200" strike="noStrike" u="sng">
                <a:solidFill>
                  <a:srgbClr val="cc0000"/>
                </a:solidFill>
                <a:latin typeface="Times New Roman"/>
                <a:ea typeface="DejaVu Sans"/>
              </a:rPr>
              <a:t>?</a:t>
            </a:r>
            <a:endParaRPr/>
          </a:p>
        </p:txBody>
      </p:sp>
      <p:pic>
        <p:nvPicPr>
          <p:cNvPr id="124" name="" descr=""/>
          <p:cNvPicPr/>
          <p:nvPr/>
        </p:nvPicPr>
        <p:blipFill>
          <a:blip r:embed="rId1"/>
          <a:stretch/>
        </p:blipFill>
        <p:spPr>
          <a:xfrm>
            <a:off x="6264000" y="4680000"/>
            <a:ext cx="2837880" cy="22186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8" dur="indefinite" restart="never" nodeType="tmRoot">
          <p:childTnLst>
            <p:seq>
              <p:cTn id="19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CustomShap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50000"/>
              </a:lnSpc>
            </a:pPr>
            <a:r>
              <a:rPr b="1" i="1" lang="uk-UA" sz="3600" strike="noStrike" u="sng">
                <a:solidFill>
                  <a:srgbClr val="660066"/>
                </a:solidFill>
                <a:latin typeface="Times New Roman"/>
                <a:ea typeface="Times New Roman"/>
              </a:rPr>
              <a:t>ФІЗХВИЛИНКА</a:t>
            </a:r>
            <a:endParaRPr/>
          </a:p>
        </p:txBody>
      </p:sp>
      <p:pic>
        <p:nvPicPr>
          <p:cNvPr id="126" name="" descr=""/>
          <p:cNvPicPr/>
          <p:nvPr/>
        </p:nvPicPr>
        <p:blipFill>
          <a:blip r:embed="rId1"/>
          <a:stretch/>
        </p:blipFill>
        <p:spPr>
          <a:xfrm>
            <a:off x="876240" y="2397960"/>
            <a:ext cx="7402320" cy="32893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20" dur="indefinite" restart="never" nodeType="tmRoot">
          <p:childTnLst>
            <p:seq>
              <p:cTn id="21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410760" y="-62640"/>
            <a:ext cx="8228520" cy="1141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>
              <a:lnSpc>
                <a:spcPct val="100000"/>
              </a:lnSpc>
            </a:pPr>
            <a:r>
              <a:rPr b="1" lang="uk-UA" sz="4400" strike="noStrike">
                <a:solidFill>
                  <a:srgbClr val="ff0000"/>
                </a:solidFill>
                <a:latin typeface="Constantia"/>
                <a:ea typeface="DejaVu Sans"/>
              </a:rPr>
              <a:t>              </a:t>
            </a:r>
            <a:r>
              <a:rPr b="1" lang="uk-UA" sz="5400" strike="noStrike">
                <a:solidFill>
                  <a:srgbClr val="ff0000"/>
                </a:solidFill>
                <a:latin typeface="Constantia"/>
                <a:ea typeface="DejaVu Sans"/>
              </a:rPr>
              <a:t> </a:t>
            </a:r>
            <a:r>
              <a:rPr b="1" lang="uk-UA" sz="5400" strike="noStrike">
                <a:solidFill>
                  <a:srgbClr val="ff0000"/>
                </a:solidFill>
                <a:latin typeface="Constantia"/>
                <a:ea typeface="DejaVu Sans"/>
              </a:rPr>
              <a:t>Робота в групах</a:t>
            </a:r>
            <a:endParaRPr/>
          </a:p>
        </p:txBody>
      </p:sp>
      <p:sp>
        <p:nvSpPr>
          <p:cNvPr id="128" name="CustomShape 2"/>
          <p:cNvSpPr/>
          <p:nvPr/>
        </p:nvSpPr>
        <p:spPr>
          <a:xfrm>
            <a:off x="457200" y="1628640"/>
            <a:ext cx="8228520" cy="4524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pic>
        <p:nvPicPr>
          <p:cNvPr id="129" name="" descr=""/>
          <p:cNvPicPr/>
          <p:nvPr/>
        </p:nvPicPr>
        <p:blipFill>
          <a:blip r:embed="rId1"/>
          <a:stretch/>
        </p:blipFill>
        <p:spPr>
          <a:xfrm>
            <a:off x="720000" y="1152000"/>
            <a:ext cx="8279280" cy="57333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22" dur="indefinite" restart="never" nodeType="tmRoot">
          <p:childTnLst>
            <p:seq>
              <p:cTn id="23" nodeType="mainSeq">
                <p:childTnLst>
                  <p:par>
                    <p:cTn id="24" fill="freeze">
                      <p:stCondLst>
                        <p:cond delay="indefinite"/>
                      </p:stCondLst>
                      <p:childTnLst>
                        <p:par>
                          <p:cTn id="25" fill="freeze">
                            <p:stCondLst>
                              <p:cond delay="0"/>
                            </p:stCondLst>
                            <p:childTnLst>
                              <p:par>
                                <p:cTn id="26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out">
                                      <p:cBhvr additive="repl">
                                        <p:cTn id="28" dur="500"/>
                                        <p:tgtEl>
                                          <p:spTgt spid="128">
                                            <p:txEl>
                                              <p:pRg st="0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CustomShape 1"/>
          <p:cNvSpPr/>
          <p:nvPr/>
        </p:nvSpPr>
        <p:spPr>
          <a:xfrm>
            <a:off x="432000" y="-205920"/>
            <a:ext cx="8228520" cy="1141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uk-UA" sz="4400" strike="noStrike">
                <a:solidFill>
                  <a:srgbClr val="cc0000"/>
                </a:solidFill>
                <a:latin typeface="Constantia"/>
                <a:ea typeface="DejaVu Sans"/>
              </a:rPr>
              <a:t>І група</a:t>
            </a:r>
            <a:endParaRPr/>
          </a:p>
        </p:txBody>
      </p:sp>
      <p:sp>
        <p:nvSpPr>
          <p:cNvPr id="131" name="CustomShape 2"/>
          <p:cNvSpPr/>
          <p:nvPr/>
        </p:nvSpPr>
        <p:spPr>
          <a:xfrm>
            <a:off x="216000" y="360000"/>
            <a:ext cx="8228520" cy="4524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endParaRPr/>
          </a:p>
          <a:p>
            <a:pPr algn="just">
              <a:lnSpc>
                <a:spcPct val="150000"/>
              </a:lnSpc>
            </a:pPr>
            <a:r>
              <a:rPr b="1" lang="uk-UA" sz="2200" strike="noStrike">
                <a:solidFill>
                  <a:srgbClr val="000000"/>
                </a:solidFill>
                <a:latin typeface="Arial"/>
                <a:ea typeface="DejaVu Sans"/>
              </a:rPr>
              <a:t>Із  16 кг пшениці одержують 12,5 кг борошна, а решту становлять висівки.</a:t>
            </a:r>
            <a:endParaRPr/>
          </a:p>
          <a:p>
            <a:pPr algn="just">
              <a:lnSpc>
                <a:spcPct val="150000"/>
              </a:lnSpc>
            </a:pPr>
            <a:endParaRPr/>
          </a:p>
          <a:p>
            <a:pPr algn="just">
              <a:lnSpc>
                <a:spcPct val="150000"/>
              </a:lnSpc>
            </a:pPr>
            <a:r>
              <a:rPr b="1" lang="uk-UA" sz="2200" strike="noStrike">
                <a:solidFill>
                  <a:srgbClr val="000000"/>
                </a:solidFill>
                <a:latin typeface="Arial"/>
                <a:ea typeface="DejaVu Sans"/>
              </a:rPr>
              <a:t>1) Скільки кілограмів пшениці потрібно</a:t>
            </a:r>
            <a:endParaRPr/>
          </a:p>
          <a:p>
            <a:pPr algn="just">
              <a:lnSpc>
                <a:spcPct val="150000"/>
              </a:lnSpc>
            </a:pPr>
            <a:r>
              <a:rPr b="1" lang="uk-UA" sz="2200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1" lang="uk-UA" sz="2200" strike="noStrike">
                <a:solidFill>
                  <a:srgbClr val="000000"/>
                </a:solidFill>
                <a:latin typeface="Times New Roman"/>
                <a:ea typeface="DejaVu Sans"/>
              </a:rPr>
              <a:t>взяти, щоб одержати 25 кг борошна?</a:t>
            </a:r>
            <a:endParaRPr/>
          </a:p>
          <a:p>
            <a:pPr algn="just">
              <a:lnSpc>
                <a:spcPct val="150000"/>
              </a:lnSpc>
            </a:pPr>
            <a:r>
              <a:rPr b="1" lang="uk-UA" sz="2200" strike="noStrike">
                <a:solidFill>
                  <a:srgbClr val="000000"/>
                </a:solidFill>
                <a:latin typeface="Arial"/>
                <a:ea typeface="DejaVu Sans"/>
              </a:rPr>
              <a:t>А. 20 кг.        Б. 27 кг.     В. 30 кг.    Г. 32 кг.</a:t>
            </a:r>
            <a:endParaRPr/>
          </a:p>
          <a:p>
            <a:pPr algn="just">
              <a:lnSpc>
                <a:spcPct val="150000"/>
              </a:lnSpc>
            </a:pPr>
            <a:r>
              <a:rPr b="1" lang="uk-UA" sz="2200" strike="noStrike">
                <a:solidFill>
                  <a:srgbClr val="000000"/>
                </a:solidFill>
                <a:latin typeface="Arial"/>
                <a:ea typeface="DejaVu Sans"/>
              </a:rPr>
              <a:t>2) Скільки кілограмів висівок одержують із 40 кг пшениці?</a:t>
            </a:r>
            <a:endParaRPr/>
          </a:p>
          <a:p>
            <a:pPr algn="just">
              <a:lnSpc>
                <a:spcPct val="150000"/>
              </a:lnSpc>
            </a:pPr>
            <a:r>
              <a:rPr b="1" lang="uk-UA" sz="2200" strike="noStrike">
                <a:solidFill>
                  <a:srgbClr val="000000"/>
                </a:solidFill>
                <a:latin typeface="Arial"/>
                <a:ea typeface="DejaVu Sans"/>
              </a:rPr>
              <a:t>А. 6,5 кг.      Б. 8 кг.        В. 8,75 кг  Г. 9,5 кг.</a:t>
            </a:r>
            <a:endParaRPr/>
          </a:p>
        </p:txBody>
      </p:sp>
      <p:pic>
        <p:nvPicPr>
          <p:cNvPr id="132" name="" descr=""/>
          <p:cNvPicPr/>
          <p:nvPr/>
        </p:nvPicPr>
        <p:blipFill>
          <a:blip r:embed="rId1"/>
          <a:stretch/>
        </p:blipFill>
        <p:spPr>
          <a:xfrm>
            <a:off x="5904720" y="4558320"/>
            <a:ext cx="3239280" cy="21628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29" dur="indefinite" restart="never" nodeType="tmRoot">
          <p:childTnLst>
            <p:seq>
              <p:cTn id="30" nodeType="mainSeq">
                <p:childTnLst>
                  <p:par>
                    <p:cTn id="31" fill="freeze">
                      <p:stCondLst>
                        <p:cond delay="indefinite"/>
                      </p:stCondLst>
                      <p:childTnLst>
                        <p:par>
                          <p:cTn id="32" fill="freeze">
                            <p:stCondLst>
                              <p:cond delay="0"/>
                            </p:stCondLst>
                            <p:childTnLst>
                              <p:par>
                                <p:cTn id="33" nodeType="click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out">
                                      <p:cBhvr additive="repl">
                                        <p:cTn id="35" dur="500"/>
                                        <p:tgtEl>
                                          <p:spTgt spid="131">
                                            <p:txEl>
                                              <p:pRg st="0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ustomShape 1"/>
          <p:cNvSpPr/>
          <p:nvPr/>
        </p:nvSpPr>
        <p:spPr>
          <a:xfrm>
            <a:off x="411120" y="81720"/>
            <a:ext cx="8228520" cy="1141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uk-UA" sz="4400" strike="noStrike">
                <a:solidFill>
                  <a:srgbClr val="003300"/>
                </a:solidFill>
                <a:latin typeface="Constantia"/>
                <a:ea typeface="DejaVu Sans"/>
              </a:rPr>
              <a:t>ІІ група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34" name="CustomShape 2"/>
          <p:cNvSpPr/>
          <p:nvPr/>
        </p:nvSpPr>
        <p:spPr>
          <a:xfrm>
            <a:off x="411120" y="1018800"/>
            <a:ext cx="8228520" cy="5532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50000"/>
              </a:lnSpc>
            </a:pPr>
            <a:r>
              <a:rPr b="1" lang="uk-UA" sz="1600" strike="noStrike">
                <a:solidFill>
                  <a:srgbClr val="cc0000"/>
                </a:solidFill>
                <a:latin typeface="Times New Roman"/>
                <a:ea typeface="DejaVu Sans"/>
              </a:rPr>
              <a:t>Хліб — харчовий продукт, що випікають  з борошна. Вихідним матеріалом є тісто, до складу якого входить борошно і вода, у які, зазвичай, додають дріжджі. Можливі й інші добавки.</a:t>
            </a:r>
            <a:endParaRPr/>
          </a:p>
          <a:p>
            <a:pPr algn="just">
              <a:lnSpc>
                <a:spcPct val="150000"/>
              </a:lnSpc>
            </a:pPr>
            <a:r>
              <a:rPr lang="uk-UA" sz="1600" strike="noStrike">
                <a:solidFill>
                  <a:srgbClr val="cc0000"/>
                </a:solidFill>
                <a:latin typeface="Constantia"/>
                <a:ea typeface="DejaVu Sans"/>
              </a:rPr>
              <a:t>. </a:t>
            </a:r>
            <a:endParaRPr/>
          </a:p>
          <a:p>
            <a:pPr algn="just">
              <a:lnSpc>
                <a:spcPct val="150000"/>
              </a:lnSpc>
            </a:pPr>
            <a:r>
              <a:rPr lang="uk-UA" sz="1600" strike="noStrike">
                <a:solidFill>
                  <a:srgbClr val="000066"/>
                </a:solidFill>
                <a:latin typeface="Constantia"/>
                <a:ea typeface="DejaVu Sans"/>
              </a:rPr>
              <a:t>На хлібозаводі для приготування буханки масою 1 кг за рецептом беруть 750 г борошна, 400 мл води та інші інгредієнти.</a:t>
            </a:r>
            <a:endParaRPr/>
          </a:p>
          <a:p>
            <a:pPr algn="just">
              <a:lnSpc>
                <a:spcPct val="150000"/>
              </a:lnSpc>
            </a:pPr>
            <a:r>
              <a:rPr b="1" lang="uk-UA" sz="1600" strike="noStrike">
                <a:solidFill>
                  <a:srgbClr val="0066ff"/>
                </a:solidFill>
                <a:latin typeface="Constantia"/>
                <a:ea typeface="DejaVu Sans"/>
              </a:rPr>
              <a:t>3)</a:t>
            </a:r>
            <a:r>
              <a:rPr lang="uk-UA" sz="1600" strike="noStrike">
                <a:solidFill>
                  <a:srgbClr val="0066ff"/>
                </a:solidFill>
                <a:latin typeface="Constantia"/>
                <a:ea typeface="DejaVu Sans"/>
              </a:rPr>
              <a:t> Скільки кілограмів борошна потрібно взяти, щоб одержати 20 000 таких буханок хліба?</a:t>
            </a:r>
            <a:endParaRPr/>
          </a:p>
          <a:p>
            <a:pPr algn="just">
              <a:lnSpc>
                <a:spcPct val="150000"/>
              </a:lnSpc>
            </a:pPr>
            <a:r>
              <a:rPr lang="uk-UA" sz="1600" strike="noStrike">
                <a:solidFill>
                  <a:srgbClr val="0066ff"/>
                </a:solidFill>
                <a:latin typeface="Constantia"/>
                <a:ea typeface="DejaVu Sans"/>
              </a:rPr>
              <a:t>А. 15 000 000 кг    В. 150 000 кг</a:t>
            </a:r>
            <a:endParaRPr/>
          </a:p>
          <a:p>
            <a:pPr algn="just">
              <a:lnSpc>
                <a:spcPct val="150000"/>
              </a:lnSpc>
            </a:pPr>
            <a:r>
              <a:rPr lang="uk-UA" sz="1600" strike="noStrike">
                <a:solidFill>
                  <a:srgbClr val="0066ff"/>
                </a:solidFill>
                <a:latin typeface="Constantia"/>
                <a:ea typeface="DejaVu Sans"/>
              </a:rPr>
              <a:t>Б. 15 000 кг            Г. 8000 кг</a:t>
            </a:r>
            <a:endParaRPr/>
          </a:p>
          <a:p>
            <a:pPr algn="just">
              <a:lnSpc>
                <a:spcPct val="150000"/>
              </a:lnSpc>
            </a:pPr>
            <a:r>
              <a:rPr b="1" lang="uk-UA" sz="1600" strike="noStrike">
                <a:solidFill>
                  <a:srgbClr val="0066ff"/>
                </a:solidFill>
                <a:latin typeface="Constantia"/>
                <a:ea typeface="DejaVu Sans"/>
              </a:rPr>
              <a:t>4)</a:t>
            </a:r>
            <a:r>
              <a:rPr lang="uk-UA" sz="1600" strike="noStrike">
                <a:solidFill>
                  <a:srgbClr val="0066ff"/>
                </a:solidFill>
                <a:latin typeface="Constantia"/>
                <a:ea typeface="DejaVu Sans"/>
              </a:rPr>
              <a:t> Скільки буханок хліба одержать,</a:t>
            </a:r>
            <a:endParaRPr/>
          </a:p>
          <a:p>
            <a:pPr algn="just">
              <a:lnSpc>
                <a:spcPct val="150000"/>
              </a:lnSpc>
            </a:pPr>
            <a:r>
              <a:rPr lang="uk-UA" sz="1600" strike="noStrike">
                <a:solidFill>
                  <a:srgbClr val="0066ff"/>
                </a:solidFill>
                <a:latin typeface="Constantia"/>
                <a:ea typeface="DejaVu Sans"/>
              </a:rPr>
              <a:t>якщо візьмуть 37 500 кг борошна ?</a:t>
            </a:r>
            <a:endParaRPr/>
          </a:p>
          <a:p>
            <a:pPr algn="just">
              <a:lnSpc>
                <a:spcPct val="150000"/>
              </a:lnSpc>
            </a:pPr>
            <a:r>
              <a:rPr lang="uk-UA" sz="1600" strike="noStrike">
                <a:solidFill>
                  <a:srgbClr val="0066ff"/>
                </a:solidFill>
                <a:latin typeface="Constantia"/>
                <a:ea typeface="DejaVu Sans"/>
              </a:rPr>
              <a:t>А. 40 000                В. 50 000</a:t>
            </a:r>
            <a:endParaRPr/>
          </a:p>
          <a:p>
            <a:pPr algn="just">
              <a:lnSpc>
                <a:spcPct val="150000"/>
              </a:lnSpc>
            </a:pPr>
            <a:r>
              <a:rPr lang="uk-UA" sz="1600" strike="noStrike">
                <a:solidFill>
                  <a:srgbClr val="0066ff"/>
                </a:solidFill>
                <a:latin typeface="Constantia"/>
                <a:ea typeface="DejaVu Sans"/>
              </a:rPr>
              <a:t>Б. 45 000                 Г. 55 000</a:t>
            </a:r>
            <a:endParaRPr/>
          </a:p>
          <a:p>
            <a:pPr algn="just">
              <a:lnSpc>
                <a:spcPct val="15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135" name="" descr=""/>
          <p:cNvPicPr/>
          <p:nvPr/>
        </p:nvPicPr>
        <p:blipFill>
          <a:blip r:embed="rId1"/>
          <a:stretch/>
        </p:blipFill>
        <p:spPr>
          <a:xfrm>
            <a:off x="5544000" y="4320000"/>
            <a:ext cx="3670200" cy="24958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6" dur="indefinite" restart="never" nodeType="tmRoot">
          <p:childTnLst>
            <p:seq>
              <p:cTn id="37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CustomShap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uk-UA" sz="4400" strike="noStrike">
                <a:solidFill>
                  <a:srgbClr val="002060"/>
                </a:solidFill>
                <a:latin typeface="Constantia"/>
                <a:ea typeface="DejaVu Sans"/>
              </a:rPr>
              <a:t>ІІІ група</a:t>
            </a:r>
            <a:endParaRPr/>
          </a:p>
        </p:txBody>
      </p:sp>
      <p:sp>
        <p:nvSpPr>
          <p:cNvPr id="137" name="CustomShape 2"/>
          <p:cNvSpPr/>
          <p:nvPr/>
        </p:nvSpPr>
        <p:spPr>
          <a:xfrm>
            <a:off x="457200" y="1917000"/>
            <a:ext cx="8228520" cy="3051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50000"/>
              </a:lnSpc>
            </a:pPr>
            <a:r>
              <a:rPr b="1" lang="uk-UA" sz="2200" strike="noStrike">
                <a:solidFill>
                  <a:srgbClr val="003300"/>
                </a:solidFill>
                <a:latin typeface="Constantia"/>
                <a:ea typeface="DejaVu Sans"/>
              </a:rPr>
              <a:t>На хлібозаводі  хліб випікають двічі на день, причому вранці партія хліба у 2 рази більша за партію хліба увечері. За день випікають 150 000 буханок хліба.</a:t>
            </a:r>
            <a:endParaRPr/>
          </a:p>
          <a:p>
            <a:pPr algn="just">
              <a:lnSpc>
                <a:spcPct val="150000"/>
              </a:lnSpc>
            </a:pPr>
            <a:endParaRPr/>
          </a:p>
          <a:p>
            <a:pPr algn="just">
              <a:lnSpc>
                <a:spcPct val="150000"/>
              </a:lnSpc>
            </a:pPr>
            <a:r>
              <a:rPr lang="uk-UA" sz="2200" strike="noStrike">
                <a:solidFill>
                  <a:srgbClr val="009900"/>
                </a:solidFill>
                <a:latin typeface="Constantia"/>
                <a:ea typeface="DejaVu Sans"/>
              </a:rPr>
              <a:t>5) Скільки буханок хліба випікають увечері?</a:t>
            </a:r>
            <a:endParaRPr/>
          </a:p>
          <a:p>
            <a:pPr algn="just">
              <a:lnSpc>
                <a:spcPct val="150000"/>
              </a:lnSpc>
            </a:pPr>
            <a:endParaRPr/>
          </a:p>
          <a:p>
            <a:pPr>
              <a:lnSpc>
                <a:spcPct val="150000"/>
              </a:lnSpc>
            </a:pPr>
            <a:r>
              <a:rPr lang="uk-UA" sz="2200" strike="noStrike">
                <a:solidFill>
                  <a:srgbClr val="009900"/>
                </a:solidFill>
                <a:latin typeface="Constantia"/>
                <a:ea typeface="Microsoft YaHei"/>
              </a:rPr>
              <a:t>6) Скільки буханок хліба випікають вранці?</a:t>
            </a:r>
            <a:r>
              <a:rPr lang="uk-UA" sz="2200" strike="noStrike">
                <a:solidFill>
                  <a:srgbClr val="009900"/>
                </a:solidFill>
                <a:latin typeface="Constantia"/>
                <a:ea typeface="DejaVu Sans"/>
              </a:rPr>
              <a:t> </a:t>
            </a:r>
            <a:endParaRPr/>
          </a:p>
        </p:txBody>
      </p:sp>
    </p:spTree>
  </p:cSld>
  <p:timing>
    <p:tnLst>
      <p:par>
        <p:cTn id="38" dur="indefinite" restart="never" nodeType="tmRoot">
          <p:childTnLst>
            <p:seq>
              <p:cTn id="39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CustomShap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39" name="CustomShape 2"/>
          <p:cNvSpPr/>
          <p:nvPr/>
        </p:nvSpPr>
        <p:spPr>
          <a:xfrm>
            <a:off x="217800" y="1628640"/>
            <a:ext cx="5914080" cy="4524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0" name="CustomShape 3"/>
          <p:cNvSpPr/>
          <p:nvPr/>
        </p:nvSpPr>
        <p:spPr>
          <a:xfrm>
            <a:off x="1800000" y="306360"/>
            <a:ext cx="5391000" cy="773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uk-UA" sz="4400" strike="noStrike">
                <a:solidFill>
                  <a:srgbClr val="330066"/>
                </a:solidFill>
                <a:latin typeface="Constantia"/>
              </a:rPr>
              <a:t>Самостійна робота</a:t>
            </a:r>
            <a:endParaRPr/>
          </a:p>
        </p:txBody>
      </p:sp>
      <p:pic>
        <p:nvPicPr>
          <p:cNvPr id="141" name="" descr=""/>
          <p:cNvPicPr/>
          <p:nvPr/>
        </p:nvPicPr>
        <p:blipFill>
          <a:blip r:embed="rId1"/>
          <a:stretch/>
        </p:blipFill>
        <p:spPr>
          <a:xfrm>
            <a:off x="2160000" y="1296000"/>
            <a:ext cx="4326480" cy="38883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40" dur="indefinite" restart="never" nodeType="tmRoot">
          <p:childTnLst>
            <p:seq>
              <p:cTn id="41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CustomShape 1"/>
          <p:cNvSpPr/>
          <p:nvPr/>
        </p:nvSpPr>
        <p:spPr>
          <a:xfrm>
            <a:off x="457200" y="476640"/>
            <a:ext cx="8228520" cy="1222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143" name="CustomShape 2"/>
          <p:cNvSpPr/>
          <p:nvPr/>
        </p:nvSpPr>
        <p:spPr>
          <a:xfrm>
            <a:off x="457200" y="1600200"/>
            <a:ext cx="8228520" cy="4524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4" name="CustomShape 3"/>
          <p:cNvSpPr/>
          <p:nvPr/>
        </p:nvSpPr>
        <p:spPr>
          <a:xfrm>
            <a:off x="72000" y="939240"/>
            <a:ext cx="7847640" cy="5972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uk-UA" sz="2200" strike="noStrike">
                <a:latin typeface="Times New Roman"/>
              </a:rPr>
              <a:t>Тести</a:t>
            </a:r>
            <a:endParaRPr/>
          </a:p>
          <a:p>
            <a:pPr>
              <a:lnSpc>
                <a:spcPct val="100000"/>
              </a:lnSpc>
            </a:pPr>
            <a:r>
              <a:rPr b="1" lang="uk-UA" sz="2200" strike="noStrike">
                <a:latin typeface="Times New Roman"/>
              </a:rPr>
              <a:t>За 18 зошитів у клітинку Оксана заплатила 72 грн, а за 12 зошитів у лінійку- 36 грн</a:t>
            </a:r>
            <a:endParaRPr/>
          </a:p>
          <a:p>
            <a:pPr>
              <a:lnSpc>
                <a:spcPct val="100000"/>
              </a:lnSpc>
            </a:pPr>
            <a:r>
              <a:rPr b="1" lang="uk-UA" sz="2200" strike="noStrike">
                <a:latin typeface="Times New Roman"/>
              </a:rPr>
              <a:t>1) Скільки гривень коштують 10 таких зошитів у клітинку?</a:t>
            </a:r>
            <a:endParaRPr/>
          </a:p>
          <a:p>
            <a:pPr>
              <a:lnSpc>
                <a:spcPct val="100000"/>
              </a:lnSpc>
            </a:pPr>
            <a:r>
              <a:rPr lang="uk-UA" sz="2200" strike="noStrike">
                <a:latin typeface="Times New Roman"/>
              </a:rPr>
              <a:t>А. 20 грн.      Б. 30 грн.      В. 40 грн.     Г. 50 грн.</a:t>
            </a:r>
            <a:endParaRPr/>
          </a:p>
          <a:p>
            <a:pPr>
              <a:lnSpc>
                <a:spcPct val="100000"/>
              </a:lnSpc>
            </a:pPr>
            <a:r>
              <a:rPr b="1" lang="uk-UA" sz="2200" strike="noStrike">
                <a:latin typeface="Times New Roman"/>
              </a:rPr>
              <a:t>2) Скільки зошитів у клітинку можна купити за 60 грн. ?</a:t>
            </a:r>
            <a:endParaRPr/>
          </a:p>
          <a:p>
            <a:pPr>
              <a:lnSpc>
                <a:spcPct val="100000"/>
              </a:lnSpc>
            </a:pPr>
            <a:r>
              <a:rPr lang="uk-UA" sz="2200" strike="noStrike">
                <a:latin typeface="Times New Roman"/>
              </a:rPr>
              <a:t>А. 10 зошитів     Б. 12 зошитів      В. 14 зошитів     Г. 15 зошитів</a:t>
            </a:r>
            <a:endParaRPr/>
          </a:p>
          <a:p>
            <a:pPr>
              <a:lnSpc>
                <a:spcPct val="100000"/>
              </a:lnSpc>
            </a:pPr>
            <a:r>
              <a:rPr b="1" lang="uk-UA" sz="2200" strike="noStrike">
                <a:latin typeface="Times New Roman"/>
              </a:rPr>
              <a:t>3) Скільки гривень коштують 10 таких зошитів у лінійку?</a:t>
            </a:r>
            <a:endParaRPr/>
          </a:p>
          <a:p>
            <a:pPr>
              <a:lnSpc>
                <a:spcPct val="100000"/>
              </a:lnSpc>
            </a:pPr>
            <a:r>
              <a:rPr lang="uk-UA" sz="2200" strike="noStrike">
                <a:latin typeface="Times New Roman"/>
              </a:rPr>
              <a:t>А. 20 грн.   Б. 30 грн.     В. 40 грн.     Г. 50 грн.</a:t>
            </a:r>
            <a:endParaRPr/>
          </a:p>
          <a:p>
            <a:pPr>
              <a:lnSpc>
                <a:spcPct val="100000"/>
              </a:lnSpc>
            </a:pPr>
            <a:r>
              <a:rPr b="1" lang="uk-UA" sz="2200" strike="noStrike">
                <a:latin typeface="Times New Roman"/>
              </a:rPr>
              <a:t>4) Скільки зошитів у лінійку можна купити за 60 грн. ?</a:t>
            </a:r>
            <a:endParaRPr/>
          </a:p>
          <a:p>
            <a:pPr>
              <a:lnSpc>
                <a:spcPct val="100000"/>
              </a:lnSpc>
            </a:pPr>
            <a:r>
              <a:rPr lang="uk-UA" sz="2200" strike="noStrike">
                <a:latin typeface="Times New Roman"/>
              </a:rPr>
              <a:t>А. 10 зошитів     Б. 15 зошитів     В. 20 зошитів     Г. 25 зошитів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iming>
    <p:tnLst>
      <p:par>
        <p:cTn id="42" dur="indefinite" restart="never" nodeType="tmRoot">
          <p:childTnLst>
            <p:seq>
              <p:cTn id="43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CustomShap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uk-UA" sz="4400" strike="noStrike">
                <a:solidFill>
                  <a:srgbClr val="002060"/>
                </a:solidFill>
                <a:latin typeface="Constantia"/>
                <a:ea typeface="DejaVu Sans"/>
              </a:rPr>
              <a:t>Домашнє завдання:</a:t>
            </a:r>
            <a:endParaRPr/>
          </a:p>
        </p:txBody>
      </p:sp>
      <p:sp>
        <p:nvSpPr>
          <p:cNvPr id="146" name="CustomShape 2"/>
          <p:cNvSpPr/>
          <p:nvPr/>
        </p:nvSpPr>
        <p:spPr>
          <a:xfrm>
            <a:off x="432000" y="1871640"/>
            <a:ext cx="6757920" cy="4505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r>
              <a:rPr b="1" lang="uk-UA" strike="noStrike">
                <a:solidFill>
                  <a:srgbClr val="006600"/>
                </a:solidFill>
                <a:latin typeface="Times New Roman"/>
              </a:rPr>
              <a:t>Відношення маси тіла до квадрата її зросту називають індексом маси тіла (ІМТ)</a:t>
            </a:r>
            <a:endParaRPr/>
          </a:p>
          <a:p>
            <a:endParaRPr/>
          </a:p>
          <a:p>
            <a:r>
              <a:rPr b="1" lang="uk-UA" strike="noStrike">
                <a:latin typeface="Times New Roman"/>
              </a:rPr>
              <a:t>Скориставшись формулою, обчисли індекс маси свого тіла й порівняй його з нормою.</a:t>
            </a:r>
            <a:endParaRPr/>
          </a:p>
          <a:p>
            <a:pPr>
              <a:buFont typeface="StarSymbol"/>
              <a:buChar char=""/>
            </a:pPr>
            <a:r>
              <a:rPr b="1" lang="uk-UA" strike="noStrike">
                <a:latin typeface="Times New Roman"/>
              </a:rPr>
              <a:t>Запиши масу свого тіла ( у кг)</a:t>
            </a:r>
            <a:endParaRPr/>
          </a:p>
          <a:p>
            <a:pPr>
              <a:buFont typeface="StarSymbol"/>
              <a:buChar char=""/>
            </a:pPr>
            <a:r>
              <a:rPr b="1" lang="uk-UA" strike="noStrike">
                <a:latin typeface="Times New Roman"/>
              </a:rPr>
              <a:t>Запиши свій зріст ( у м)</a:t>
            </a:r>
            <a:endParaRPr/>
          </a:p>
          <a:p>
            <a:pPr>
              <a:buFont typeface="StarSymbol"/>
              <a:buChar char=""/>
            </a:pPr>
            <a:r>
              <a:rPr b="1" lang="uk-UA" strike="noStrike">
                <a:latin typeface="Times New Roman"/>
              </a:rPr>
              <a:t>Обчисли квадрат свогозросту</a:t>
            </a:r>
            <a:endParaRPr/>
          </a:p>
          <a:p>
            <a:pPr>
              <a:buFont typeface="StarSymbol"/>
              <a:buChar char=""/>
            </a:pPr>
            <a:r>
              <a:rPr b="1" lang="uk-UA" strike="noStrike">
                <a:latin typeface="Times New Roman"/>
              </a:rPr>
              <a:t>Обчисли індекс маси свого тіла (у кг/м2)</a:t>
            </a:r>
            <a:endParaRPr/>
          </a:p>
          <a:p>
            <a:pPr>
              <a:buFont typeface="StarSymbol"/>
              <a:buChar char=""/>
            </a:pPr>
            <a:r>
              <a:rPr b="1" lang="uk-UA" strike="noStrike">
                <a:latin typeface="Times New Roman"/>
              </a:rPr>
              <a:t>Порівняй результат із нормою. Запиши висновок.</a:t>
            </a:r>
            <a:endParaRPr/>
          </a:p>
          <a:p>
            <a:pPr>
              <a:buFont typeface="StarSymbol"/>
              <a:buChar char=""/>
            </a:pPr>
            <a:endParaRPr/>
          </a:p>
        </p:txBody>
      </p:sp>
      <p:pic>
        <p:nvPicPr>
          <p:cNvPr id="147" name="" descr=""/>
          <p:cNvPicPr/>
          <p:nvPr/>
        </p:nvPicPr>
        <p:blipFill>
          <a:blip r:embed="rId1"/>
          <a:stretch/>
        </p:blipFill>
        <p:spPr>
          <a:xfrm>
            <a:off x="6265440" y="1804680"/>
            <a:ext cx="2590200" cy="5709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44" dur="indefinite" restart="never" nodeType="tmRoot">
          <p:childTnLst>
            <p:seq>
              <p:cTn id="45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CustomShape 1"/>
          <p:cNvSpPr/>
          <p:nvPr/>
        </p:nvSpPr>
        <p:spPr>
          <a:xfrm>
            <a:off x="467640" y="1484640"/>
            <a:ext cx="8228520" cy="3383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49" name="" descr=""/>
          <p:cNvPicPr/>
          <p:nvPr/>
        </p:nvPicPr>
        <p:blipFill>
          <a:blip r:embed="rId1"/>
          <a:stretch/>
        </p:blipFill>
        <p:spPr>
          <a:xfrm>
            <a:off x="432000" y="648000"/>
            <a:ext cx="8003880" cy="2745720"/>
          </a:xfrm>
          <a:prstGeom prst="rect">
            <a:avLst/>
          </a:prstGeom>
          <a:ln>
            <a:noFill/>
          </a:ln>
        </p:spPr>
      </p:pic>
      <p:sp>
        <p:nvSpPr>
          <p:cNvPr id="150" name="CustomShape 2"/>
          <p:cNvSpPr/>
          <p:nvPr/>
        </p:nvSpPr>
        <p:spPr>
          <a:xfrm>
            <a:off x="227880" y="3768480"/>
            <a:ext cx="5603760" cy="2066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r>
              <a:rPr lang="uk-UA" strike="noStrike">
                <a:solidFill>
                  <a:srgbClr val="ff0000"/>
                </a:solidFill>
                <a:latin typeface="Arial"/>
              </a:rPr>
              <a:t>Зверни увагу! </a:t>
            </a:r>
            <a:endParaRPr/>
          </a:p>
          <a:p>
            <a:r>
              <a:rPr lang="uk-UA" strike="noStrike">
                <a:solidFill>
                  <a:srgbClr val="000000"/>
                </a:solidFill>
                <a:latin typeface="Arial"/>
              </a:rPr>
              <a:t>Якщо індекс маси твого тіла трохи відхиляється від норми, переглянь своє харчування й фізичні навантаження. А якщо індекс значно перевищує норму, то не завадить порадитися з лікарем.</a:t>
            </a:r>
            <a:endParaRPr/>
          </a:p>
          <a:p>
            <a:endParaRPr/>
          </a:p>
        </p:txBody>
      </p:sp>
    </p:spTree>
  </p:cSld>
  <p:timing>
    <p:tnLst>
      <p:par>
        <p:cTn id="46" dur="indefinite" restart="never" nodeType="tmRoot">
          <p:childTnLst>
            <p:seq>
              <p:cTn id="47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ustomShape 1"/>
          <p:cNvSpPr/>
          <p:nvPr/>
        </p:nvSpPr>
        <p:spPr>
          <a:xfrm>
            <a:off x="1440000" y="576000"/>
            <a:ext cx="5333040" cy="1608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uk-UA" sz="5400" strike="noStrike">
                <a:solidFill>
                  <a:srgbClr val="990000"/>
                </a:solidFill>
                <a:latin typeface="Times New Roman"/>
                <a:ea typeface="DejaVu Sans"/>
              </a:rPr>
              <a:t>Дякую!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uk-UA" sz="5400" strike="noStrike">
                <a:solidFill>
                  <a:srgbClr val="990000"/>
                </a:solidFill>
                <a:latin typeface="Times New Roman"/>
                <a:ea typeface="DejaVu Sans"/>
              </a:rPr>
              <a:t>Бувайте здорові!</a:t>
            </a:r>
            <a:endParaRPr/>
          </a:p>
        </p:txBody>
      </p:sp>
      <p:pic>
        <p:nvPicPr>
          <p:cNvPr id="152" name="Picture 8" descr=""/>
          <p:cNvPicPr/>
          <p:nvPr/>
        </p:nvPicPr>
        <p:blipFill>
          <a:blip r:embed="rId1"/>
          <a:stretch/>
        </p:blipFill>
        <p:spPr>
          <a:xfrm>
            <a:off x="0" y="2394720"/>
            <a:ext cx="9144000" cy="45712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48" dur="indefinite" restart="never" nodeType="tmRoot">
          <p:childTnLst>
            <p:seq>
              <p:cTn id="49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schooollll</Template>
  <TotalTime>8</TotalTime>
  <Application>LibreOffice/4.4.3.2$Windows_x86 LibreOffice_project/88805f81e9fe61362df02b9941de8e38a9b5fd16</Application>
  <Paragraphs>72</Paragraphs>
  <Company>SPecialiST RePack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2014-11-19T19:52:08Z</dcterms:created>
  <dc:creator>Сергей</dc:creator>
  <dc:language>uk-UA</dc:language>
  <dcterms:modified xsi:type="dcterms:W3CDTF">2024-01-24T17:20:49Z</dcterms:modified>
  <cp:revision>51</cp:revision>
  <dc:title>Пропорція. Основна властивість пропорції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Company">
    <vt:lpwstr>SPecialiST RePack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Экран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19</vt:i4>
  </property>
</Properties>
</file>