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2"/>
  </p:notesMasterIdLst>
  <p:sldIdLst>
    <p:sldId id="301" r:id="rId3"/>
    <p:sldId id="302" r:id="rId4"/>
    <p:sldId id="333" r:id="rId5"/>
    <p:sldId id="337" r:id="rId6"/>
    <p:sldId id="335" r:id="rId7"/>
    <p:sldId id="338" r:id="rId8"/>
    <p:sldId id="340" r:id="rId9"/>
    <p:sldId id="342" r:id="rId10"/>
    <p:sldId id="357" r:id="rId11"/>
    <p:sldId id="355" r:id="rId12"/>
    <p:sldId id="347" r:id="rId13"/>
    <p:sldId id="348" r:id="rId14"/>
    <p:sldId id="349" r:id="rId15"/>
    <p:sldId id="350" r:id="rId16"/>
    <p:sldId id="351" r:id="rId17"/>
    <p:sldId id="356" r:id="rId18"/>
    <p:sldId id="332" r:id="rId19"/>
    <p:sldId id="330" r:id="rId20"/>
    <p:sldId id="277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2787"/>
    <p:restoredTop sz="90898" autoAdjust="0"/>
  </p:normalViewPr>
  <p:slideViewPr>
    <p:cSldViewPr>
      <p:cViewPr varScale="1">
        <p:scale>
          <a:sx n="79" d="100"/>
          <a:sy n="79" d="100"/>
        </p:scale>
        <p:origin x="989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8FA755-B3ED-4B10-A908-696118478071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5314C0A9-3440-40C0-AE29-35E3B7CDB137}">
      <dgm:prSet phldrT="[Текст]"/>
      <dgm:spPr/>
      <dgm:t>
        <a:bodyPr/>
        <a:lstStyle/>
        <a:p>
          <a:r>
            <a:rPr lang="uk-UA" b="1" noProof="0" dirty="0"/>
            <a:t>Об’єм Землі</a:t>
          </a:r>
        </a:p>
      </dgm:t>
    </dgm:pt>
    <dgm:pt modelId="{1A4A830E-F300-4439-A44C-69A8070CA716}" type="parTrans" cxnId="{0C7E7ABC-4607-43A5-9EFF-88508D701914}">
      <dgm:prSet/>
      <dgm:spPr/>
      <dgm:t>
        <a:bodyPr/>
        <a:lstStyle/>
        <a:p>
          <a:endParaRPr lang="uk-UA"/>
        </a:p>
      </dgm:t>
    </dgm:pt>
    <dgm:pt modelId="{DFC9181D-4460-419D-B78C-DE37FC8C7199}" type="sibTrans" cxnId="{0C7E7ABC-4607-43A5-9EFF-88508D701914}">
      <dgm:prSet/>
      <dgm:spPr/>
      <dgm:t>
        <a:bodyPr/>
        <a:lstStyle/>
        <a:p>
          <a:endParaRPr lang="uk-UA"/>
        </a:p>
      </dgm:t>
    </dgm:pt>
    <dgm:pt modelId="{A25AD995-EBD3-4D46-B34B-DEE11E407E5D}">
      <dgm:prSet phldrT="[Текст]"/>
      <dgm:spPr/>
      <dgm:t>
        <a:bodyPr/>
        <a:lstStyle/>
        <a:p>
          <a:r>
            <a:rPr lang="ru-RU" dirty="0"/>
            <a:t> </a:t>
          </a:r>
          <a:br>
            <a:rPr lang="en-US" dirty="0"/>
          </a:br>
          <a:br>
            <a:rPr lang="en-US" dirty="0"/>
          </a:br>
          <a:r>
            <a:rPr lang="ru-RU" dirty="0"/>
            <a:t>   </a:t>
          </a:r>
          <a:endParaRPr lang="uk-UA" dirty="0"/>
        </a:p>
      </dgm:t>
    </dgm:pt>
    <dgm:pt modelId="{FD77E00D-30A2-4BC0-BF68-D1522A17C3A1}" type="parTrans" cxnId="{6C566555-2A64-4ADF-BB9C-60CB4B4C52E0}">
      <dgm:prSet/>
      <dgm:spPr/>
      <dgm:t>
        <a:bodyPr/>
        <a:lstStyle/>
        <a:p>
          <a:endParaRPr lang="uk-UA"/>
        </a:p>
      </dgm:t>
    </dgm:pt>
    <dgm:pt modelId="{A3E8BD21-4D2F-46DE-BFE2-56E69EC7E4B8}" type="sibTrans" cxnId="{6C566555-2A64-4ADF-BB9C-60CB4B4C52E0}">
      <dgm:prSet/>
      <dgm:spPr/>
      <dgm:t>
        <a:bodyPr/>
        <a:lstStyle/>
        <a:p>
          <a:endParaRPr lang="uk-UA"/>
        </a:p>
      </dgm:t>
    </dgm:pt>
    <dgm:pt modelId="{D02BE0A0-D370-4C5E-A386-0D868B6D9957}">
      <dgm:prSet phldrT="[Текст]"/>
      <dgm:spPr/>
      <dgm:t>
        <a:bodyPr/>
        <a:lstStyle/>
        <a:p>
          <a:r>
            <a:rPr lang="uk-UA" b="1" noProof="0" dirty="0"/>
            <a:t>Діаметр молекули води</a:t>
          </a:r>
        </a:p>
      </dgm:t>
    </dgm:pt>
    <dgm:pt modelId="{E680BE64-A3C4-46E5-BA60-A5336D940C94}" type="parTrans" cxnId="{F32A0571-E651-4ED6-A448-B6ABE093A67F}">
      <dgm:prSet/>
      <dgm:spPr/>
      <dgm:t>
        <a:bodyPr/>
        <a:lstStyle/>
        <a:p>
          <a:endParaRPr lang="uk-UA"/>
        </a:p>
      </dgm:t>
    </dgm:pt>
    <dgm:pt modelId="{8A485C80-B3C6-4D4D-9AEB-1D78C16E6365}" type="sibTrans" cxnId="{F32A0571-E651-4ED6-A448-B6ABE093A67F}">
      <dgm:prSet/>
      <dgm:spPr/>
      <dgm:t>
        <a:bodyPr/>
        <a:lstStyle/>
        <a:p>
          <a:endParaRPr lang="uk-UA"/>
        </a:p>
      </dgm:t>
    </dgm:pt>
    <dgm:pt modelId="{0C6AF9EC-7CD5-4B35-970C-D1E3E6BA91D9}">
      <dgm:prSet phldrT="[Текст]" custT="1"/>
      <dgm:spPr/>
      <dgm:t>
        <a:bodyPr/>
        <a:lstStyle/>
        <a:p>
          <a:r>
            <a:rPr lang="ru-RU" sz="2000" dirty="0"/>
            <a:t>0,0000000003 м</a:t>
          </a:r>
          <a:endParaRPr lang="uk-UA" sz="2000" dirty="0"/>
        </a:p>
      </dgm:t>
    </dgm:pt>
    <dgm:pt modelId="{CEB4036E-1E43-4511-A219-72175224E4D9}" type="parTrans" cxnId="{A027EA39-1AC3-4A0B-9BAE-F2622A864C44}">
      <dgm:prSet/>
      <dgm:spPr/>
      <dgm:t>
        <a:bodyPr/>
        <a:lstStyle/>
        <a:p>
          <a:endParaRPr lang="uk-UA"/>
        </a:p>
      </dgm:t>
    </dgm:pt>
    <dgm:pt modelId="{D7C2C44D-9447-4CB3-8D1E-FB4C0A26D1C6}" type="sibTrans" cxnId="{A027EA39-1AC3-4A0B-9BAE-F2622A864C44}">
      <dgm:prSet/>
      <dgm:spPr/>
      <dgm:t>
        <a:bodyPr/>
        <a:lstStyle/>
        <a:p>
          <a:endParaRPr lang="uk-UA"/>
        </a:p>
      </dgm:t>
    </dgm:pt>
    <dgm:pt modelId="{1EFC30E4-9781-4DCD-AC39-197D5DE67BE4}">
      <dgm:prSet phldrT="[Текст]"/>
      <dgm:spPr/>
      <dgm:t>
        <a:bodyPr/>
        <a:lstStyle/>
        <a:p>
          <a:endParaRPr lang="uk-UA" dirty="0"/>
        </a:p>
      </dgm:t>
    </dgm:pt>
    <dgm:pt modelId="{33434605-3429-4DE9-B685-09CC0D99DF52}" type="parTrans" cxnId="{825622C7-7E74-4ECD-88AC-B63426908F62}">
      <dgm:prSet/>
      <dgm:spPr/>
      <dgm:t>
        <a:bodyPr/>
        <a:lstStyle/>
        <a:p>
          <a:endParaRPr lang="uk-UA"/>
        </a:p>
      </dgm:t>
    </dgm:pt>
    <dgm:pt modelId="{1D0E5E8F-5AAF-4E8B-AD96-399AAE96EB31}" type="sibTrans" cxnId="{825622C7-7E74-4ECD-88AC-B63426908F62}">
      <dgm:prSet/>
      <dgm:spPr/>
      <dgm:t>
        <a:bodyPr/>
        <a:lstStyle/>
        <a:p>
          <a:endParaRPr lang="uk-UA"/>
        </a:p>
      </dgm:t>
    </dgm:pt>
    <dgm:pt modelId="{875378ED-C685-42C9-96E5-9226EBDD366B}">
      <dgm:prSet phldrT="[Текст]" phldr="1"/>
      <dgm:spPr/>
      <dgm:t>
        <a:bodyPr/>
        <a:lstStyle/>
        <a:p>
          <a:endParaRPr lang="uk-UA" dirty="0"/>
        </a:p>
      </dgm:t>
    </dgm:pt>
    <dgm:pt modelId="{1420EC8E-141C-4055-8FAF-A412CCEE7CA3}" type="sibTrans" cxnId="{70581C8A-C35B-49BF-B744-4A91D35441E1}">
      <dgm:prSet/>
      <dgm:spPr/>
      <dgm:t>
        <a:bodyPr/>
        <a:lstStyle/>
        <a:p>
          <a:endParaRPr lang="uk-UA"/>
        </a:p>
      </dgm:t>
    </dgm:pt>
    <dgm:pt modelId="{C6DBA8DC-9B61-48A1-8841-BFE69FD97E4C}" type="parTrans" cxnId="{70581C8A-C35B-49BF-B744-4A91D35441E1}">
      <dgm:prSet/>
      <dgm:spPr/>
      <dgm:t>
        <a:bodyPr/>
        <a:lstStyle/>
        <a:p>
          <a:endParaRPr lang="uk-UA"/>
        </a:p>
      </dgm:t>
    </dgm:pt>
    <dgm:pt modelId="{6F741CF4-CB63-4B06-83B1-1BEC1E912353}" type="pres">
      <dgm:prSet presAssocID="{A98FA755-B3ED-4B10-A908-69611847807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54F5B37-2808-46C9-931B-6E58F822BDAA}" type="pres">
      <dgm:prSet presAssocID="{5314C0A9-3440-40C0-AE29-35E3B7CDB137}" presName="root" presStyleCnt="0"/>
      <dgm:spPr/>
    </dgm:pt>
    <dgm:pt modelId="{9E25B897-1422-4E3D-BA14-CA24A1B48516}" type="pres">
      <dgm:prSet presAssocID="{5314C0A9-3440-40C0-AE29-35E3B7CDB137}" presName="rootComposite" presStyleCnt="0"/>
      <dgm:spPr/>
    </dgm:pt>
    <dgm:pt modelId="{ADAFCB49-2C04-462B-AD04-5E4482D1322A}" type="pres">
      <dgm:prSet presAssocID="{5314C0A9-3440-40C0-AE29-35E3B7CDB137}" presName="rootText" presStyleLbl="node1" presStyleIdx="0" presStyleCnt="2" custScaleX="114567" custLinFactNeighborX="1084" custLinFactNeighborY="-1781"/>
      <dgm:spPr/>
    </dgm:pt>
    <dgm:pt modelId="{65DB2D93-06C9-46C8-B05E-3854D1681270}" type="pres">
      <dgm:prSet presAssocID="{5314C0A9-3440-40C0-AE29-35E3B7CDB137}" presName="rootConnector" presStyleLbl="node1" presStyleIdx="0" presStyleCnt="2"/>
      <dgm:spPr/>
    </dgm:pt>
    <dgm:pt modelId="{DBA6EC0E-61D7-4ADD-99AD-C27B1EC012D8}" type="pres">
      <dgm:prSet presAssocID="{5314C0A9-3440-40C0-AE29-35E3B7CDB137}" presName="childShape" presStyleCnt="0"/>
      <dgm:spPr/>
    </dgm:pt>
    <dgm:pt modelId="{73A17970-6C2E-440F-B454-E8FD1ED78E28}" type="pres">
      <dgm:prSet presAssocID="{FD77E00D-30A2-4BC0-BF68-D1522A17C3A1}" presName="Name13" presStyleLbl="parChTrans1D2" presStyleIdx="0" presStyleCnt="4"/>
      <dgm:spPr/>
    </dgm:pt>
    <dgm:pt modelId="{7417FF90-1DE2-48EC-9309-9069479B33CA}" type="pres">
      <dgm:prSet presAssocID="{A25AD995-EBD3-4D46-B34B-DEE11E407E5D}" presName="childText" presStyleLbl="bgAcc1" presStyleIdx="0" presStyleCnt="4" custScaleX="138913">
        <dgm:presLayoutVars>
          <dgm:bulletEnabled val="1"/>
        </dgm:presLayoutVars>
      </dgm:prSet>
      <dgm:spPr/>
    </dgm:pt>
    <dgm:pt modelId="{CFCA83B6-A517-43AE-B620-D778A0023145}" type="pres">
      <dgm:prSet presAssocID="{C6DBA8DC-9B61-48A1-8841-BFE69FD97E4C}" presName="Name13" presStyleLbl="parChTrans1D2" presStyleIdx="1" presStyleCnt="4"/>
      <dgm:spPr/>
    </dgm:pt>
    <dgm:pt modelId="{8AFEE938-2EDA-492C-9BEC-DD75315BA027}" type="pres">
      <dgm:prSet presAssocID="{875378ED-C685-42C9-96E5-9226EBDD366B}" presName="childText" presStyleLbl="bgAcc1" presStyleIdx="1" presStyleCnt="4" custScaleX="138913">
        <dgm:presLayoutVars>
          <dgm:bulletEnabled val="1"/>
        </dgm:presLayoutVars>
      </dgm:prSet>
      <dgm:spPr/>
    </dgm:pt>
    <dgm:pt modelId="{B7A0C00E-7051-4B95-BEC4-12E598A543F4}" type="pres">
      <dgm:prSet presAssocID="{D02BE0A0-D370-4C5E-A386-0D868B6D9957}" presName="root" presStyleCnt="0"/>
      <dgm:spPr/>
    </dgm:pt>
    <dgm:pt modelId="{5C2FFA17-7638-44CD-AA2F-07722C26A4B0}" type="pres">
      <dgm:prSet presAssocID="{D02BE0A0-D370-4C5E-A386-0D868B6D9957}" presName="rootComposite" presStyleCnt="0"/>
      <dgm:spPr/>
    </dgm:pt>
    <dgm:pt modelId="{E2A3FBE2-3947-435E-B163-EB474E8671AC}" type="pres">
      <dgm:prSet presAssocID="{D02BE0A0-D370-4C5E-A386-0D868B6D9957}" presName="rootText" presStyleLbl="node1" presStyleIdx="1" presStyleCnt="2" custScaleX="124309"/>
      <dgm:spPr/>
    </dgm:pt>
    <dgm:pt modelId="{E6EC0779-C0DB-42B0-8B11-E29D21956B01}" type="pres">
      <dgm:prSet presAssocID="{D02BE0A0-D370-4C5E-A386-0D868B6D9957}" presName="rootConnector" presStyleLbl="node1" presStyleIdx="1" presStyleCnt="2"/>
      <dgm:spPr/>
    </dgm:pt>
    <dgm:pt modelId="{FB569333-5A37-4BB4-BAD6-41073FEC2551}" type="pres">
      <dgm:prSet presAssocID="{D02BE0A0-D370-4C5E-A386-0D868B6D9957}" presName="childShape" presStyleCnt="0"/>
      <dgm:spPr/>
    </dgm:pt>
    <dgm:pt modelId="{6FD52405-A676-46BF-BC92-11060E246B24}" type="pres">
      <dgm:prSet presAssocID="{CEB4036E-1E43-4511-A219-72175224E4D9}" presName="Name13" presStyleLbl="parChTrans1D2" presStyleIdx="2" presStyleCnt="4"/>
      <dgm:spPr/>
    </dgm:pt>
    <dgm:pt modelId="{EA606025-2823-4E72-82EE-34C66389FC5D}" type="pres">
      <dgm:prSet presAssocID="{0C6AF9EC-7CD5-4B35-970C-D1E3E6BA91D9}" presName="childText" presStyleLbl="bgAcc1" presStyleIdx="2" presStyleCnt="4" custScaleX="142014">
        <dgm:presLayoutVars>
          <dgm:bulletEnabled val="1"/>
        </dgm:presLayoutVars>
      </dgm:prSet>
      <dgm:spPr/>
    </dgm:pt>
    <dgm:pt modelId="{ECEABD17-2DE4-4E96-BF6E-57F07D7FD22B}" type="pres">
      <dgm:prSet presAssocID="{33434605-3429-4DE9-B685-09CC0D99DF52}" presName="Name13" presStyleLbl="parChTrans1D2" presStyleIdx="3" presStyleCnt="4"/>
      <dgm:spPr/>
    </dgm:pt>
    <dgm:pt modelId="{C3366C2F-E52D-4474-9013-3508EBD52238}" type="pres">
      <dgm:prSet presAssocID="{1EFC30E4-9781-4DCD-AC39-197D5DE67BE4}" presName="childText" presStyleLbl="bgAcc1" presStyleIdx="3" presStyleCnt="4" custScaleX="142014">
        <dgm:presLayoutVars>
          <dgm:bulletEnabled val="1"/>
        </dgm:presLayoutVars>
      </dgm:prSet>
      <dgm:spPr/>
    </dgm:pt>
  </dgm:ptLst>
  <dgm:cxnLst>
    <dgm:cxn modelId="{E6171504-C950-4349-8B00-1460C3964C4B}" type="presOf" srcId="{C6DBA8DC-9B61-48A1-8841-BFE69FD97E4C}" destId="{CFCA83B6-A517-43AE-B620-D778A0023145}" srcOrd="0" destOrd="0" presId="urn:microsoft.com/office/officeart/2005/8/layout/hierarchy3"/>
    <dgm:cxn modelId="{BF9B4D14-2604-44EF-A63C-BAB17933C336}" type="presOf" srcId="{D02BE0A0-D370-4C5E-A386-0D868B6D9957}" destId="{E6EC0779-C0DB-42B0-8B11-E29D21956B01}" srcOrd="1" destOrd="0" presId="urn:microsoft.com/office/officeart/2005/8/layout/hierarchy3"/>
    <dgm:cxn modelId="{9F793F16-407E-4EB3-B873-4AEC1E742D48}" type="presOf" srcId="{33434605-3429-4DE9-B685-09CC0D99DF52}" destId="{ECEABD17-2DE4-4E96-BF6E-57F07D7FD22B}" srcOrd="0" destOrd="0" presId="urn:microsoft.com/office/officeart/2005/8/layout/hierarchy3"/>
    <dgm:cxn modelId="{F98B3B18-019D-4C35-9136-371BAB9F1D9D}" type="presOf" srcId="{A98FA755-B3ED-4B10-A908-696118478071}" destId="{6F741CF4-CB63-4B06-83B1-1BEC1E912353}" srcOrd="0" destOrd="0" presId="urn:microsoft.com/office/officeart/2005/8/layout/hierarchy3"/>
    <dgm:cxn modelId="{A027EA39-1AC3-4A0B-9BAE-F2622A864C44}" srcId="{D02BE0A0-D370-4C5E-A386-0D868B6D9957}" destId="{0C6AF9EC-7CD5-4B35-970C-D1E3E6BA91D9}" srcOrd="0" destOrd="0" parTransId="{CEB4036E-1E43-4511-A219-72175224E4D9}" sibTransId="{D7C2C44D-9447-4CB3-8D1E-FB4C0A26D1C6}"/>
    <dgm:cxn modelId="{F32A0571-E651-4ED6-A448-B6ABE093A67F}" srcId="{A98FA755-B3ED-4B10-A908-696118478071}" destId="{D02BE0A0-D370-4C5E-A386-0D868B6D9957}" srcOrd="1" destOrd="0" parTransId="{E680BE64-A3C4-46E5-BA60-A5336D940C94}" sibTransId="{8A485C80-B3C6-4D4D-9AEB-1D78C16E6365}"/>
    <dgm:cxn modelId="{6C566555-2A64-4ADF-BB9C-60CB4B4C52E0}" srcId="{5314C0A9-3440-40C0-AE29-35E3B7CDB137}" destId="{A25AD995-EBD3-4D46-B34B-DEE11E407E5D}" srcOrd="0" destOrd="0" parTransId="{FD77E00D-30A2-4BC0-BF68-D1522A17C3A1}" sibTransId="{A3E8BD21-4D2F-46DE-BFE2-56E69EC7E4B8}"/>
    <dgm:cxn modelId="{DC9A4256-B2AB-4FA6-85CE-B309FC8FB7A4}" type="presOf" srcId="{0C6AF9EC-7CD5-4B35-970C-D1E3E6BA91D9}" destId="{EA606025-2823-4E72-82EE-34C66389FC5D}" srcOrd="0" destOrd="0" presId="urn:microsoft.com/office/officeart/2005/8/layout/hierarchy3"/>
    <dgm:cxn modelId="{70581C8A-C35B-49BF-B744-4A91D35441E1}" srcId="{5314C0A9-3440-40C0-AE29-35E3B7CDB137}" destId="{875378ED-C685-42C9-96E5-9226EBDD366B}" srcOrd="1" destOrd="0" parTransId="{C6DBA8DC-9B61-48A1-8841-BFE69FD97E4C}" sibTransId="{1420EC8E-141C-4055-8FAF-A412CCEE7CA3}"/>
    <dgm:cxn modelId="{40783990-5386-4ADF-ADD2-1394886DD50A}" type="presOf" srcId="{5314C0A9-3440-40C0-AE29-35E3B7CDB137}" destId="{ADAFCB49-2C04-462B-AD04-5E4482D1322A}" srcOrd="0" destOrd="0" presId="urn:microsoft.com/office/officeart/2005/8/layout/hierarchy3"/>
    <dgm:cxn modelId="{F2D4CE91-3123-4FD2-83F2-88A224C6BFDA}" type="presOf" srcId="{A25AD995-EBD3-4D46-B34B-DEE11E407E5D}" destId="{7417FF90-1DE2-48EC-9309-9069479B33CA}" srcOrd="0" destOrd="0" presId="urn:microsoft.com/office/officeart/2005/8/layout/hierarchy3"/>
    <dgm:cxn modelId="{0C7E7ABC-4607-43A5-9EFF-88508D701914}" srcId="{A98FA755-B3ED-4B10-A908-696118478071}" destId="{5314C0A9-3440-40C0-AE29-35E3B7CDB137}" srcOrd="0" destOrd="0" parTransId="{1A4A830E-F300-4439-A44C-69A8070CA716}" sibTransId="{DFC9181D-4460-419D-B78C-DE37FC8C7199}"/>
    <dgm:cxn modelId="{006B69BE-9D35-476B-BF0E-252F14E66E97}" type="presOf" srcId="{FD77E00D-30A2-4BC0-BF68-D1522A17C3A1}" destId="{73A17970-6C2E-440F-B454-E8FD1ED78E28}" srcOrd="0" destOrd="0" presId="urn:microsoft.com/office/officeart/2005/8/layout/hierarchy3"/>
    <dgm:cxn modelId="{9DEA1EC0-1210-4D21-B607-1F2073D8E785}" type="presOf" srcId="{CEB4036E-1E43-4511-A219-72175224E4D9}" destId="{6FD52405-A676-46BF-BC92-11060E246B24}" srcOrd="0" destOrd="0" presId="urn:microsoft.com/office/officeart/2005/8/layout/hierarchy3"/>
    <dgm:cxn modelId="{825622C7-7E74-4ECD-88AC-B63426908F62}" srcId="{D02BE0A0-D370-4C5E-A386-0D868B6D9957}" destId="{1EFC30E4-9781-4DCD-AC39-197D5DE67BE4}" srcOrd="1" destOrd="0" parTransId="{33434605-3429-4DE9-B685-09CC0D99DF52}" sibTransId="{1D0E5E8F-5AAF-4E8B-AD96-399AAE96EB31}"/>
    <dgm:cxn modelId="{55C8E4DC-B146-4250-AC3E-3C913EAF2E5D}" type="presOf" srcId="{1EFC30E4-9781-4DCD-AC39-197D5DE67BE4}" destId="{C3366C2F-E52D-4474-9013-3508EBD52238}" srcOrd="0" destOrd="0" presId="urn:microsoft.com/office/officeart/2005/8/layout/hierarchy3"/>
    <dgm:cxn modelId="{A01E93F4-02FA-4999-8B4D-1A3A83727240}" type="presOf" srcId="{5314C0A9-3440-40C0-AE29-35E3B7CDB137}" destId="{65DB2D93-06C9-46C8-B05E-3854D1681270}" srcOrd="1" destOrd="0" presId="urn:microsoft.com/office/officeart/2005/8/layout/hierarchy3"/>
    <dgm:cxn modelId="{BB4962F7-FF81-4118-9438-E9B716AC6CC2}" type="presOf" srcId="{875378ED-C685-42C9-96E5-9226EBDD366B}" destId="{8AFEE938-2EDA-492C-9BEC-DD75315BA027}" srcOrd="0" destOrd="0" presId="urn:microsoft.com/office/officeart/2005/8/layout/hierarchy3"/>
    <dgm:cxn modelId="{2F14F6FF-56D2-4EC4-8C85-1F82B48E90BA}" type="presOf" srcId="{D02BE0A0-D370-4C5E-A386-0D868B6D9957}" destId="{E2A3FBE2-3947-435E-B163-EB474E8671AC}" srcOrd="0" destOrd="0" presId="urn:microsoft.com/office/officeart/2005/8/layout/hierarchy3"/>
    <dgm:cxn modelId="{4885E65E-6332-4EF9-829B-F03DA20A916A}" type="presParOf" srcId="{6F741CF4-CB63-4B06-83B1-1BEC1E912353}" destId="{E54F5B37-2808-46C9-931B-6E58F822BDAA}" srcOrd="0" destOrd="0" presId="urn:microsoft.com/office/officeart/2005/8/layout/hierarchy3"/>
    <dgm:cxn modelId="{B386E7B5-91A8-4B95-9B6E-191BD4DFBAEC}" type="presParOf" srcId="{E54F5B37-2808-46C9-931B-6E58F822BDAA}" destId="{9E25B897-1422-4E3D-BA14-CA24A1B48516}" srcOrd="0" destOrd="0" presId="urn:microsoft.com/office/officeart/2005/8/layout/hierarchy3"/>
    <dgm:cxn modelId="{3E598270-315D-4F2F-BE8B-1E7972716530}" type="presParOf" srcId="{9E25B897-1422-4E3D-BA14-CA24A1B48516}" destId="{ADAFCB49-2C04-462B-AD04-5E4482D1322A}" srcOrd="0" destOrd="0" presId="urn:microsoft.com/office/officeart/2005/8/layout/hierarchy3"/>
    <dgm:cxn modelId="{E07CE802-9335-4B19-9290-0C61A2F81F31}" type="presParOf" srcId="{9E25B897-1422-4E3D-BA14-CA24A1B48516}" destId="{65DB2D93-06C9-46C8-B05E-3854D1681270}" srcOrd="1" destOrd="0" presId="urn:microsoft.com/office/officeart/2005/8/layout/hierarchy3"/>
    <dgm:cxn modelId="{CA5DBAB6-FA01-4639-B4B6-B59E50D99A24}" type="presParOf" srcId="{E54F5B37-2808-46C9-931B-6E58F822BDAA}" destId="{DBA6EC0E-61D7-4ADD-99AD-C27B1EC012D8}" srcOrd="1" destOrd="0" presId="urn:microsoft.com/office/officeart/2005/8/layout/hierarchy3"/>
    <dgm:cxn modelId="{842B8B5F-55AD-4B70-833E-5F4BF2F9F95B}" type="presParOf" srcId="{DBA6EC0E-61D7-4ADD-99AD-C27B1EC012D8}" destId="{73A17970-6C2E-440F-B454-E8FD1ED78E28}" srcOrd="0" destOrd="0" presId="urn:microsoft.com/office/officeart/2005/8/layout/hierarchy3"/>
    <dgm:cxn modelId="{892FEEB7-A26C-40B3-998F-D4EED43CBEF9}" type="presParOf" srcId="{DBA6EC0E-61D7-4ADD-99AD-C27B1EC012D8}" destId="{7417FF90-1DE2-48EC-9309-9069479B33CA}" srcOrd="1" destOrd="0" presId="urn:microsoft.com/office/officeart/2005/8/layout/hierarchy3"/>
    <dgm:cxn modelId="{F240A1F0-FD35-421C-B21B-3178906C2962}" type="presParOf" srcId="{DBA6EC0E-61D7-4ADD-99AD-C27B1EC012D8}" destId="{CFCA83B6-A517-43AE-B620-D778A0023145}" srcOrd="2" destOrd="0" presId="urn:microsoft.com/office/officeart/2005/8/layout/hierarchy3"/>
    <dgm:cxn modelId="{74DA602B-05EF-4FF2-B1E8-372DCAE0E0B7}" type="presParOf" srcId="{DBA6EC0E-61D7-4ADD-99AD-C27B1EC012D8}" destId="{8AFEE938-2EDA-492C-9BEC-DD75315BA027}" srcOrd="3" destOrd="0" presId="urn:microsoft.com/office/officeart/2005/8/layout/hierarchy3"/>
    <dgm:cxn modelId="{13D68393-CE38-4E07-BBA2-7FB5ACA0BD09}" type="presParOf" srcId="{6F741CF4-CB63-4B06-83B1-1BEC1E912353}" destId="{B7A0C00E-7051-4B95-BEC4-12E598A543F4}" srcOrd="1" destOrd="0" presId="urn:microsoft.com/office/officeart/2005/8/layout/hierarchy3"/>
    <dgm:cxn modelId="{6EAB2F0F-E370-4785-A217-D66533050178}" type="presParOf" srcId="{B7A0C00E-7051-4B95-BEC4-12E598A543F4}" destId="{5C2FFA17-7638-44CD-AA2F-07722C26A4B0}" srcOrd="0" destOrd="0" presId="urn:microsoft.com/office/officeart/2005/8/layout/hierarchy3"/>
    <dgm:cxn modelId="{90C4EB89-02AA-499B-BAF7-4061C11AE8D1}" type="presParOf" srcId="{5C2FFA17-7638-44CD-AA2F-07722C26A4B0}" destId="{E2A3FBE2-3947-435E-B163-EB474E8671AC}" srcOrd="0" destOrd="0" presId="urn:microsoft.com/office/officeart/2005/8/layout/hierarchy3"/>
    <dgm:cxn modelId="{D22FE7B9-661A-48A1-B586-4F80EA30FD15}" type="presParOf" srcId="{5C2FFA17-7638-44CD-AA2F-07722C26A4B0}" destId="{E6EC0779-C0DB-42B0-8B11-E29D21956B01}" srcOrd="1" destOrd="0" presId="urn:microsoft.com/office/officeart/2005/8/layout/hierarchy3"/>
    <dgm:cxn modelId="{53DDEAD5-225D-4928-8381-C14742D1F114}" type="presParOf" srcId="{B7A0C00E-7051-4B95-BEC4-12E598A543F4}" destId="{FB569333-5A37-4BB4-BAD6-41073FEC2551}" srcOrd="1" destOrd="0" presId="urn:microsoft.com/office/officeart/2005/8/layout/hierarchy3"/>
    <dgm:cxn modelId="{259D8F46-AE17-4CE9-872E-753106DD8C1B}" type="presParOf" srcId="{FB569333-5A37-4BB4-BAD6-41073FEC2551}" destId="{6FD52405-A676-46BF-BC92-11060E246B24}" srcOrd="0" destOrd="0" presId="urn:microsoft.com/office/officeart/2005/8/layout/hierarchy3"/>
    <dgm:cxn modelId="{B9385817-9DF9-488F-A0EB-1210E1F855DB}" type="presParOf" srcId="{FB569333-5A37-4BB4-BAD6-41073FEC2551}" destId="{EA606025-2823-4E72-82EE-34C66389FC5D}" srcOrd="1" destOrd="0" presId="urn:microsoft.com/office/officeart/2005/8/layout/hierarchy3"/>
    <dgm:cxn modelId="{DF1D784D-2BC6-4B60-843E-2AE868937F2E}" type="presParOf" srcId="{FB569333-5A37-4BB4-BAD6-41073FEC2551}" destId="{ECEABD17-2DE4-4E96-BF6E-57F07D7FD22B}" srcOrd="2" destOrd="0" presId="urn:microsoft.com/office/officeart/2005/8/layout/hierarchy3"/>
    <dgm:cxn modelId="{9864634A-3F53-4BAE-BB86-3C3A67BAEAB7}" type="presParOf" srcId="{FB569333-5A37-4BB4-BAD6-41073FEC2551}" destId="{C3366C2F-E52D-4474-9013-3508EBD52238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AFCB49-2C04-462B-AD04-5E4482D1322A}">
      <dsp:nvSpPr>
        <dsp:cNvPr id="0" name=""/>
        <dsp:cNvSpPr/>
      </dsp:nvSpPr>
      <dsp:spPr>
        <a:xfrm>
          <a:off x="645838" y="0"/>
          <a:ext cx="2691382" cy="11745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200" b="1" kern="1200" noProof="0" dirty="0"/>
            <a:t>Об’єм Землі</a:t>
          </a:r>
        </a:p>
      </dsp:txBody>
      <dsp:txXfrm>
        <a:off x="680241" y="34403"/>
        <a:ext cx="2622576" cy="1105782"/>
      </dsp:txXfrm>
    </dsp:sp>
    <dsp:sp modelId="{73A17970-6C2E-440F-B454-E8FD1ED78E28}">
      <dsp:nvSpPr>
        <dsp:cNvPr id="0" name=""/>
        <dsp:cNvSpPr/>
      </dsp:nvSpPr>
      <dsp:spPr>
        <a:xfrm>
          <a:off x="914976" y="1174588"/>
          <a:ext cx="243673" cy="8828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82811"/>
              </a:lnTo>
              <a:lnTo>
                <a:pt x="243673" y="88281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17FF90-1DE2-48EC-9309-9069479B33CA}">
      <dsp:nvSpPr>
        <dsp:cNvPr id="0" name=""/>
        <dsp:cNvSpPr/>
      </dsp:nvSpPr>
      <dsp:spPr>
        <a:xfrm>
          <a:off x="1158649" y="1470105"/>
          <a:ext cx="2610650" cy="1174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 </a:t>
          </a:r>
          <a:br>
            <a:rPr lang="en-US" sz="2400" kern="1200" dirty="0"/>
          </a:br>
          <a:br>
            <a:rPr lang="en-US" sz="2400" kern="1200" dirty="0"/>
          </a:br>
          <a:r>
            <a:rPr lang="ru-RU" sz="2400" kern="1200" dirty="0"/>
            <a:t>   </a:t>
          </a:r>
          <a:endParaRPr lang="uk-UA" sz="2400" kern="1200" dirty="0"/>
        </a:p>
      </dsp:txBody>
      <dsp:txXfrm>
        <a:off x="1193052" y="1504508"/>
        <a:ext cx="2541844" cy="1105782"/>
      </dsp:txXfrm>
    </dsp:sp>
    <dsp:sp modelId="{CFCA83B6-A517-43AE-B620-D778A0023145}">
      <dsp:nvSpPr>
        <dsp:cNvPr id="0" name=""/>
        <dsp:cNvSpPr/>
      </dsp:nvSpPr>
      <dsp:spPr>
        <a:xfrm>
          <a:off x="914976" y="1174588"/>
          <a:ext cx="243673" cy="2351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1047"/>
              </a:lnTo>
              <a:lnTo>
                <a:pt x="243673" y="23510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FEE938-2EDA-492C-9BEC-DD75315BA027}">
      <dsp:nvSpPr>
        <dsp:cNvPr id="0" name=""/>
        <dsp:cNvSpPr/>
      </dsp:nvSpPr>
      <dsp:spPr>
        <a:xfrm>
          <a:off x="1158649" y="2938341"/>
          <a:ext cx="2610650" cy="1174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2400" kern="1200" dirty="0"/>
        </a:p>
      </dsp:txBody>
      <dsp:txXfrm>
        <a:off x="1193052" y="2972744"/>
        <a:ext cx="2541844" cy="1105782"/>
      </dsp:txXfrm>
    </dsp:sp>
    <dsp:sp modelId="{E2A3FBE2-3947-435E-B163-EB474E8671AC}">
      <dsp:nvSpPr>
        <dsp:cNvPr id="0" name=""/>
        <dsp:cNvSpPr/>
      </dsp:nvSpPr>
      <dsp:spPr>
        <a:xfrm>
          <a:off x="3899050" y="1869"/>
          <a:ext cx="2920239" cy="11745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200" b="1" kern="1200" noProof="0" dirty="0"/>
            <a:t>Діаметр молекули води</a:t>
          </a:r>
        </a:p>
      </dsp:txBody>
      <dsp:txXfrm>
        <a:off x="3933453" y="36272"/>
        <a:ext cx="2851433" cy="1105782"/>
      </dsp:txXfrm>
    </dsp:sp>
    <dsp:sp modelId="{6FD52405-A676-46BF-BC92-11060E246B24}">
      <dsp:nvSpPr>
        <dsp:cNvPr id="0" name=""/>
        <dsp:cNvSpPr/>
      </dsp:nvSpPr>
      <dsp:spPr>
        <a:xfrm>
          <a:off x="4191073" y="1176458"/>
          <a:ext cx="292023" cy="8809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80941"/>
              </a:lnTo>
              <a:lnTo>
                <a:pt x="292023" y="88094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606025-2823-4E72-82EE-34C66389FC5D}">
      <dsp:nvSpPr>
        <dsp:cNvPr id="0" name=""/>
        <dsp:cNvSpPr/>
      </dsp:nvSpPr>
      <dsp:spPr>
        <a:xfrm>
          <a:off x="4483097" y="1470105"/>
          <a:ext cx="2668928" cy="1174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0,0000000003 м</a:t>
          </a:r>
          <a:endParaRPr lang="uk-UA" sz="2000" kern="1200" dirty="0"/>
        </a:p>
      </dsp:txBody>
      <dsp:txXfrm>
        <a:off x="4517500" y="1504508"/>
        <a:ext cx="2600122" cy="1105782"/>
      </dsp:txXfrm>
    </dsp:sp>
    <dsp:sp modelId="{ECEABD17-2DE4-4E96-BF6E-57F07D7FD22B}">
      <dsp:nvSpPr>
        <dsp:cNvPr id="0" name=""/>
        <dsp:cNvSpPr/>
      </dsp:nvSpPr>
      <dsp:spPr>
        <a:xfrm>
          <a:off x="4191073" y="1176458"/>
          <a:ext cx="292023" cy="23491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49177"/>
              </a:lnTo>
              <a:lnTo>
                <a:pt x="292023" y="234917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366C2F-E52D-4474-9013-3508EBD52238}">
      <dsp:nvSpPr>
        <dsp:cNvPr id="0" name=""/>
        <dsp:cNvSpPr/>
      </dsp:nvSpPr>
      <dsp:spPr>
        <a:xfrm>
          <a:off x="4483097" y="2938341"/>
          <a:ext cx="2668928" cy="1174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2400" kern="1200" dirty="0"/>
        </a:p>
      </dsp:txBody>
      <dsp:txXfrm>
        <a:off x="4517500" y="2972744"/>
        <a:ext cx="2600122" cy="11057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6E2325-3FF9-403F-8623-D68DB0158105}" type="datetimeFigureOut">
              <a:rPr lang="uk-UA" smtClean="0"/>
              <a:pPr/>
              <a:t>19.03.2025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DE829-E2FA-409B-8D91-8D30828B8442}" type="slidenum">
              <a:rPr lang="uk-UA" smtClean="0"/>
              <a:pPr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609600"/>
            <a:ext cx="6629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2819400"/>
            <a:ext cx="8305800" cy="2514600"/>
          </a:xfrm>
        </p:spPr>
        <p:txBody>
          <a:bodyPr/>
          <a:lstStyle>
            <a:lvl1pPr marL="0" indent="0">
              <a:defRPr/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300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417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154700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23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3355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733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559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290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3538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1403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3008313" cy="1054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609600"/>
            <a:ext cx="5111750" cy="5516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76400"/>
            <a:ext cx="3008313" cy="44497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570848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87455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1859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85800"/>
            <a:ext cx="19431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5676900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417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838200"/>
            <a:ext cx="716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0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68" r:id="rId2"/>
    <p:sldLayoutId id="2147483674" r:id="rId3"/>
    <p:sldLayoutId id="2147483669" r:id="rId4"/>
    <p:sldLayoutId id="2147483670" r:id="rId5"/>
    <p:sldLayoutId id="2147483671" r:id="rId6"/>
    <p:sldLayoutId id="2147483675" r:id="rId7"/>
    <p:sldLayoutId id="2147483676" r:id="rId8"/>
    <p:sldLayoutId id="2147483677" r:id="rId9"/>
    <p:sldLayoutId id="2147483672" r:id="rId10"/>
    <p:sldLayoutId id="2147483678" r:id="rId11"/>
    <p:sldLayoutId id="2147483679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609600"/>
            <a:ext cx="6984776" cy="1143000"/>
          </a:xfrm>
        </p:spPr>
        <p:txBody>
          <a:bodyPr/>
          <a:lstStyle/>
          <a:p>
            <a:r>
              <a:rPr lang="ru-RU" dirty="0"/>
              <a:t> АЛГЕБРА 8 </a:t>
            </a:r>
            <a:r>
              <a:rPr lang="uk-UA" dirty="0"/>
              <a:t>клас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2492896"/>
            <a:ext cx="8305800" cy="3960440"/>
          </a:xfrm>
        </p:spPr>
        <p:txBody>
          <a:bodyPr/>
          <a:lstStyle/>
          <a:p>
            <a:pPr>
              <a:buNone/>
            </a:pPr>
            <a:r>
              <a:rPr lang="ru-RU" dirty="0"/>
              <a:t> </a:t>
            </a:r>
          </a:p>
          <a:p>
            <a:pPr>
              <a:buNone/>
            </a:pPr>
            <a:r>
              <a:rPr lang="ru-RU" dirty="0"/>
              <a:t>Тема: « </a:t>
            </a:r>
            <a:r>
              <a:rPr lang="uk-UA" dirty="0"/>
              <a:t>Стандартний вигляд числа.»                                  </a:t>
            </a:r>
            <a:r>
              <a:rPr lang="uk-UA" sz="2000" dirty="0"/>
              <a:t>          </a:t>
            </a:r>
            <a:endParaRPr lang="ru-RU" sz="1800" dirty="0"/>
          </a:p>
          <a:p>
            <a:pPr>
              <a:buNone/>
            </a:pPr>
            <a:r>
              <a:rPr lang="ru-RU" sz="1800" dirty="0"/>
              <a:t>                                                                      </a:t>
            </a:r>
            <a:r>
              <a:rPr lang="uk-UA" sz="1800" dirty="0"/>
              <a:t> </a:t>
            </a:r>
            <a:r>
              <a:rPr lang="en-US" sz="1800" dirty="0"/>
              <a:t> </a:t>
            </a:r>
            <a:r>
              <a:rPr lang="uk-UA" sz="1800" dirty="0"/>
              <a:t> Вчитель </a:t>
            </a:r>
            <a:r>
              <a:rPr lang="en-US" sz="1800" dirty="0"/>
              <a:t>     </a:t>
            </a:r>
            <a:r>
              <a:rPr lang="uk-UA" sz="1800" dirty="0"/>
              <a:t>математики</a:t>
            </a:r>
          </a:p>
          <a:p>
            <a:pPr>
              <a:buNone/>
            </a:pPr>
            <a:r>
              <a:rPr lang="uk-UA" sz="1800" dirty="0"/>
              <a:t>                                                                         Одеський ліцей</a:t>
            </a:r>
            <a:r>
              <a:rPr lang="ru-RU" sz="1800" dirty="0"/>
              <a:t> № 80 </a:t>
            </a:r>
          </a:p>
          <a:p>
            <a:pPr>
              <a:buNone/>
            </a:pPr>
            <a:r>
              <a:rPr lang="ru-RU" sz="1800" dirty="0"/>
              <a:t>                                                                         </a:t>
            </a:r>
            <a:r>
              <a:rPr lang="uk-UA" sz="1800" dirty="0"/>
              <a:t>Одеської міської ради</a:t>
            </a:r>
          </a:p>
          <a:p>
            <a:pPr>
              <a:buNone/>
            </a:pPr>
            <a:r>
              <a:rPr lang="ru-RU" sz="2000" dirty="0"/>
              <a:t>                           </a:t>
            </a:r>
            <a:r>
              <a:rPr lang="en-US" sz="2000" dirty="0"/>
              <a:t>                                       </a:t>
            </a:r>
            <a:r>
              <a:rPr lang="ru-RU" sz="2000" b="1" dirty="0"/>
              <a:t>ЖОВМІР  ОЛЕНА</a:t>
            </a:r>
          </a:p>
          <a:p>
            <a:pPr>
              <a:buNone/>
            </a:pPr>
            <a:r>
              <a:rPr lang="ru-RU" sz="2000" b="1" dirty="0"/>
              <a:t>                                                                  ОЛЕКСАНДРІВНА</a:t>
            </a:r>
            <a:endParaRPr lang="uk-UA" sz="2000" b="1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МЕТА УРОКУ: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916832"/>
            <a:ext cx="8062664" cy="4255368"/>
          </a:xfrm>
        </p:spPr>
        <p:txBody>
          <a:bodyPr/>
          <a:lstStyle/>
          <a:p>
            <a:pPr>
              <a:buNone/>
            </a:pPr>
            <a:r>
              <a:rPr lang="uk-UA" sz="3600" dirty="0"/>
              <a:t> </a:t>
            </a:r>
            <a:r>
              <a:rPr lang="uk-UA" dirty="0"/>
              <a:t>- засвоїти означення стандартного вигляду числа, порядку числа;</a:t>
            </a:r>
          </a:p>
          <a:p>
            <a:pPr>
              <a:buFontTx/>
              <a:buChar char="-"/>
            </a:pPr>
            <a:r>
              <a:rPr lang="uk-UA" dirty="0"/>
              <a:t>сформувати вміння читати та записувати числа в стандартному вигляді</a:t>
            </a:r>
            <a:r>
              <a:rPr lang="ru-RU" dirty="0"/>
              <a:t>;</a:t>
            </a:r>
            <a:endParaRPr lang="en-US" dirty="0"/>
          </a:p>
          <a:p>
            <a:pPr>
              <a:buFontTx/>
              <a:buChar char="-"/>
            </a:pPr>
            <a:r>
              <a:rPr lang="uk-UA" dirty="0"/>
              <a:t>розвивати культуру математичного мовлення й записів;</a:t>
            </a:r>
          </a:p>
          <a:p>
            <a:pPr>
              <a:buFontTx/>
              <a:buChar char="-"/>
            </a:pPr>
            <a:r>
              <a:rPr lang="uk-UA" dirty="0"/>
              <a:t>виховувати інтерес до математики.</a:t>
            </a:r>
          </a:p>
        </p:txBody>
      </p:sp>
      <p:pic>
        <p:nvPicPr>
          <p:cNvPr id="2050" name="Picture 2" descr="C:\Users\User\Desktop\Новая папка\unnamed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3861048"/>
            <a:ext cx="1949003" cy="26329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48F997-9B2C-4DF9-884C-82819C423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Очікувані результати: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F6ED6A9-44B0-449A-9618-249E75F3AB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Як записати число в стандартному вигляді;</a:t>
            </a:r>
          </a:p>
          <a:p>
            <a:r>
              <a:rPr lang="uk-UA" dirty="0"/>
              <a:t>Що таке значуща частина числа, порядок числа;</a:t>
            </a:r>
          </a:p>
          <a:p>
            <a:r>
              <a:rPr lang="uk-UA" dirty="0"/>
              <a:t>На що вказує порядок числа;</a:t>
            </a:r>
          </a:p>
          <a:p>
            <a:r>
              <a:rPr lang="uk-UA" dirty="0"/>
              <a:t>Як виконувати дії над числами, записаними в стандартному вигляді.</a:t>
            </a:r>
          </a:p>
        </p:txBody>
      </p:sp>
    </p:spTree>
    <p:extLst>
      <p:ext uri="{BB962C8B-B14F-4D97-AF65-F5344CB8AC3E}">
        <p14:creationId xmlns:p14="http://schemas.microsoft.com/office/powerpoint/2010/main" val="3929787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F29189-7532-4BAD-BAA2-084A112B6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Актуалізація </a:t>
            </a:r>
            <a:r>
              <a:rPr lang="uk-UA"/>
              <a:t>опорних знань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9815B53-77AC-4D94-AA56-06E945C915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63688" y="2057400"/>
            <a:ext cx="4824536" cy="579512"/>
          </a:xfrm>
        </p:spPr>
        <p:txBody>
          <a:bodyPr/>
          <a:lstStyle/>
          <a:p>
            <a:r>
              <a:rPr lang="uk-UA" dirty="0"/>
              <a:t>Пригадайте!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471C362-1EC0-42A6-B411-9A118FED44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5536" y="2636912"/>
            <a:ext cx="8062664" cy="1656184"/>
          </a:xfrm>
        </p:spPr>
        <p:txBody>
          <a:bodyPr/>
          <a:lstStyle/>
          <a:p>
            <a:pPr marL="343080" indent="-34236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2400" spc="-1" dirty="0">
                <a:latin typeface="Times New Roman"/>
                <a:ea typeface="DejaVu Sans"/>
              </a:rPr>
              <a:t>1</a:t>
            </a:r>
            <a:r>
              <a:rPr lang="ru-RU" sz="2000" spc="-1" dirty="0">
                <a:latin typeface="Times New Roman"/>
                <a:ea typeface="DejaVu Sans"/>
              </a:rPr>
              <a:t>. </a:t>
            </a:r>
            <a:r>
              <a:rPr lang="uk-UA" sz="2400" spc="-1" dirty="0">
                <a:latin typeface="Times New Roman"/>
                <a:ea typeface="DejaVu Sans"/>
              </a:rPr>
              <a:t>Обчисли</a:t>
            </a:r>
            <a:r>
              <a:rPr lang="uk-UA" spc="-1" dirty="0">
                <a:latin typeface="Times New Roman"/>
                <a:ea typeface="DejaVu Sans"/>
              </a:rPr>
              <a:t>: </a:t>
            </a:r>
            <a:endParaRPr lang="uk-UA" spc="-1" dirty="0">
              <a:latin typeface="Arial"/>
            </a:endParaRPr>
          </a:p>
          <a:p>
            <a:pPr marL="343080" indent="-34236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2400" spc="-1" dirty="0">
                <a:latin typeface="Times New Roman"/>
                <a:ea typeface="DejaVu Sans"/>
              </a:rPr>
              <a:t>1) 10</a:t>
            </a:r>
            <a:r>
              <a:rPr lang="uk-UA" sz="2400" spc="-1" baseline="30000" dirty="0">
                <a:latin typeface="Times New Roman"/>
                <a:ea typeface="DejaVu Sans"/>
              </a:rPr>
              <a:t> 3</a:t>
            </a:r>
            <a:r>
              <a:rPr lang="ru-RU" sz="2400" spc="-1" dirty="0">
                <a:latin typeface="Times New Roman"/>
                <a:ea typeface="DejaVu Sans"/>
              </a:rPr>
              <a:t> ;  2) 10</a:t>
            </a:r>
            <a:r>
              <a:rPr lang="uk-UA" sz="2400" spc="-1" baseline="30000" dirty="0">
                <a:latin typeface="Times New Roman"/>
                <a:ea typeface="DejaVu Sans"/>
              </a:rPr>
              <a:t> 5</a:t>
            </a:r>
            <a:r>
              <a:rPr lang="ru-RU" sz="2400" spc="-1" dirty="0">
                <a:latin typeface="Times New Roman"/>
                <a:ea typeface="DejaVu Sans"/>
              </a:rPr>
              <a:t>;  3) 10</a:t>
            </a:r>
            <a:r>
              <a:rPr lang="uk-UA" sz="2400" spc="-1" baseline="30000" dirty="0">
                <a:latin typeface="Times New Roman"/>
                <a:ea typeface="DejaVu Sans"/>
              </a:rPr>
              <a:t> -2</a:t>
            </a:r>
            <a:r>
              <a:rPr lang="ru-RU" sz="2400" spc="-1" dirty="0">
                <a:latin typeface="Times New Roman"/>
                <a:ea typeface="DejaVu Sans"/>
              </a:rPr>
              <a:t>;  4) 10</a:t>
            </a:r>
            <a:r>
              <a:rPr lang="uk-UA" sz="2400" spc="-1" baseline="30000" dirty="0">
                <a:latin typeface="Times New Roman"/>
                <a:ea typeface="DejaVu Sans"/>
              </a:rPr>
              <a:t> -4</a:t>
            </a:r>
            <a:r>
              <a:rPr lang="ru-RU" sz="2400" spc="-1" dirty="0">
                <a:latin typeface="Times New Roman"/>
                <a:ea typeface="DejaVu Sans"/>
              </a:rPr>
              <a:t>.</a:t>
            </a:r>
            <a:endParaRPr lang="ru-RU" spc="-1" dirty="0">
              <a:latin typeface="Arial"/>
            </a:endParaRPr>
          </a:p>
          <a:p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3717032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ru-RU" spc="-1" dirty="0">
                <a:solidFill>
                  <a:schemeClr val="bg1"/>
                </a:solidFill>
                <a:latin typeface="Times New Roman"/>
                <a:ea typeface="DejaVu Sans"/>
              </a:rPr>
              <a:t>2</a:t>
            </a:r>
            <a:r>
              <a:rPr lang="ru-RU" sz="2000" spc="-1" dirty="0">
                <a:solidFill>
                  <a:schemeClr val="bg1"/>
                </a:solidFill>
                <a:latin typeface="Times New Roman"/>
                <a:ea typeface="DejaVu Sans"/>
              </a:rPr>
              <a:t>. </a:t>
            </a:r>
            <a:r>
              <a:rPr lang="ru-RU" spc="-1" dirty="0">
                <a:solidFill>
                  <a:schemeClr val="bg1"/>
                </a:solidFill>
                <a:latin typeface="Times New Roman"/>
                <a:ea typeface="DejaVu Sans"/>
              </a:rPr>
              <a:t>Подай у </a:t>
            </a:r>
            <a:r>
              <a:rPr lang="uk-UA" spc="-1" dirty="0">
                <a:solidFill>
                  <a:schemeClr val="bg1"/>
                </a:solidFill>
                <a:latin typeface="Times New Roman"/>
                <a:ea typeface="DejaVu Sans"/>
              </a:rPr>
              <a:t>вигляді степеня </a:t>
            </a:r>
            <a:r>
              <a:rPr lang="ru-RU" spc="-1" dirty="0">
                <a:solidFill>
                  <a:schemeClr val="bg1"/>
                </a:solidFill>
                <a:latin typeface="Times New Roman"/>
                <a:ea typeface="DejaVu Sans"/>
              </a:rPr>
              <a:t>числа 10 число:</a:t>
            </a:r>
            <a:endParaRPr lang="ru-RU" spc="-1" dirty="0">
              <a:solidFill>
                <a:schemeClr val="bg1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pc="-1" dirty="0">
                <a:solidFill>
                  <a:schemeClr val="bg1"/>
                </a:solidFill>
                <a:latin typeface="Times New Roman"/>
                <a:ea typeface="DejaVu Sans"/>
              </a:rPr>
              <a:t>1) 100;   2) 100000;    3) 0,1; 	 4) 0,000001.</a:t>
            </a:r>
            <a:endParaRPr lang="ru-RU" spc="-1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4581128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ru-RU" spc="-1" dirty="0">
                <a:solidFill>
                  <a:schemeClr val="bg1"/>
                </a:solidFill>
                <a:latin typeface="Times New Roman"/>
                <a:ea typeface="DejaVu Sans"/>
              </a:rPr>
              <a:t>3. </a:t>
            </a:r>
            <a:r>
              <a:rPr lang="uk-UA" spc="-1" dirty="0">
                <a:solidFill>
                  <a:schemeClr val="bg1"/>
                </a:solidFill>
                <a:latin typeface="Times New Roman"/>
                <a:ea typeface="DejaVu Sans"/>
              </a:rPr>
              <a:t>Виконай дії:</a:t>
            </a:r>
            <a:endParaRPr lang="uk-UA" spc="-1" dirty="0">
              <a:solidFill>
                <a:schemeClr val="bg1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179280" algn="l"/>
              </a:tabLst>
            </a:pPr>
            <a:r>
              <a:rPr lang="ru-RU" spc="-1" dirty="0">
                <a:solidFill>
                  <a:schemeClr val="bg1"/>
                </a:solidFill>
                <a:latin typeface="Times New Roman"/>
                <a:ea typeface="DejaVu Sans"/>
              </a:rPr>
              <a:t>1) 2,3 ∙ 1000;  2) 0,03∙100 000;  3) 234 ∙0,0001;  4) 0,7 ∙ 0,000 01</a:t>
            </a:r>
            <a:endParaRPr lang="ru-RU" spc="-1" dirty="0">
              <a:solidFill>
                <a:schemeClr val="bg1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54317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0400xqz1-65eb-378x1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348880"/>
            <a:ext cx="4800600" cy="2514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9929C9-1BC5-48F9-8B37-365CA47CE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Використання: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12D6E22-ED2A-4288-BD99-DD61C847AD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географія, астрономія</a:t>
            </a:r>
          </a:p>
        </p:txBody>
      </p:sp>
      <p:pic>
        <p:nvPicPr>
          <p:cNvPr id="7" name="Содержимое 6" descr="04025lp8-e408-378x19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7544" y="2348880"/>
            <a:ext cx="4040188" cy="2116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A4FFAA83-2F55-4A52-A444-CBD7ADEB41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dirty="0"/>
              <a:t>хімія , медицина , фізика</a:t>
            </a:r>
          </a:p>
        </p:txBody>
      </p:sp>
      <p:pic>
        <p:nvPicPr>
          <p:cNvPr id="8" name="Содержимое 7" descr="1-depositphotos_4209613-stock-photo-compass-on-the-map_i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1979712" y="3789040"/>
            <a:ext cx="3619500" cy="2381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User\Desktop\9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437112"/>
            <a:ext cx="2503383" cy="16584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29481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Наприклад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916832"/>
            <a:ext cx="4040188" cy="1440160"/>
          </a:xfrm>
        </p:spPr>
        <p:txBody>
          <a:bodyPr/>
          <a:lstStyle/>
          <a:p>
            <a:endParaRPr lang="ru-RU" dirty="0"/>
          </a:p>
          <a:p>
            <a:endParaRPr lang="uk-UA" dirty="0"/>
          </a:p>
          <a:p>
            <a:r>
              <a:rPr lang="uk-UA" dirty="0"/>
              <a:t>               Радіус</a:t>
            </a:r>
          </a:p>
          <a:p>
            <a:r>
              <a:rPr lang="uk-UA" dirty="0"/>
              <a:t>       молекули </a:t>
            </a:r>
            <a:r>
              <a:rPr lang="ru-RU" dirty="0"/>
              <a:t>води</a:t>
            </a:r>
          </a:p>
          <a:p>
            <a:pPr lvl="0"/>
            <a:r>
              <a:rPr lang="uk-UA" dirty="0"/>
              <a:t>           2,8 ∙ 10⁻¹¹ м</a:t>
            </a:r>
          </a:p>
        </p:txBody>
      </p:sp>
      <p:pic>
        <p:nvPicPr>
          <p:cNvPr id="7" name="Содержимое 6" descr="23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9552" y="3645024"/>
            <a:ext cx="3931562" cy="24588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1916832"/>
            <a:ext cx="4041775" cy="1440160"/>
          </a:xfrm>
        </p:spPr>
        <p:txBody>
          <a:bodyPr/>
          <a:lstStyle/>
          <a:p>
            <a:r>
              <a:rPr lang="uk-UA" dirty="0"/>
              <a:t>         Маса Місяця </a:t>
            </a:r>
          </a:p>
          <a:p>
            <a:r>
              <a:rPr lang="uk-UA" dirty="0"/>
              <a:t>            7,4 ∙ 10²²кг</a:t>
            </a:r>
          </a:p>
          <a:p>
            <a:endParaRPr lang="uk-UA" dirty="0"/>
          </a:p>
        </p:txBody>
      </p:sp>
      <p:pic>
        <p:nvPicPr>
          <p:cNvPr id="8" name="Содержимое 7" descr="890_450_66c0da9d2359a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75962" y="2996952"/>
            <a:ext cx="3838830" cy="2592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Наприклад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3387513"/>
              </p:ext>
            </p:extLst>
          </p:nvPr>
        </p:nvGraphicFramePr>
        <p:xfrm>
          <a:off x="685800" y="2057400"/>
          <a:ext cx="77724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9" y="3816900"/>
            <a:ext cx="2232248" cy="332180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6136" y="5373216"/>
            <a:ext cx="1368152" cy="360040"/>
          </a:xfrm>
          <a:prstGeom prst="rect">
            <a:avLst/>
          </a:prstGeom>
          <a:noFill/>
        </p:spPr>
      </p:pic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7048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1800" y="5301208"/>
            <a:ext cx="2020460" cy="432048"/>
          </a:xfrm>
          <a:prstGeom prst="rect">
            <a:avLst/>
          </a:prstGeom>
          <a:noFill/>
        </p:spPr>
      </p:pic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332656"/>
            <a:ext cx="77700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Стандартний вигляд числа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кругленный прямоугольник 2"/>
              <p:cNvSpPr/>
              <p:nvPr/>
            </p:nvSpPr>
            <p:spPr>
              <a:xfrm>
                <a:off x="339348" y="5373216"/>
                <a:ext cx="8553132" cy="1080120"/>
              </a:xfrm>
              <a:prstGeom prst="round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uk-UA" sz="2400" b="1" dirty="0">
                    <a:solidFill>
                      <a:srgbClr val="B1197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Стандартним виглядом числа  </a:t>
                </a:r>
                <a:r>
                  <a:rPr lang="en-US" sz="2400" b="1" i="1" dirty="0">
                    <a:solidFill>
                      <a:srgbClr val="B1197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uk-UA" sz="2400" dirty="0">
                    <a:solidFill>
                      <a:srgbClr val="B1197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називають його запис у вигляді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400" b="1" i="1" smtClean="0">
                            <a:solidFill>
                              <a:srgbClr val="B1197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uk-UA" sz="2400" b="1" i="1" smtClean="0">
                            <a:solidFill>
                              <a:srgbClr val="B1197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  <a:ea typeface="Cambria Math"/>
                          </a:rPr>
                          <m:t>𝒏</m:t>
                        </m:r>
                      </m:sup>
                    </m:sSup>
                    <m:r>
                      <a:rPr lang="uk-UA" sz="2400" b="0" i="1" smtClean="0">
                        <a:latin typeface="Cambria Math"/>
                        <a:ea typeface="Cambria Math"/>
                      </a:rPr>
                      <m:t>, </m:t>
                    </m:r>
                  </m:oMath>
                </a14:m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де </a:t>
                </a:r>
                <a14:m>
                  <m:oMath xmlns:m="http://schemas.openxmlformats.org/officeDocument/2006/math"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</a:rPr>
                      <m:t>𝟏</m:t>
                    </m:r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≤</m:t>
                    </m:r>
                    <m:sSub>
                      <m:sSubPr>
                        <m:ctrlPr>
                          <a:rPr lang="uk-UA" sz="2400" b="1" i="1" smtClean="0">
                            <a:solidFill>
                              <a:srgbClr val="B1197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  <a:ea typeface="Cambria Math"/>
                          </a:rPr>
                          <m:t>𝒂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sub>
                    </m:sSub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&lt;</m:t>
                    </m:r>
                    <m:r>
                      <a:rPr lang="en-US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𝟏𝟎</m:t>
                    </m:r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i="1" dirty="0">
                    <a:solidFill>
                      <a:srgbClr val="B1197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</a:t>
                </a:r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ціле число</a:t>
                </a:r>
              </a:p>
            </p:txBody>
          </p:sp>
        </mc:Choice>
        <mc:Fallback xmlns="">
          <p:sp>
            <p:nvSpPr>
              <p:cNvPr id="3" name="Скругленный 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348" y="5373216"/>
                <a:ext cx="8553132" cy="1080120"/>
              </a:xfrm>
              <a:prstGeom prst="round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Левая фигурная скобка 4"/>
          <p:cNvSpPr/>
          <p:nvPr/>
        </p:nvSpPr>
        <p:spPr>
          <a:xfrm rot="16200000">
            <a:off x="2123728" y="1844824"/>
            <a:ext cx="576064" cy="3744416"/>
          </a:xfrm>
          <a:prstGeom prst="leftBrace">
            <a:avLst>
              <a:gd name="adj1" fmla="val 16827"/>
              <a:gd name="adj2" fmla="val 50911"/>
            </a:avLst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63688" y="4149080"/>
            <a:ext cx="1944216" cy="57606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</a:t>
            </a: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uk-UA" sz="3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Левая фигурная скобка 6"/>
          <p:cNvSpPr/>
          <p:nvPr/>
        </p:nvSpPr>
        <p:spPr>
          <a:xfrm rot="16200000">
            <a:off x="6915015" y="2103172"/>
            <a:ext cx="468052" cy="3137858"/>
          </a:xfrm>
          <a:prstGeom prst="leftBrace">
            <a:avLst>
              <a:gd name="adj1" fmla="val 16827"/>
              <a:gd name="adj2" fmla="val 50911"/>
            </a:avLst>
          </a:prstGeom>
          <a:ln w="38100">
            <a:solidFill>
              <a:srgbClr val="B11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580112" y="4021764"/>
            <a:ext cx="3137858" cy="919403"/>
          </a:xfrm>
          <a:prstGeom prst="roundRect">
            <a:avLst/>
          </a:prstGeom>
          <a:ln>
            <a:solidFill>
              <a:srgbClr val="B1197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B1197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Стандартний вигляд числа </a:t>
            </a:r>
            <a:r>
              <a:rPr lang="uk-UA" b="1" dirty="0">
                <a:solidFill>
                  <a:srgbClr val="B1197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i="1" dirty="0">
                <a:solidFill>
                  <a:srgbClr val="B1197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uk-UA" sz="3600" b="1" i="1" dirty="0">
              <a:solidFill>
                <a:srgbClr val="B1197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75856" y="1417100"/>
            <a:ext cx="3137858" cy="91940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Значуща частина числа </a:t>
            </a: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uk-UA" sz="3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323551" y="1268760"/>
            <a:ext cx="1640937" cy="1063419"/>
          </a:xfrm>
          <a:prstGeom prst="roundRect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</a:t>
            </a:r>
          </a:p>
          <a:p>
            <a:pPr algn="ctr"/>
            <a:r>
              <a:rPr lang="uk-UA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числа </a:t>
            </a:r>
            <a:r>
              <a:rPr lang="uk-UA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uk-UA" sz="36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Дуга 10"/>
          <p:cNvSpPr/>
          <p:nvPr/>
        </p:nvSpPr>
        <p:spPr>
          <a:xfrm rot="16200000">
            <a:off x="6182354" y="2382334"/>
            <a:ext cx="588440" cy="784812"/>
          </a:xfrm>
          <a:prstGeom prst="arc">
            <a:avLst>
              <a:gd name="adj1" fmla="val 16200000"/>
              <a:gd name="adj2" fmla="val 541383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2" name="Дуга 11"/>
          <p:cNvSpPr/>
          <p:nvPr/>
        </p:nvSpPr>
        <p:spPr>
          <a:xfrm rot="16200000">
            <a:off x="8290320" y="2533295"/>
            <a:ext cx="468052" cy="387249"/>
          </a:xfrm>
          <a:prstGeom prst="arc">
            <a:avLst>
              <a:gd name="adj1" fmla="val 16200000"/>
              <a:gd name="adj2" fmla="val 5413839"/>
            </a:avLst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Рисунок 20"/>
          <p:cNvPicPr/>
          <p:nvPr/>
        </p:nvPicPr>
        <p:blipFill>
          <a:blip r:embed="rId3" cstate="print">
            <a:lum bright="70000" contrast="-70000"/>
          </a:blip>
          <a:stretch/>
        </p:blipFill>
        <p:spPr>
          <a:xfrm>
            <a:off x="755576" y="2636912"/>
            <a:ext cx="8064896" cy="1041120"/>
          </a:xfrm>
          <a:prstGeom prst="rect">
            <a:avLst/>
          </a:prstGeom>
          <a:ln>
            <a:noFill/>
          </a:ln>
        </p:spPr>
      </p:pic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57200"/>
            <a:ext cx="3867150" cy="495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18005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D4FA8-5FED-4D18-BCDA-494C039B7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Означення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EF4CDC8-AB3A-4E25-BDFC-B769B16B3D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733550"/>
            <a:ext cx="4040188" cy="255290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04FAA0D0-FA49-4F33-89C3-BFF6B397B6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1988840"/>
            <a:ext cx="3610744" cy="3384376"/>
          </a:xfrm>
        </p:spPr>
        <p:txBody>
          <a:bodyPr/>
          <a:lstStyle/>
          <a:p>
            <a:pPr marL="0" indent="0">
              <a:buNone/>
            </a:pPr>
            <a:r>
              <a:rPr lang="uk-UA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цілій частині числа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записаного в стандартному вигляді (тобто до коми), може міститися   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 одна цифра</a:t>
            </a:r>
            <a:r>
              <a:rPr lang="uk-UA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Решта цифр мають бути записані після коми, тобто в дробовій частині числа</a:t>
            </a:r>
          </a:p>
          <a:p>
            <a:pPr marL="0" indent="0">
              <a:buNone/>
            </a:pPr>
            <a:endParaRPr lang="uk-UA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34C2CEAF-5B01-40BF-8B39-6672D40FDF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45025" y="1733550"/>
            <a:ext cx="4041775" cy="255290"/>
          </a:xfrm>
        </p:spPr>
        <p:txBody>
          <a:bodyPr/>
          <a:lstStyle/>
          <a:p>
            <a:endParaRPr lang="uk-U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Місце для вмісту 5">
                <a:extLst>
                  <a:ext uri="{FF2B5EF4-FFF2-40B4-BE49-F238E27FC236}">
                    <a16:creationId xmlns:a16="http://schemas.microsoft.com/office/drawing/2014/main" id="{65987A08-49B8-47B2-AE9B-F70466FB9CDA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1619672" y="2373312"/>
                <a:ext cx="7067129" cy="395128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uk-UA" sz="3600" b="1" dirty="0">
                    <a:solidFill>
                      <a:schemeClr val="bg1"/>
                    </a:solidFill>
                  </a:rPr>
                  <a:t>             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600" b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36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uk-UA" sz="3600" b="1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𝟑𝟎</m:t>
                        </m:r>
                        <m:r>
                          <a:rPr lang="uk-UA" sz="3600" b="1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uk-UA" sz="36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uk-UA" sz="3600" b="1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3600" b="1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>
                          <a:rPr lang="uk-UA" sz="3600" b="1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uk-UA" sz="3600" b="1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uk-UA" sz="3600" b="1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uk-UA" b="1" dirty="0"/>
              </a:p>
              <a:p>
                <a:pPr marL="0" indent="0">
                  <a:buNone/>
                </a:pPr>
                <a:r>
                  <a:rPr lang="uk-UA" sz="3600" b="1" dirty="0"/>
                  <a:t>                           0,00</a:t>
                </a:r>
                <a:r>
                  <a:rPr lang="uk-UA" sz="3600" b="1" dirty="0">
                    <a:solidFill>
                      <a:srgbClr val="FF0000"/>
                    </a:solidFill>
                  </a:rPr>
                  <a:t>8</a:t>
                </a:r>
                <a:r>
                  <a:rPr lang="uk-UA" sz="3600" b="1" dirty="0"/>
                  <a:t>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6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3600" b="1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uk-UA" sz="36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  <m:r>
                          <a:rPr lang="uk-UA" sz="3600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36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  <m:r>
                          <a:rPr lang="uk-UA" sz="36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uk-UA" sz="3600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uk-UA" sz="36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36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endParaRPr lang="uk-UA" sz="3200" b="1" dirty="0"/>
              </a:p>
              <a:p>
                <a:pPr marL="0" indent="0">
                  <a:buNone/>
                </a:pPr>
                <a:r>
                  <a:rPr lang="uk-UA" sz="3600" b="1" dirty="0"/>
                  <a:t>             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600" b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36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  <m:r>
                          <a:rPr lang="uk-UA" sz="3600" b="1" i="0" smtClean="0">
                            <a:latin typeface="Cambria Math" panose="02040503050406030204" pitchFamily="18" charset="0"/>
                          </a:rPr>
                          <m:t>𝟒𝟎𝟎</m:t>
                        </m:r>
                        <m:r>
                          <a:rPr lang="uk-UA" sz="3600" b="1" i="0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uk-UA" sz="36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  <m:r>
                          <a:rPr lang="uk-UA" sz="3600" b="1" i="0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3600" b="1" i="0" smtClean="0"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uk-UA" sz="3600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uk-UA" sz="3600" b="1" i="0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uk-UA" sz="3600" b="1" i="0" smtClean="0">
                            <a:latin typeface="Cambria Math" panose="02040503050406030204" pitchFamily="18" charset="0"/>
                          </a:rPr>
                          <m:t>𝟒</m:t>
                        </m:r>
                      </m:sup>
                    </m:sSup>
                  </m:oMath>
                </a14:m>
                <a:endParaRPr lang="uk-UA" sz="3200" b="1" dirty="0"/>
              </a:p>
              <a:p>
                <a:pPr marL="0" indent="0">
                  <a:buNone/>
                </a:pPr>
                <a:endParaRPr lang="uk-UA" sz="3200" b="1" dirty="0"/>
              </a:p>
              <a:p>
                <a:pPr marL="0" indent="0">
                  <a:buNone/>
                </a:pPr>
                <a:endParaRPr lang="uk-UA" sz="32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36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uk-UA" sz="3600" b="1" i="1" smtClean="0">
                              <a:latin typeface="Cambria Math" panose="02040503050406030204" pitchFamily="18" charset="0"/>
                            </a:rPr>
                            <m:t>𝟏𝟐𝟑𝟒𝟓𝟔𝟕𝟖</m:t>
                          </m:r>
                          <m:r>
                            <a:rPr lang="uk-UA" sz="3600" b="1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uk-UA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uk-UA" sz="3600" b="1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uk-UA" sz="3600" b="1" i="1" smtClean="0">
                              <a:latin typeface="Cambria Math" panose="02040503050406030204" pitchFamily="18" charset="0"/>
                            </a:rPr>
                            <m:t>𝟏𝟐𝟑𝟒𝟓𝟔𝟕𝟖</m:t>
                          </m:r>
                          <m:r>
                            <a:rPr lang="uk-UA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uk-UA" sz="36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uk-UA" sz="3600" b="1" i="1" smtClean="0">
                              <a:latin typeface="Cambria Math" panose="02040503050406030204" pitchFamily="18" charset="0"/>
                            </a:rPr>
                            <m:t>𝟖</m:t>
                          </m:r>
                        </m:sup>
                      </m:sSup>
                    </m:oMath>
                  </m:oMathPara>
                </a14:m>
                <a:endParaRPr lang="uk-UA" sz="3200" b="1" dirty="0"/>
              </a:p>
              <a:p>
                <a:pPr marL="0" indent="0">
                  <a:buNone/>
                </a:pPr>
                <a:endParaRPr lang="uk-UA" sz="3200" b="1" dirty="0"/>
              </a:p>
            </p:txBody>
          </p:sp>
        </mc:Choice>
        <mc:Fallback>
          <p:sp>
            <p:nvSpPr>
              <p:cNvPr id="6" name="Місце для вмісту 5">
                <a:extLst>
                  <a:ext uri="{FF2B5EF4-FFF2-40B4-BE49-F238E27FC236}">
                    <a16:creationId xmlns:a16="http://schemas.microsoft.com/office/drawing/2014/main" id="{65987A08-49B8-47B2-AE9B-F70466FB9CD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1619672" y="2373312"/>
                <a:ext cx="7067129" cy="3951288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4845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Наприклад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916832"/>
            <a:ext cx="4040188" cy="1440160"/>
          </a:xfrm>
        </p:spPr>
        <p:txBody>
          <a:bodyPr/>
          <a:lstStyle/>
          <a:p>
            <a:endParaRPr lang="ru-RU" dirty="0"/>
          </a:p>
          <a:p>
            <a:endParaRPr lang="uk-UA" dirty="0"/>
          </a:p>
          <a:p>
            <a:r>
              <a:rPr lang="uk-UA" dirty="0"/>
              <a:t>               Радіус</a:t>
            </a:r>
          </a:p>
          <a:p>
            <a:r>
              <a:rPr lang="uk-UA" dirty="0"/>
              <a:t>       молекули </a:t>
            </a:r>
            <a:r>
              <a:rPr lang="ru-RU" dirty="0"/>
              <a:t>води</a:t>
            </a:r>
          </a:p>
          <a:p>
            <a:pPr lvl="0"/>
            <a:r>
              <a:rPr lang="uk-UA" dirty="0"/>
              <a:t>           2,8 ∙ 10⁻¹¹ м</a:t>
            </a:r>
          </a:p>
        </p:txBody>
      </p:sp>
      <p:pic>
        <p:nvPicPr>
          <p:cNvPr id="7" name="Содержимое 6" descr="23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9552" y="3645024"/>
            <a:ext cx="3931562" cy="24588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1916832"/>
            <a:ext cx="4041775" cy="1440160"/>
          </a:xfrm>
        </p:spPr>
        <p:txBody>
          <a:bodyPr/>
          <a:lstStyle/>
          <a:p>
            <a:r>
              <a:rPr lang="uk-UA" dirty="0"/>
              <a:t>         Маса Місяця </a:t>
            </a:r>
          </a:p>
          <a:p>
            <a:r>
              <a:rPr lang="uk-UA" dirty="0"/>
              <a:t>            7,4 ∙ 10²²кг</a:t>
            </a:r>
          </a:p>
          <a:p>
            <a:endParaRPr lang="uk-UA" dirty="0"/>
          </a:p>
        </p:txBody>
      </p:sp>
      <p:pic>
        <p:nvPicPr>
          <p:cNvPr id="8" name="Содержимое 7" descr="890_450_66c0da9d2359a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75962" y="2996952"/>
            <a:ext cx="3838830" cy="2592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662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1"/>
          <p:cNvGraphicFramePr>
            <a:graphicFrameLocks noGrp="1"/>
          </p:cNvGraphicFramePr>
          <p:nvPr/>
        </p:nvGraphicFramePr>
        <p:xfrm>
          <a:off x="576263" y="522288"/>
          <a:ext cx="7956176" cy="5413104"/>
        </p:xfrm>
        <a:graphic>
          <a:graphicData uri="http://schemas.openxmlformats.org/drawingml/2006/table">
            <a:tbl>
              <a:tblPr/>
              <a:tblGrid>
                <a:gridCol w="2365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89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4464"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uk-UA" sz="2800" b="1" i="1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Назва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uk-UA" sz="2800" b="1" i="1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Кількість нулів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uk-UA" sz="2800" b="1" i="1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Записується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680"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9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uk-UA" sz="24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itchFamily="32" charset="0"/>
                          <a:ea typeface="Noto Sans CJK SC" charset="0"/>
                          <a:cs typeface="Noto Sans CJK SC" charset="0"/>
                        </a:rPr>
                        <a:t>Мільйон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   6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10 </a:t>
                      </a:r>
                      <a:r>
                        <a:rPr kumimoji="0" lang="ru-RU" sz="3200" b="1" i="1" u="none" strike="noStrike" cap="none" normalizeH="0" baseline="300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6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680"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9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uk-UA" sz="24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itchFamily="32" charset="0"/>
                          <a:ea typeface="Noto Sans CJK SC" charset="0"/>
                          <a:cs typeface="Noto Sans CJK SC" charset="0"/>
                        </a:rPr>
                        <a:t>Мільярд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   9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10 </a:t>
                      </a:r>
                      <a:r>
                        <a:rPr kumimoji="0" lang="ru-RU" sz="3200" b="1" i="1" u="none" strike="noStrike" cap="none" normalizeH="0" baseline="300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9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680"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9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uk-UA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itchFamily="32" charset="0"/>
                          <a:ea typeface="Noto Sans CJK SC" charset="0"/>
                          <a:cs typeface="Noto Sans CJK SC" charset="0"/>
                        </a:rPr>
                        <a:t>Трильйон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  12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10 </a:t>
                      </a:r>
                      <a:r>
                        <a:rPr kumimoji="0" lang="ru-RU" sz="3200" b="1" i="1" u="none" strike="noStrike" cap="none" normalizeH="0" baseline="300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12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3200"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9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uk-UA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itchFamily="32" charset="0"/>
                          <a:ea typeface="Noto Sans CJK SC" charset="0"/>
                          <a:cs typeface="Noto Sans CJK SC" charset="0"/>
                        </a:rPr>
                        <a:t>Квадрильйон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  15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10 </a:t>
                      </a:r>
                      <a:r>
                        <a:rPr kumimoji="0" lang="ru-RU" sz="3200" b="1" i="1" u="none" strike="noStrike" cap="none" normalizeH="0" baseline="300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15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5680"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9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uk-UA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itchFamily="32" charset="0"/>
                          <a:ea typeface="Noto Sans CJK SC" charset="0"/>
                          <a:cs typeface="Noto Sans CJK SC" charset="0"/>
                        </a:rPr>
                        <a:t>Квінтильйон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  18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10 </a:t>
                      </a:r>
                      <a:r>
                        <a:rPr kumimoji="0" lang="ru-RU" sz="3200" b="1" i="1" u="none" strike="noStrike" cap="none" normalizeH="0" baseline="300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18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5680"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9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uk-UA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itchFamily="32" charset="0"/>
                          <a:ea typeface="Noto Sans CJK SC" charset="0"/>
                          <a:cs typeface="Noto Sans CJK SC" charset="0"/>
                        </a:rPr>
                        <a:t>секстильйон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 21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10 </a:t>
                      </a:r>
                      <a:r>
                        <a:rPr kumimoji="0" lang="ru-RU" sz="3200" b="1" i="1" u="none" strike="noStrike" cap="none" normalizeH="0" baseline="300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21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5680"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9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uk-UA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itchFamily="32" charset="0"/>
                          <a:ea typeface="Noto Sans CJK SC" charset="0"/>
                          <a:cs typeface="Noto Sans CJK SC" charset="0"/>
                        </a:rPr>
                        <a:t>Октільйон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 27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10 </a:t>
                      </a:r>
                      <a:r>
                        <a:rPr kumimoji="0" lang="ru-RU" sz="3200" b="1" i="1" u="none" strike="noStrike" cap="none" normalizeH="0" baseline="300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27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5680"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9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uk-UA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itchFamily="32" charset="0"/>
                          <a:ea typeface="Noto Sans CJK SC" charset="0"/>
                          <a:cs typeface="Noto Sans CJK SC" charset="0"/>
                        </a:rPr>
                        <a:t>Нонільйон 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 30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10 </a:t>
                      </a:r>
                      <a:r>
                        <a:rPr kumimoji="0" lang="ru-RU" sz="3200" b="1" i="1" u="none" strike="noStrike" cap="none" normalizeH="0" baseline="300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30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5680"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9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uk-UA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itchFamily="32" charset="0"/>
                          <a:ea typeface="Noto Sans CJK SC" charset="0"/>
                          <a:cs typeface="Noto Sans CJK SC" charset="0"/>
                        </a:rPr>
                        <a:t>Дециліон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 33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  <a:tab pos="10331450" algn="l"/>
                          <a:tab pos="10780713" algn="l"/>
                        </a:tabLst>
                      </a:pPr>
                      <a:r>
                        <a:rPr kumimoji="0" lang="ru-RU" sz="3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10 </a:t>
                      </a:r>
                      <a:r>
                        <a:rPr kumimoji="0" lang="ru-RU" sz="3200" b="1" i="1" u="none" strike="noStrike" cap="none" normalizeH="0" baseline="300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6" charset="0"/>
                          <a:ea typeface="Calibri" pitchFamily="32" charset="0"/>
                          <a:cs typeface="Calibri" pitchFamily="32" charset="0"/>
                        </a:rPr>
                        <a:t>33</a:t>
                      </a:r>
                    </a:p>
                  </a:txBody>
                  <a:tcPr marL="68400" marR="68400" marT="0" marB="0" horzOverflow="overflow">
                    <a:lnL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5353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Виконання усних вправ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uk-UA" sz="2800" b="1" spc="-1" dirty="0">
                <a:latin typeface="Times New Roman"/>
                <a:ea typeface="DejaVu Sans"/>
              </a:rPr>
              <a:t>№ 1. Назви порядок числа, записаного в стандартному вигляді:</a:t>
            </a:r>
            <a:endParaRPr lang="uk-UA" sz="2800" b="1" spc="-1" dirty="0">
              <a:latin typeface="Arial"/>
            </a:endParaRPr>
          </a:p>
          <a:p>
            <a:pPr marL="457200" indent="-456480">
              <a:lnSpc>
                <a:spcPct val="100000"/>
              </a:lnSpc>
              <a:tabLst>
                <a:tab pos="0" algn="l"/>
              </a:tabLst>
            </a:pPr>
            <a:r>
              <a:rPr lang="uk-UA" b="1" spc="-1" dirty="0">
                <a:latin typeface="Times New Roman"/>
                <a:ea typeface="DejaVu Sans"/>
              </a:rPr>
              <a:t>      1) 1,2 ∙ 10</a:t>
            </a:r>
            <a:r>
              <a:rPr lang="uk-UA" b="1" spc="-1" baseline="30000" dirty="0">
                <a:latin typeface="Times New Roman"/>
                <a:ea typeface="DejaVu Sans"/>
              </a:rPr>
              <a:t>11</a:t>
            </a:r>
            <a:r>
              <a:rPr lang="uk-UA" b="1" spc="-1" dirty="0">
                <a:latin typeface="Times New Roman"/>
                <a:ea typeface="DejaVu Sans"/>
              </a:rPr>
              <a:t>; 		2) 1,8 ∙ 10</a:t>
            </a:r>
            <a:r>
              <a:rPr lang="uk-UA" b="1" spc="-1" baseline="30000" dirty="0">
                <a:latin typeface="Times New Roman"/>
                <a:ea typeface="DejaVu Sans"/>
              </a:rPr>
              <a:t>-10</a:t>
            </a:r>
            <a:r>
              <a:rPr lang="uk-UA" b="1" spc="-1" dirty="0">
                <a:latin typeface="Times New Roman"/>
                <a:ea typeface="DejaVu Sans"/>
              </a:rPr>
              <a:t>; </a:t>
            </a:r>
            <a:endParaRPr lang="uk-UA" b="1" spc="-1" dirty="0">
              <a:latin typeface="Arial"/>
            </a:endParaRPr>
          </a:p>
          <a:p>
            <a:pPr marL="457200" indent="-456480">
              <a:lnSpc>
                <a:spcPct val="100000"/>
              </a:lnSpc>
              <a:buNone/>
              <a:tabLst>
                <a:tab pos="0" algn="l"/>
              </a:tabLst>
            </a:pPr>
            <a:r>
              <a:rPr lang="uk-UA" b="1" spc="-1" dirty="0">
                <a:latin typeface="Times New Roman"/>
                <a:ea typeface="DejaVu Sans"/>
              </a:rPr>
              <a:t>            3) 3,2 ∙ 10</a:t>
            </a:r>
            <a:r>
              <a:rPr lang="uk-UA" b="1" spc="-1" baseline="30000" dirty="0">
                <a:latin typeface="Times New Roman"/>
                <a:ea typeface="DejaVu Sans"/>
              </a:rPr>
              <a:t>3</a:t>
            </a:r>
            <a:r>
              <a:rPr lang="uk-UA" b="1" spc="-1" dirty="0">
                <a:latin typeface="Times New Roman"/>
                <a:ea typeface="DejaVu Sans"/>
              </a:rPr>
              <a:t>; 		4) 9,28 ∙ 10.</a:t>
            </a:r>
            <a:endParaRPr lang="uk-UA" b="1" spc="-1" dirty="0">
              <a:latin typeface="Arial"/>
            </a:endParaRPr>
          </a:p>
          <a:p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uk-UA" sz="2800" b="1" spc="-1" dirty="0">
                <a:latin typeface="Times New Roman"/>
                <a:ea typeface="DejaVu Sans"/>
              </a:rPr>
              <a:t>№ 2. Визнач, чи  в стандартному вигляді записане число</a:t>
            </a:r>
            <a:r>
              <a:rPr lang="uk-UA" sz="2000" b="1" spc="-1" dirty="0">
                <a:latin typeface="Calibri"/>
                <a:ea typeface="DejaVu Sans"/>
              </a:rPr>
              <a:t> :</a:t>
            </a:r>
            <a:endParaRPr lang="uk-UA" sz="2000" b="1" spc="-1" dirty="0">
              <a:latin typeface="Arial"/>
            </a:endParaRPr>
          </a:p>
          <a:p>
            <a:pPr marL="457200" indent="-456480">
              <a:lnSpc>
                <a:spcPct val="100000"/>
              </a:lnSpc>
              <a:tabLst>
                <a:tab pos="0" algn="l"/>
              </a:tabLst>
            </a:pPr>
            <a:r>
              <a:rPr lang="uk-UA" b="1" spc="-1" dirty="0">
                <a:latin typeface="Times New Roman"/>
                <a:ea typeface="DejaVu Sans"/>
              </a:rPr>
              <a:t> 1) 1,2 ∙ 10</a:t>
            </a:r>
            <a:r>
              <a:rPr lang="uk-UA" b="1" spc="-1" baseline="30000" dirty="0">
                <a:latin typeface="Times New Roman"/>
                <a:ea typeface="DejaVu Sans"/>
              </a:rPr>
              <a:t>-15</a:t>
            </a:r>
            <a:r>
              <a:rPr lang="uk-UA" b="1" spc="-1" dirty="0">
                <a:latin typeface="Times New Roman"/>
                <a:ea typeface="DejaVu Sans"/>
              </a:rPr>
              <a:t>; </a:t>
            </a:r>
          </a:p>
          <a:p>
            <a:pPr marL="457200" indent="-456480">
              <a:lnSpc>
                <a:spcPct val="100000"/>
              </a:lnSpc>
              <a:buNone/>
              <a:tabLst>
                <a:tab pos="0" algn="l"/>
              </a:tabLst>
            </a:pPr>
            <a:r>
              <a:rPr lang="uk-UA" b="1" spc="-1" dirty="0">
                <a:latin typeface="Times New Roman"/>
                <a:ea typeface="DejaVu Sans"/>
              </a:rPr>
              <a:t>       2) 0,2 ∙ 10</a:t>
            </a:r>
            <a:r>
              <a:rPr lang="uk-UA" b="1" spc="-1" baseline="30000" dirty="0">
                <a:latin typeface="Times New Roman"/>
                <a:ea typeface="DejaVu Sans"/>
              </a:rPr>
              <a:t>5</a:t>
            </a:r>
            <a:r>
              <a:rPr lang="uk-UA" b="1" spc="-1" dirty="0">
                <a:latin typeface="Times New Roman"/>
                <a:ea typeface="DejaVu Sans"/>
              </a:rPr>
              <a:t> ; </a:t>
            </a:r>
            <a:endParaRPr lang="uk-UA" b="1" spc="-1" dirty="0">
              <a:latin typeface="Arial"/>
            </a:endParaRPr>
          </a:p>
          <a:p>
            <a:pPr marL="457200" indent="-456480">
              <a:lnSpc>
                <a:spcPct val="100000"/>
              </a:lnSpc>
              <a:buNone/>
              <a:tabLst>
                <a:tab pos="0" algn="l"/>
              </a:tabLst>
            </a:pPr>
            <a:r>
              <a:rPr lang="uk-UA" b="1" spc="-1" dirty="0">
                <a:latin typeface="Times New Roman"/>
                <a:ea typeface="DejaVu Sans"/>
              </a:rPr>
              <a:t>       3) 12,5  ∙ 10</a:t>
            </a:r>
            <a:r>
              <a:rPr lang="uk-UA" b="1" spc="-1" baseline="30000" dirty="0">
                <a:latin typeface="Times New Roman"/>
                <a:ea typeface="DejaVu Sans"/>
              </a:rPr>
              <a:t>5</a:t>
            </a:r>
            <a:r>
              <a:rPr lang="uk-UA" b="1" spc="-1" dirty="0">
                <a:latin typeface="Times New Roman"/>
                <a:ea typeface="DejaVu Sans"/>
              </a:rPr>
              <a:t>; </a:t>
            </a:r>
          </a:p>
          <a:p>
            <a:pPr marL="457200" indent="-456480">
              <a:lnSpc>
                <a:spcPct val="100000"/>
              </a:lnSpc>
              <a:buNone/>
              <a:tabLst>
                <a:tab pos="0" algn="l"/>
              </a:tabLst>
            </a:pPr>
            <a:r>
              <a:rPr lang="uk-UA" b="1" spc="-1" dirty="0">
                <a:latin typeface="Times New Roman"/>
                <a:ea typeface="DejaVu Sans"/>
              </a:rPr>
              <a:t>       4) 9,9 ∙ 9</a:t>
            </a:r>
            <a:r>
              <a:rPr lang="uk-UA" b="1" spc="-1" baseline="30000" dirty="0">
                <a:latin typeface="Times New Roman"/>
                <a:ea typeface="DejaVu Sans"/>
              </a:rPr>
              <a:t>11</a:t>
            </a:r>
            <a:r>
              <a:rPr lang="uk-UA" b="1" spc="-1" dirty="0">
                <a:latin typeface="Times New Roman"/>
                <a:ea typeface="DejaVu Sans"/>
              </a:rPr>
              <a:t> .</a:t>
            </a:r>
            <a:endParaRPr lang="uk-UA" b="1" spc="-1" dirty="0">
              <a:latin typeface="Arial"/>
            </a:endParaRPr>
          </a:p>
          <a:p>
            <a:endParaRPr lang="uk-UA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Розв’язування задач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988840"/>
            <a:ext cx="4040188" cy="1296144"/>
          </a:xfrm>
        </p:spPr>
        <p:txBody>
          <a:bodyPr/>
          <a:lstStyle/>
          <a:p>
            <a:r>
              <a:rPr lang="ru-RU" b="0" dirty="0"/>
              <a:t>№ 3</a:t>
            </a:r>
            <a:r>
              <a:rPr lang="ru-RU" dirty="0"/>
              <a:t>.</a:t>
            </a:r>
          </a:p>
          <a:p>
            <a:r>
              <a:rPr lang="ru-RU" dirty="0"/>
              <a:t> </a:t>
            </a:r>
            <a:r>
              <a:rPr lang="ru-RU" b="0" dirty="0"/>
              <a:t>Запиши число   </a:t>
            </a:r>
            <a:r>
              <a:rPr lang="ru-RU" dirty="0"/>
              <a:t>6</a:t>
            </a:r>
            <a:r>
              <a:rPr lang="en-US" dirty="0"/>
              <a:t> </a:t>
            </a:r>
            <a:r>
              <a:rPr lang="ru-RU" dirty="0"/>
              <a:t>230</a:t>
            </a:r>
            <a:r>
              <a:rPr lang="en-US" dirty="0"/>
              <a:t> </a:t>
            </a:r>
            <a:r>
              <a:rPr lang="ru-RU" dirty="0"/>
              <a:t>000</a:t>
            </a:r>
            <a:r>
              <a:rPr lang="ru-RU" b="0" dirty="0"/>
              <a:t> в стандартному </a:t>
            </a:r>
            <a:r>
              <a:rPr lang="uk-UA" b="0" dirty="0"/>
              <a:t>вигляді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429000"/>
            <a:ext cx="4258816" cy="2895600"/>
          </a:xfrm>
        </p:spPr>
        <p:txBody>
          <a:bodyPr/>
          <a:lstStyle/>
          <a:p>
            <a:pPr>
              <a:buNone/>
            </a:pPr>
            <a:r>
              <a:rPr lang="ru-RU" sz="2800" b="1" spc="-1" dirty="0">
                <a:latin typeface="Times New Roman"/>
                <a:ea typeface="DejaVu Sans"/>
              </a:rPr>
              <a:t>   6 230 000  = 6, 23 ∙ 10</a:t>
            </a:r>
            <a:r>
              <a:rPr lang="ru-RU" sz="2800" b="1" spc="-1" baseline="30000" dirty="0">
                <a:latin typeface="Times New Roman"/>
                <a:ea typeface="DejaVu Sans"/>
              </a:rPr>
              <a:t>6</a:t>
            </a:r>
          </a:p>
          <a:p>
            <a:endParaRPr lang="ru-RU" sz="2800" b="1" spc="-1" baseline="30000" dirty="0">
              <a:latin typeface="Times New Roman"/>
              <a:ea typeface="DejaVu Sans"/>
            </a:endParaRPr>
          </a:p>
          <a:p>
            <a:pPr>
              <a:buNone/>
            </a:pPr>
            <a:r>
              <a:rPr lang="ru-RU" sz="2800" b="1" spc="-1" dirty="0">
                <a:latin typeface="Times New Roman"/>
                <a:ea typeface="DejaVu Sans"/>
              </a:rPr>
              <a:t>      </a:t>
            </a:r>
            <a:r>
              <a:rPr lang="uk-UA" spc="-1" dirty="0">
                <a:latin typeface="Times New Roman"/>
                <a:ea typeface="DejaVu Sans"/>
              </a:rPr>
              <a:t>            – значуща частина числа 6</a:t>
            </a:r>
            <a:r>
              <a:rPr lang="en-US" spc="-1" dirty="0">
                <a:latin typeface="Times New Roman"/>
                <a:ea typeface="DejaVu Sans"/>
              </a:rPr>
              <a:t> </a:t>
            </a:r>
            <a:r>
              <a:rPr lang="uk-UA" spc="-1" dirty="0">
                <a:latin typeface="Times New Roman"/>
                <a:ea typeface="DejaVu Sans"/>
              </a:rPr>
              <a:t>230</a:t>
            </a:r>
            <a:r>
              <a:rPr lang="en-US" spc="-1" dirty="0">
                <a:latin typeface="Times New Roman"/>
                <a:ea typeface="DejaVu Sans"/>
              </a:rPr>
              <a:t> </a:t>
            </a:r>
            <a:r>
              <a:rPr lang="uk-UA" spc="-1" dirty="0">
                <a:latin typeface="Times New Roman"/>
                <a:ea typeface="DejaVu Sans"/>
              </a:rPr>
              <a:t>000</a:t>
            </a:r>
            <a:r>
              <a:rPr lang="ru-RU" spc="-1" dirty="0">
                <a:latin typeface="Times New Roman"/>
                <a:ea typeface="DejaVu Sans"/>
              </a:rPr>
              <a:t>;</a:t>
            </a:r>
          </a:p>
          <a:p>
            <a:pPr>
              <a:buNone/>
            </a:pPr>
            <a:r>
              <a:rPr lang="en-US" spc="-1" dirty="0">
                <a:latin typeface="Times New Roman"/>
                <a:ea typeface="DejaVu Sans"/>
              </a:rPr>
              <a:t>n</a:t>
            </a:r>
            <a:r>
              <a:rPr lang="ru-RU" spc="-1" dirty="0">
                <a:latin typeface="Times New Roman"/>
                <a:ea typeface="DejaVu Sans"/>
              </a:rPr>
              <a:t> = 6 </a:t>
            </a:r>
            <a:r>
              <a:rPr lang="ru-RU" sz="2000" spc="-1" dirty="0">
                <a:latin typeface="Times New Roman"/>
                <a:ea typeface="DejaVu Sans"/>
              </a:rPr>
              <a:t>(порядок числа 6</a:t>
            </a:r>
            <a:r>
              <a:rPr lang="en-US" sz="2000" spc="-1" dirty="0">
                <a:latin typeface="Times New Roman"/>
                <a:ea typeface="DejaVu Sans"/>
              </a:rPr>
              <a:t> </a:t>
            </a:r>
            <a:r>
              <a:rPr lang="ru-RU" sz="2000" spc="-1" dirty="0">
                <a:latin typeface="Times New Roman"/>
                <a:ea typeface="DejaVu Sans"/>
              </a:rPr>
              <a:t>230</a:t>
            </a:r>
            <a:r>
              <a:rPr lang="en-US" sz="2000" spc="-1" dirty="0">
                <a:latin typeface="Times New Roman"/>
                <a:ea typeface="DejaVu Sans"/>
              </a:rPr>
              <a:t> </a:t>
            </a:r>
            <a:r>
              <a:rPr lang="ru-RU" sz="2000" spc="-1" dirty="0">
                <a:latin typeface="Times New Roman"/>
                <a:ea typeface="DejaVu Sans"/>
              </a:rPr>
              <a:t>000).</a:t>
            </a:r>
            <a:endParaRPr lang="uk-UA" spc="-1" dirty="0">
              <a:latin typeface="Times New Roman"/>
              <a:ea typeface="DejaVu Sans"/>
            </a:endParaRPr>
          </a:p>
          <a:p>
            <a:pPr>
              <a:buNone/>
            </a:pPr>
            <a:r>
              <a:rPr lang="ru-RU" sz="2800" b="1" spc="-1" baseline="30000" dirty="0">
                <a:latin typeface="Times New Roman"/>
                <a:ea typeface="DejaVu Sans"/>
              </a:rPr>
              <a:t> </a:t>
            </a:r>
          </a:p>
          <a:p>
            <a:pPr>
              <a:buNone/>
            </a:pPr>
            <a:endParaRPr lang="uk-UA" sz="28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88024" y="2276872"/>
            <a:ext cx="3898776" cy="1440160"/>
          </a:xfrm>
        </p:spPr>
        <p:txBody>
          <a:bodyPr/>
          <a:lstStyle/>
          <a:p>
            <a:r>
              <a:rPr lang="ru-RU" b="0" dirty="0"/>
              <a:t>№4.</a:t>
            </a:r>
          </a:p>
          <a:p>
            <a:r>
              <a:rPr lang="ru-RU" b="0" dirty="0"/>
              <a:t>Запиши число   </a:t>
            </a:r>
            <a:r>
              <a:rPr lang="ru-RU" dirty="0"/>
              <a:t>0,000256</a:t>
            </a:r>
            <a:r>
              <a:rPr lang="ru-RU" b="0" dirty="0"/>
              <a:t> в стандартному </a:t>
            </a:r>
            <a:r>
              <a:rPr lang="uk-UA" b="0" dirty="0"/>
              <a:t>вигляді</a:t>
            </a:r>
            <a:endParaRPr lang="ru-RU" b="0" dirty="0"/>
          </a:p>
          <a:p>
            <a:endParaRPr lang="uk-UA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88024" y="3429000"/>
            <a:ext cx="4032448" cy="2895600"/>
          </a:xfrm>
        </p:spPr>
        <p:txBody>
          <a:bodyPr/>
          <a:lstStyle/>
          <a:p>
            <a:pPr>
              <a:buNone/>
            </a:pPr>
            <a:r>
              <a:rPr lang="ru-RU" sz="2000" spc="-1" dirty="0">
                <a:solidFill>
                  <a:srgbClr val="000000"/>
                </a:solidFill>
                <a:latin typeface="Times New Roman"/>
                <a:ea typeface="DejaVu Sans"/>
              </a:rPr>
              <a:t>     </a:t>
            </a:r>
            <a:r>
              <a:rPr lang="ru-RU" sz="2800" b="1" spc="-1" dirty="0">
                <a:latin typeface="Times New Roman"/>
                <a:ea typeface="DejaVu Sans"/>
              </a:rPr>
              <a:t>0,000256 = 2,56 ∙10</a:t>
            </a:r>
            <a:r>
              <a:rPr lang="ru-RU" sz="2800" b="1" spc="-1" baseline="30000" dirty="0">
                <a:latin typeface="Times New Roman"/>
                <a:ea typeface="DejaVu Sans"/>
              </a:rPr>
              <a:t>-4</a:t>
            </a:r>
          </a:p>
          <a:p>
            <a:pPr>
              <a:buNone/>
            </a:pPr>
            <a:endParaRPr lang="ru-RU" sz="2800" b="1" spc="-1" baseline="30000" dirty="0">
              <a:latin typeface="Times New Roman"/>
            </a:endParaRPr>
          </a:p>
          <a:p>
            <a:pPr>
              <a:buNone/>
            </a:pPr>
            <a:r>
              <a:rPr lang="uk-UA" spc="-1" baseline="30000" dirty="0">
                <a:latin typeface="Times New Roman"/>
              </a:rPr>
              <a:t> </a:t>
            </a:r>
            <a:r>
              <a:rPr lang="uk-UA" spc="-1" dirty="0">
                <a:latin typeface="Times New Roman"/>
              </a:rPr>
              <a:t>               </a:t>
            </a:r>
            <a:r>
              <a:rPr lang="uk-UA" b="1" spc="-1" dirty="0">
                <a:latin typeface="Times New Roman"/>
              </a:rPr>
              <a:t>  - </a:t>
            </a:r>
            <a:r>
              <a:rPr lang="uk-UA" spc="-1" dirty="0">
                <a:latin typeface="Times New Roman"/>
              </a:rPr>
              <a:t>значуща частина числа  0,000256;</a:t>
            </a:r>
          </a:p>
          <a:p>
            <a:pPr>
              <a:buNone/>
            </a:pPr>
            <a:r>
              <a:rPr lang="en-US" spc="-1" dirty="0">
                <a:latin typeface="Times New Roman"/>
              </a:rPr>
              <a:t> n </a:t>
            </a:r>
            <a:r>
              <a:rPr lang="ru-RU" spc="-1" dirty="0">
                <a:latin typeface="Times New Roman"/>
              </a:rPr>
              <a:t>= -</a:t>
            </a:r>
            <a:r>
              <a:rPr lang="en-US" spc="-1" dirty="0">
                <a:latin typeface="Times New Roman"/>
              </a:rPr>
              <a:t> </a:t>
            </a:r>
            <a:r>
              <a:rPr lang="ru-RU" spc="-1" dirty="0">
                <a:latin typeface="Times New Roman"/>
              </a:rPr>
              <a:t>4</a:t>
            </a:r>
            <a:r>
              <a:rPr lang="en-US" spc="-1" dirty="0">
                <a:latin typeface="Times New Roman"/>
              </a:rPr>
              <a:t> </a:t>
            </a:r>
            <a:r>
              <a:rPr lang="ru-RU" sz="2000" spc="-1" dirty="0">
                <a:latin typeface="Times New Roman"/>
              </a:rPr>
              <a:t>(порядок числа </a:t>
            </a:r>
            <a:r>
              <a:rPr lang="en-US" sz="2000" spc="-1" dirty="0">
                <a:latin typeface="Times New Roman"/>
              </a:rPr>
              <a:t> </a:t>
            </a:r>
            <a:r>
              <a:rPr lang="ru-RU" sz="2000" spc="-1" dirty="0">
                <a:latin typeface="Times New Roman"/>
              </a:rPr>
              <a:t>0,000256)</a:t>
            </a:r>
            <a:r>
              <a:rPr lang="en-US" sz="2000" spc="-1" dirty="0">
                <a:latin typeface="Times New Roman"/>
              </a:rPr>
              <a:t>.</a:t>
            </a:r>
            <a:endParaRPr lang="uk-UA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53958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7620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4365104"/>
            <a:ext cx="1295278" cy="37680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53958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8024" y="4365104"/>
            <a:ext cx="1341150" cy="39015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7620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Розв’язування задач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33550"/>
            <a:ext cx="6923112" cy="903362"/>
          </a:xfrm>
        </p:spPr>
        <p:txBody>
          <a:bodyPr/>
          <a:lstStyle/>
          <a:p>
            <a:r>
              <a:rPr lang="ru-RU" b="0" dirty="0"/>
              <a:t>№5</a:t>
            </a:r>
            <a:r>
              <a:rPr lang="ru-RU" dirty="0"/>
              <a:t>.</a:t>
            </a:r>
            <a:r>
              <a:rPr lang="ru-RU" b="0" spc="-1" dirty="0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</a:p>
          <a:p>
            <a:r>
              <a:rPr lang="uk-UA" spc="-1" dirty="0">
                <a:latin typeface="Times New Roman"/>
                <a:ea typeface="DejaVu Sans"/>
              </a:rPr>
              <a:t>Установи відповідність між числом (1-4) та його записом у стандартному вигляді (А-Д)</a:t>
            </a:r>
            <a:r>
              <a:rPr lang="uk-UA" dirty="0"/>
              <a:t> </a:t>
            </a: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2"/>
          </p:nvPr>
        </p:nvGraphicFramePr>
        <p:xfrm>
          <a:off x="457200" y="2924175"/>
          <a:ext cx="4978896" cy="24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8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61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77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808">
                <a:tc>
                  <a:txBody>
                    <a:bodyPr/>
                    <a:lstStyle/>
                    <a:p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uk-U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chemeClr val="tx1"/>
                          </a:solidFill>
                        </a:rPr>
                        <a:t>84000</a:t>
                      </a:r>
                      <a:endParaRPr lang="uk-UA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0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А</a:t>
                      </a:r>
                      <a:endParaRPr lang="ru-RU" sz="2400" b="0" strike="noStrike" spc="-1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8,4∙ 10</a:t>
                      </a:r>
                      <a:r>
                        <a:rPr lang="ru-RU" sz="2400" b="1" strike="noStrike" spc="-1" baseline="30000" dirty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  <a:endParaRPr lang="ru-RU" sz="2400" b="1" strike="noStrike" spc="-1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9808">
                <a:tc>
                  <a:txBody>
                    <a:bodyPr/>
                    <a:lstStyle/>
                    <a:p>
                      <a:r>
                        <a:rPr lang="ru-RU" dirty="0"/>
                        <a:t>2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0,0084</a:t>
                      </a:r>
                      <a:endParaRPr lang="uk-U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0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Б</a:t>
                      </a:r>
                      <a:endParaRPr lang="ru-RU" sz="2400" b="0" strike="noStrike" spc="-1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8,4∙ 10</a:t>
                      </a:r>
                      <a:r>
                        <a:rPr lang="ru-RU" sz="2400" b="1" strike="noStrike" spc="-1" baseline="30000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endParaRPr lang="ru-RU" sz="2400" b="1" strike="noStrike" spc="-1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9808">
                <a:tc>
                  <a:txBody>
                    <a:bodyPr/>
                    <a:lstStyle/>
                    <a:p>
                      <a:r>
                        <a:rPr lang="ru-RU" dirty="0"/>
                        <a:t>3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8 400 000</a:t>
                      </a:r>
                      <a:endParaRPr lang="uk-U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0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В</a:t>
                      </a:r>
                      <a:endParaRPr lang="ru-RU" sz="2400" b="0" strike="noStrike" spc="-1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8,4∙ 10</a:t>
                      </a:r>
                      <a:r>
                        <a:rPr lang="ru-RU" sz="2400" b="1" strike="noStrike" spc="-1" baseline="30000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  <a:endParaRPr lang="ru-RU" sz="2400" b="1" strike="noStrike" spc="-1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808">
                <a:tc>
                  <a:txBody>
                    <a:bodyPr/>
                    <a:lstStyle/>
                    <a:p>
                      <a:r>
                        <a:rPr lang="ru-RU" dirty="0"/>
                        <a:t>4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0,00084</a:t>
                      </a:r>
                      <a:endParaRPr lang="uk-U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0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Г</a:t>
                      </a:r>
                      <a:endParaRPr lang="ru-RU" sz="2400" b="0" strike="noStrike" spc="-1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8,4∙ 10</a:t>
                      </a:r>
                      <a:r>
                        <a:rPr lang="ru-RU" sz="2400" b="1" strike="noStrike" spc="-1" baseline="30000" dirty="0">
                          <a:solidFill>
                            <a:srgbClr val="000000"/>
                          </a:solidFill>
                          <a:latin typeface="Times New Roman"/>
                        </a:rPr>
                        <a:t>-3</a:t>
                      </a:r>
                      <a:endParaRPr lang="ru-RU" sz="2400" b="1" strike="noStrike" spc="-1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808">
                <a:tc>
                  <a:txBody>
                    <a:bodyPr/>
                    <a:lstStyle/>
                    <a:p>
                      <a:r>
                        <a:rPr lang="ru-RU" dirty="0"/>
                        <a:t>5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0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Д</a:t>
                      </a:r>
                      <a:endParaRPr lang="ru-RU" sz="2400" b="0" strike="noStrike" spc="-1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8,4∙ 10</a:t>
                      </a:r>
                      <a:r>
                        <a:rPr lang="ru-RU" sz="2400" b="1" strike="noStrike" spc="-1" baseline="30000" dirty="0">
                          <a:solidFill>
                            <a:srgbClr val="000000"/>
                          </a:solidFill>
                          <a:latin typeface="Times New Roman"/>
                        </a:rPr>
                        <a:t>-4</a:t>
                      </a:r>
                      <a:endParaRPr lang="ru-RU" sz="2400" b="1" strike="noStrike" spc="-1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8028384" y="2060848"/>
            <a:ext cx="658416" cy="648072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652120" y="2852936"/>
            <a:ext cx="3034680" cy="3471664"/>
          </a:xfrm>
        </p:spPr>
        <p:txBody>
          <a:bodyPr/>
          <a:lstStyle/>
          <a:p>
            <a:pPr>
              <a:buNone/>
            </a:pPr>
            <a:r>
              <a:rPr lang="ru-RU" dirty="0"/>
              <a:t> </a:t>
            </a:r>
            <a:r>
              <a:rPr lang="uk-UA" dirty="0"/>
              <a:t>Відповіді:</a:t>
            </a:r>
          </a:p>
          <a:p>
            <a:pPr marL="182520">
              <a:lnSpc>
                <a:spcPct val="100000"/>
              </a:lnSpc>
              <a:tabLst>
                <a:tab pos="0" algn="l"/>
              </a:tabLst>
            </a:pPr>
            <a:r>
              <a:rPr lang="ru-RU" sz="2800" b="1" spc="-1" dirty="0">
                <a:latin typeface="Times New Roman"/>
              </a:rPr>
              <a:t>1 - Б</a:t>
            </a:r>
            <a:endParaRPr lang="ru-RU" sz="2800" b="1" spc="-1" dirty="0">
              <a:latin typeface="Arial"/>
            </a:endParaRPr>
          </a:p>
          <a:p>
            <a:pPr marL="182520">
              <a:lnSpc>
                <a:spcPct val="100000"/>
              </a:lnSpc>
              <a:tabLst>
                <a:tab pos="0" algn="l"/>
              </a:tabLst>
            </a:pPr>
            <a:r>
              <a:rPr lang="ru-RU" sz="2800" b="1" spc="-1" dirty="0">
                <a:latin typeface="Times New Roman"/>
              </a:rPr>
              <a:t>2 - Г</a:t>
            </a:r>
            <a:endParaRPr lang="ru-RU" sz="2800" b="1" spc="-1" dirty="0">
              <a:latin typeface="Arial"/>
            </a:endParaRPr>
          </a:p>
          <a:p>
            <a:pPr marL="182520">
              <a:lnSpc>
                <a:spcPct val="100000"/>
              </a:lnSpc>
              <a:tabLst>
                <a:tab pos="0" algn="l"/>
              </a:tabLst>
            </a:pPr>
            <a:r>
              <a:rPr lang="ru-RU" sz="2800" b="1" spc="-1" dirty="0">
                <a:latin typeface="Times New Roman"/>
              </a:rPr>
              <a:t>3 - А</a:t>
            </a:r>
            <a:endParaRPr lang="ru-RU" sz="2800" b="1" spc="-1" dirty="0">
              <a:latin typeface="Arial"/>
            </a:endParaRPr>
          </a:p>
          <a:p>
            <a:pPr marL="182520">
              <a:lnSpc>
                <a:spcPct val="100000"/>
              </a:lnSpc>
              <a:tabLst>
                <a:tab pos="0" algn="l"/>
              </a:tabLst>
            </a:pPr>
            <a:r>
              <a:rPr lang="ru-RU" sz="2800" b="1" spc="-1" dirty="0">
                <a:latin typeface="Times New Roman"/>
              </a:rPr>
              <a:t>4 – Д </a:t>
            </a:r>
            <a:endParaRPr lang="ru-RU" sz="2800" b="1" spc="-1" dirty="0">
              <a:latin typeface="Arial"/>
            </a:endParaRPr>
          </a:p>
          <a:p>
            <a:pPr>
              <a:buNone/>
            </a:pPr>
            <a:endParaRPr lang="uk-UA" dirty="0"/>
          </a:p>
        </p:txBody>
      </p:sp>
      <p:pic>
        <p:nvPicPr>
          <p:cNvPr id="8" name="Содержимое 3" descr="Рисунок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4918438" y="2564904"/>
            <a:ext cx="4009538" cy="3734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368 -0.0037 L 0.33368 -0.0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Виконати самостійно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412776"/>
            <a:ext cx="7499176" cy="1224136"/>
          </a:xfrm>
        </p:spPr>
        <p:txBody>
          <a:bodyPr/>
          <a:lstStyle/>
          <a:p>
            <a:r>
              <a:rPr lang="uk-UA" b="0" dirty="0"/>
              <a:t>Запишіть число у стандартному вигляді:</a:t>
            </a:r>
            <a:br>
              <a:rPr lang="uk-UA" b="0" dirty="0"/>
            </a:br>
            <a:r>
              <a:rPr lang="uk-UA" b="0" dirty="0"/>
              <a:t>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348880"/>
            <a:ext cx="4040188" cy="3975720"/>
          </a:xfrm>
        </p:spPr>
        <p:txBody>
          <a:bodyPr/>
          <a:lstStyle/>
          <a:p>
            <a:r>
              <a:rPr lang="uk-UA" dirty="0"/>
              <a:t>1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). 3400 =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2). 15 =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3). 0,0046 = 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4). 0,73 =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5). 250000 =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6). 930000000 =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8244408" y="1733550"/>
            <a:ext cx="442392" cy="975370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276872"/>
            <a:ext cx="4041775" cy="4047728"/>
          </a:xfrm>
        </p:spPr>
        <p:txBody>
          <a:bodyPr/>
          <a:lstStyle/>
          <a:p>
            <a:r>
              <a:rPr lang="uk-UA" dirty="0"/>
              <a:t>1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). 3400 =</a:t>
            </a:r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3,4∙ 10 ³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2). 15 =</a:t>
            </a:r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1,5 ∙10¹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3). 0,0046 = </a:t>
            </a:r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4,6 ∙10⁻³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4). 0,73 =</a:t>
            </a:r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7,3 ∙10⁻¹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5). 250000 = </a:t>
            </a:r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2,5 ∙ 10⁵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6). 930000000 =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9,3 ∙ 10⁸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None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332656"/>
            <a:ext cx="77700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Стандартний вигляд числа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кругленный прямоугольник 2"/>
              <p:cNvSpPr/>
              <p:nvPr/>
            </p:nvSpPr>
            <p:spPr>
              <a:xfrm>
                <a:off x="339348" y="5373216"/>
                <a:ext cx="8553132" cy="1080120"/>
              </a:xfrm>
              <a:prstGeom prst="round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uk-UA" sz="2400" b="1" dirty="0">
                    <a:solidFill>
                      <a:srgbClr val="B1197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Стандартним виглядом числа  </a:t>
                </a:r>
                <a:r>
                  <a:rPr lang="en-US" sz="2400" b="1" i="1" dirty="0">
                    <a:solidFill>
                      <a:srgbClr val="B1197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uk-UA" sz="2400" dirty="0">
                    <a:solidFill>
                      <a:srgbClr val="B1197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називають його запис у вигляді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400" b="1" i="1" smtClean="0">
                            <a:solidFill>
                              <a:srgbClr val="B1197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uk-UA" sz="2400" b="1" i="1" smtClean="0">
                            <a:solidFill>
                              <a:srgbClr val="B1197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  <a:ea typeface="Cambria Math"/>
                          </a:rPr>
                          <m:t>𝒏</m:t>
                        </m:r>
                      </m:sup>
                    </m:sSup>
                    <m:r>
                      <a:rPr lang="uk-UA" sz="2400" b="0" i="1" smtClean="0">
                        <a:latin typeface="Cambria Math"/>
                        <a:ea typeface="Cambria Math"/>
                      </a:rPr>
                      <m:t>, </m:t>
                    </m:r>
                  </m:oMath>
                </a14:m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де </a:t>
                </a:r>
                <a14:m>
                  <m:oMath xmlns:m="http://schemas.openxmlformats.org/officeDocument/2006/math"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</a:rPr>
                      <m:t>𝟏</m:t>
                    </m:r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≤</m:t>
                    </m:r>
                    <m:sSub>
                      <m:sSubPr>
                        <m:ctrlPr>
                          <a:rPr lang="uk-UA" sz="2400" b="1" i="1" smtClean="0">
                            <a:solidFill>
                              <a:srgbClr val="B1197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  <a:ea typeface="Cambria Math"/>
                          </a:rPr>
                          <m:t>𝒂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sub>
                    </m:sSub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&lt;</m:t>
                    </m:r>
                    <m:r>
                      <a:rPr lang="en-US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𝟏𝟎</m:t>
                    </m:r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i="1" dirty="0">
                    <a:solidFill>
                      <a:srgbClr val="B1197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</a:t>
                </a:r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ціле число</a:t>
                </a:r>
              </a:p>
            </p:txBody>
          </p:sp>
        </mc:Choice>
        <mc:Fallback xmlns="">
          <p:sp>
            <p:nvSpPr>
              <p:cNvPr id="3" name="Скругленный 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348" y="5373216"/>
                <a:ext cx="8553132" cy="1080120"/>
              </a:xfrm>
              <a:prstGeom prst="round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Левая фигурная скобка 4"/>
          <p:cNvSpPr/>
          <p:nvPr/>
        </p:nvSpPr>
        <p:spPr>
          <a:xfrm rot="16200000">
            <a:off x="2123728" y="1844824"/>
            <a:ext cx="576064" cy="3744416"/>
          </a:xfrm>
          <a:prstGeom prst="leftBrace">
            <a:avLst>
              <a:gd name="adj1" fmla="val 16827"/>
              <a:gd name="adj2" fmla="val 50911"/>
            </a:avLst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63688" y="4149080"/>
            <a:ext cx="1944216" cy="57606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</a:t>
            </a: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uk-UA" sz="3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Левая фигурная скобка 6"/>
          <p:cNvSpPr/>
          <p:nvPr/>
        </p:nvSpPr>
        <p:spPr>
          <a:xfrm rot="16200000">
            <a:off x="6915015" y="2103172"/>
            <a:ext cx="468052" cy="3137858"/>
          </a:xfrm>
          <a:prstGeom prst="leftBrace">
            <a:avLst>
              <a:gd name="adj1" fmla="val 16827"/>
              <a:gd name="adj2" fmla="val 50911"/>
            </a:avLst>
          </a:prstGeom>
          <a:ln w="38100">
            <a:solidFill>
              <a:srgbClr val="B11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580112" y="4021764"/>
            <a:ext cx="3137858" cy="919403"/>
          </a:xfrm>
          <a:prstGeom prst="roundRect">
            <a:avLst/>
          </a:prstGeom>
          <a:ln>
            <a:solidFill>
              <a:srgbClr val="B1197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B1197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Стандартний вигляд числа </a:t>
            </a:r>
            <a:r>
              <a:rPr lang="uk-UA" b="1" dirty="0">
                <a:solidFill>
                  <a:srgbClr val="B1197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i="1" dirty="0">
                <a:solidFill>
                  <a:srgbClr val="B1197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uk-UA" sz="3600" b="1" i="1" dirty="0">
              <a:solidFill>
                <a:srgbClr val="B1197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75856" y="1417100"/>
            <a:ext cx="3137858" cy="91940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Значуща частина числа </a:t>
            </a: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uk-UA" sz="3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323551" y="1268760"/>
            <a:ext cx="1640937" cy="1063419"/>
          </a:xfrm>
          <a:prstGeom prst="roundRect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</a:t>
            </a:r>
          </a:p>
          <a:p>
            <a:pPr algn="ctr"/>
            <a:r>
              <a:rPr lang="uk-UA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числа </a:t>
            </a:r>
            <a:r>
              <a:rPr lang="uk-UA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uk-UA" sz="36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Дуга 10"/>
          <p:cNvSpPr/>
          <p:nvPr/>
        </p:nvSpPr>
        <p:spPr>
          <a:xfrm rot="16200000">
            <a:off x="6124215" y="2359632"/>
            <a:ext cx="518284" cy="784812"/>
          </a:xfrm>
          <a:prstGeom prst="arc">
            <a:avLst>
              <a:gd name="adj1" fmla="val 16200000"/>
              <a:gd name="adj2" fmla="val 541383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Дуга 11"/>
          <p:cNvSpPr/>
          <p:nvPr/>
        </p:nvSpPr>
        <p:spPr>
          <a:xfrm rot="16200000">
            <a:off x="8346408" y="2477208"/>
            <a:ext cx="355875" cy="387249"/>
          </a:xfrm>
          <a:prstGeom prst="arc">
            <a:avLst>
              <a:gd name="adj1" fmla="val 16200000"/>
              <a:gd name="adj2" fmla="val 5413839"/>
            </a:avLst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Рисунок 20"/>
          <p:cNvPicPr/>
          <p:nvPr/>
        </p:nvPicPr>
        <p:blipFill>
          <a:blip r:embed="rId3" cstate="print">
            <a:lum bright="70000" contrast="-70000"/>
          </a:blip>
          <a:stretch/>
        </p:blipFill>
        <p:spPr>
          <a:xfrm>
            <a:off x="755576" y="2636912"/>
            <a:ext cx="8064896" cy="1041120"/>
          </a:xfrm>
          <a:prstGeom prst="rect">
            <a:avLst/>
          </a:prstGeom>
          <a:ln>
            <a:noFill/>
          </a:ln>
        </p:spPr>
      </p:pic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00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846640" cy="1143000"/>
          </a:xfrm>
        </p:spPr>
        <p:txBody>
          <a:bodyPr/>
          <a:lstStyle/>
          <a:p>
            <a:r>
              <a:rPr lang="ru-RU" sz="3200" b="1" dirty="0"/>
              <a:t>РЕФЛЕКСІЯ</a:t>
            </a:r>
            <a:endParaRPr lang="uk-UA" sz="3200" b="1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539552" y="1916832"/>
            <a:ext cx="7488832" cy="4255368"/>
          </a:xfrm>
        </p:spPr>
        <p:txBody>
          <a:bodyPr/>
          <a:lstStyle/>
          <a:p>
            <a:pPr>
              <a:buNone/>
            </a:pPr>
            <a:r>
              <a:rPr lang="uk-UA" sz="2800" dirty="0"/>
              <a:t>На уроці …</a:t>
            </a:r>
          </a:p>
          <a:p>
            <a:pPr marL="514350" indent="-514350">
              <a:buAutoNum type="arabicPeriod"/>
            </a:pPr>
            <a:r>
              <a:rPr lang="uk-UA" sz="2800" dirty="0"/>
              <a:t>Я дізнався…</a:t>
            </a:r>
          </a:p>
          <a:p>
            <a:pPr marL="514350" indent="-514350">
              <a:buAutoNum type="arabicPeriod"/>
            </a:pPr>
            <a:r>
              <a:rPr lang="uk-UA" sz="2800" dirty="0"/>
              <a:t>Я зрозумів…</a:t>
            </a:r>
          </a:p>
          <a:p>
            <a:pPr marL="514350" indent="-514350">
              <a:buAutoNum type="arabicPeriod"/>
            </a:pPr>
            <a:r>
              <a:rPr lang="uk-UA" sz="2800" dirty="0"/>
              <a:t>Мені сподобалось…</a:t>
            </a:r>
          </a:p>
          <a:p>
            <a:pPr marL="514350" indent="-514350">
              <a:buAutoNum type="arabicPeriod"/>
            </a:pPr>
            <a:r>
              <a:rPr lang="uk-UA" sz="2800" dirty="0"/>
              <a:t>Мені не сподобалось…</a:t>
            </a:r>
          </a:p>
          <a:p>
            <a:pPr marL="514350" indent="-514350">
              <a:buAutoNum type="arabicPeriod"/>
            </a:pPr>
            <a:r>
              <a:rPr lang="uk-UA" sz="2800" dirty="0"/>
              <a:t>Я не вмів, а тепер вмію…</a:t>
            </a:r>
          </a:p>
          <a:p>
            <a:pPr marL="514350" indent="-514350">
              <a:buAutoNum type="arabicPeriod"/>
            </a:pPr>
            <a:r>
              <a:rPr lang="uk-UA" sz="2800" dirty="0"/>
              <a:t>Мене надихнуло на…</a:t>
            </a:r>
          </a:p>
          <a:p>
            <a:pPr>
              <a:buNone/>
            </a:pPr>
            <a:endParaRPr lang="uk-UA" sz="1800" dirty="0"/>
          </a:p>
        </p:txBody>
      </p:sp>
      <p:pic>
        <p:nvPicPr>
          <p:cNvPr id="1027" name="Picture 3" descr="C:\Users\User\Desktop\Новая папка\depositphotos_11566172-stock-photo-3d-white-with-pencil-and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1944903"/>
            <a:ext cx="3472036" cy="4413605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ДОМАШНЕ  ЗАВДАННЯ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39952" y="2060848"/>
            <a:ext cx="4536504" cy="4111352"/>
          </a:xfrm>
        </p:spPr>
        <p:txBody>
          <a:bodyPr/>
          <a:lstStyle/>
          <a:p>
            <a:pPr>
              <a:buNone/>
            </a:pPr>
            <a:endParaRPr lang="uk-UA" b="1" dirty="0"/>
          </a:p>
          <a:p>
            <a:pPr>
              <a:lnSpc>
                <a:spcPct val="100000"/>
              </a:lnSpc>
            </a:pPr>
            <a:r>
              <a:rPr lang="uk-UA" b="1" dirty="0"/>
              <a:t> </a:t>
            </a:r>
            <a:r>
              <a:rPr lang="ru-RU" b="1" spc="-1" dirty="0">
                <a:latin typeface="Times New Roman"/>
                <a:ea typeface="DejaVu Sans"/>
              </a:rPr>
              <a:t>1) 675 000 000;</a:t>
            </a:r>
            <a:endParaRPr lang="ru-RU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spc="-1" dirty="0">
                <a:latin typeface="Times New Roman"/>
                <a:ea typeface="DejaVu Sans"/>
              </a:rPr>
              <a:t>2) 0,002 81;</a:t>
            </a:r>
            <a:endParaRPr lang="ru-RU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spc="-1" dirty="0">
                <a:latin typeface="Times New Roman"/>
                <a:ea typeface="DejaVu Sans"/>
              </a:rPr>
              <a:t>3) 117∙ 10</a:t>
            </a:r>
            <a:r>
              <a:rPr lang="ru-RU" b="1" spc="-1" baseline="30000" dirty="0">
                <a:latin typeface="Times New Roman"/>
                <a:ea typeface="DejaVu Sans"/>
              </a:rPr>
              <a:t>6</a:t>
            </a:r>
            <a:r>
              <a:rPr lang="ru-RU" b="1" spc="-1" dirty="0">
                <a:latin typeface="Times New Roman"/>
                <a:ea typeface="DejaVu Sans"/>
              </a:rPr>
              <a:t>;</a:t>
            </a:r>
            <a:endParaRPr lang="ru-RU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spc="-1" dirty="0">
                <a:latin typeface="Times New Roman"/>
                <a:ea typeface="DejaVu Sans"/>
              </a:rPr>
              <a:t>4) 0,77 ∙ 10</a:t>
            </a:r>
            <a:r>
              <a:rPr lang="ru-RU" b="1" spc="-1" baseline="30000" dirty="0">
                <a:latin typeface="Times New Roman"/>
                <a:ea typeface="DejaVu Sans"/>
              </a:rPr>
              <a:t>7</a:t>
            </a:r>
            <a:r>
              <a:rPr lang="ru-RU" b="1" spc="-1" dirty="0">
                <a:latin typeface="Times New Roman"/>
                <a:ea typeface="DejaVu Sans"/>
              </a:rPr>
              <a:t>;</a:t>
            </a:r>
            <a:endParaRPr lang="ru-RU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spc="-1" dirty="0">
                <a:latin typeface="Times New Roman"/>
                <a:ea typeface="DejaVu Sans"/>
              </a:rPr>
              <a:t>5) 509 ∙ 10</a:t>
            </a:r>
            <a:r>
              <a:rPr lang="ru-RU" b="1" spc="-1" baseline="30000" dirty="0">
                <a:latin typeface="Times New Roman"/>
                <a:ea typeface="DejaVu Sans"/>
              </a:rPr>
              <a:t>-8</a:t>
            </a:r>
            <a:r>
              <a:rPr lang="ru-RU" b="1" spc="-1" dirty="0">
                <a:latin typeface="Times New Roman"/>
                <a:ea typeface="DejaVu Sans"/>
              </a:rPr>
              <a:t>;</a:t>
            </a:r>
            <a:endParaRPr lang="ru-RU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spc="-1" dirty="0">
                <a:latin typeface="Times New Roman"/>
                <a:ea typeface="DejaVu Sans"/>
              </a:rPr>
              <a:t>6) 0,052∙ 10</a:t>
            </a:r>
            <a:r>
              <a:rPr lang="ru-RU" b="1" spc="-1" baseline="30000" dirty="0">
                <a:latin typeface="Times New Roman"/>
                <a:ea typeface="DejaVu Sans"/>
              </a:rPr>
              <a:t>-3</a:t>
            </a:r>
            <a:r>
              <a:rPr lang="ru-RU" b="1" spc="-1" dirty="0">
                <a:latin typeface="Times New Roman"/>
                <a:ea typeface="DejaVu Sans"/>
              </a:rPr>
              <a:t>.</a:t>
            </a:r>
            <a:endParaRPr lang="ru-RU" spc="-1" dirty="0">
              <a:latin typeface="Arial"/>
            </a:endParaRPr>
          </a:p>
          <a:p>
            <a:pPr>
              <a:buNone/>
            </a:pPr>
            <a:endParaRPr lang="uk-UA" b="1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1BFDC48-2A2F-453A-8AF8-E26C4CDAA47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b="1" spc="-1" dirty="0">
                <a:latin typeface="Times New Roman"/>
                <a:ea typeface="DejaVu Sans"/>
              </a:rPr>
              <a:t>    </a:t>
            </a:r>
            <a:r>
              <a:rPr lang="uk-UA" b="1" spc="-1" dirty="0">
                <a:latin typeface="Times New Roman"/>
                <a:ea typeface="DejaVu Sans"/>
              </a:rPr>
              <a:t>Записати  в стандартному вигляді:</a:t>
            </a:r>
          </a:p>
          <a:p>
            <a:pPr>
              <a:buNone/>
            </a:pPr>
            <a:endParaRPr lang="uk-UA" dirty="0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>
                <a:latin typeface="Arial Black" pitchFamily="34" charset="0"/>
              </a:rPr>
              <a:t>ДЯКУЮ ЗА УВАГУ!</a:t>
            </a:r>
            <a:endParaRPr lang="uk-UA" sz="4800" dirty="0">
              <a:latin typeface="Arial Black" pitchFamily="34" charset="0"/>
            </a:endParaRPr>
          </a:p>
        </p:txBody>
      </p:sp>
      <p:pic>
        <p:nvPicPr>
          <p:cNvPr id="4" name="Содержимое 3" descr="teacher-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71800" y="2420888"/>
            <a:ext cx="3168352" cy="3620974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F_SchoolPresentation">
  <a:themeElements>
    <a:clrScheme name="Office Them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Mead Bold"/>
        <a:ea typeface=""/>
        <a:cs typeface=""/>
      </a:majorFont>
      <a:minorFont>
        <a:latin typeface="Mead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3386BDC-2047-46AF-AE89-3A60F42B564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AF_SchoolPresentation</Template>
  <TotalTime>0</TotalTime>
  <Words>820</Words>
  <Application>Microsoft Office PowerPoint</Application>
  <PresentationFormat>Екран (4:3)</PresentationFormat>
  <Paragraphs>185</Paragraphs>
  <Slides>19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9" baseType="lpstr">
      <vt:lpstr>Arial</vt:lpstr>
      <vt:lpstr>Arial Black</vt:lpstr>
      <vt:lpstr>Calibri</vt:lpstr>
      <vt:lpstr>Cambria Math</vt:lpstr>
      <vt:lpstr>DejaVu Sans</vt:lpstr>
      <vt:lpstr>Mead Bold</vt:lpstr>
      <vt:lpstr>Noto Sans CJK SC</vt:lpstr>
      <vt:lpstr>Times New Roman</vt:lpstr>
      <vt:lpstr>Tw Cen MT</vt:lpstr>
      <vt:lpstr>AF_SchoolPresentation</vt:lpstr>
      <vt:lpstr> АЛГЕБРА 8 клас</vt:lpstr>
      <vt:lpstr>МЕТА УРОКУ:</vt:lpstr>
      <vt:lpstr>Очікувані результати:</vt:lpstr>
      <vt:lpstr>Актуалізація опорних знань</vt:lpstr>
      <vt:lpstr>Використання:</vt:lpstr>
      <vt:lpstr>Наприклад</vt:lpstr>
      <vt:lpstr>Наприклад</vt:lpstr>
      <vt:lpstr>Презентація PowerPoint</vt:lpstr>
      <vt:lpstr>Означення</vt:lpstr>
      <vt:lpstr>Наприклад</vt:lpstr>
      <vt:lpstr>Презентація PowerPoint</vt:lpstr>
      <vt:lpstr>Виконання усних вправ</vt:lpstr>
      <vt:lpstr>Розв’язування задач</vt:lpstr>
      <vt:lpstr>Розв’язування задач</vt:lpstr>
      <vt:lpstr>Виконати самостійно</vt:lpstr>
      <vt:lpstr>Презентація PowerPoint</vt:lpstr>
      <vt:lpstr>РЕФЛЕКСІЯ</vt:lpstr>
      <vt:lpstr>ДОМАШНЕ  ЗАВДАННЯ</vt:lpstr>
      <vt:lpstr>ДЯКУЮ ЗА УВАГУ!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2014-02-12T19:15:36Z</dcterms:created>
  <dcterms:modified xsi:type="dcterms:W3CDTF">2025-03-19T08:24:55Z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TC103368119990</vt:lpwstr>
  </property>
</Properties>
</file>