
<file path=[Content_Types].xml><?xml version="1.0" encoding="utf-8"?>
<Types xmlns="http://schemas.openxmlformats.org/package/2006/content-types">
  <Default Extension="jfif" ContentType="image/j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57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 showGuides="1">
      <p:cViewPr varScale="1">
        <p:scale>
          <a:sx n="57" d="100"/>
          <a:sy n="57" d="100"/>
        </p:scale>
        <p:origin x="72" y="264"/>
      </p:cViewPr>
      <p:guideLst>
        <p:guide orient="horz" pos="157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12/4/2021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12/4/2021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12/4/2021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12/4/2021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12/4/2021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68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fif"/><Relationship Id="rId2" Type="http://schemas.openxmlformats.org/officeDocument/2006/relationships/image" Target="../media/image2.jf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f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fif"/><Relationship Id="rId7" Type="http://schemas.openxmlformats.org/officeDocument/2006/relationships/image" Target="../media/image10.jpg"/><Relationship Id="rId2" Type="http://schemas.openxmlformats.org/officeDocument/2006/relationships/image" Target="../media/image5.jfif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9.jfif"/><Relationship Id="rId5" Type="http://schemas.openxmlformats.org/officeDocument/2006/relationships/image" Target="../media/image8.jfif"/><Relationship Id="rId4" Type="http://schemas.openxmlformats.org/officeDocument/2006/relationships/image" Target="../media/image7.jf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91067" y="436034"/>
            <a:ext cx="9787466" cy="2056342"/>
          </a:xfrm>
        </p:spPr>
        <p:txBody>
          <a:bodyPr>
            <a:normAutofit/>
          </a:bodyPr>
          <a:lstStyle/>
          <a:p>
            <a:r>
              <a:rPr lang="uk-UA" dirty="0" smtClean="0"/>
              <a:t> відкриваємо переставний закон додавання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5389" y="2658534"/>
            <a:ext cx="5063544" cy="38269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46597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06512" y="4487332"/>
            <a:ext cx="8534400" cy="1507067"/>
          </a:xfrm>
        </p:spPr>
        <p:txBody>
          <a:bodyPr/>
          <a:lstStyle/>
          <a:p>
            <a:r>
              <a:rPr lang="uk-UA" dirty="0" smtClean="0"/>
              <a:t>0    2    5    6    7    8    9</a:t>
            </a:r>
            <a:br>
              <a:rPr lang="uk-UA" dirty="0" smtClean="0"/>
            </a:br>
            <a:r>
              <a:rPr lang="uk-UA" dirty="0" smtClean="0"/>
              <a:t>Ф    І    К    С   И   К    И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3403" y="476781"/>
            <a:ext cx="4750418" cy="295221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41862">
            <a:off x="532482" y="661326"/>
            <a:ext cx="1282391" cy="161581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47149">
            <a:off x="10089343" y="4102533"/>
            <a:ext cx="1183695" cy="1785245"/>
          </a:xfrm>
          <a:prstGeom prst="rect">
            <a:avLst/>
          </a:prstGeom>
        </p:spPr>
      </p:pic>
      <p:sp>
        <p:nvSpPr>
          <p:cNvPr id="7" name="Місце для вмісту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8" name="Прямокутник 7"/>
          <p:cNvSpPr/>
          <p:nvPr/>
        </p:nvSpPr>
        <p:spPr>
          <a:xfrm>
            <a:off x="2510289" y="38899"/>
            <a:ext cx="1430199" cy="39703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uk-UA" sz="3600" b="1" cap="none" spc="0" dirty="0" smtClean="0">
                <a:ln/>
                <a:solidFill>
                  <a:srgbClr val="FFFF00"/>
                </a:solidFill>
                <a:effectLst/>
              </a:rPr>
              <a:t>5+2= </a:t>
            </a:r>
          </a:p>
          <a:p>
            <a:pPr algn="ctr"/>
            <a:r>
              <a:rPr lang="uk-UA" sz="3600" b="1" dirty="0" smtClean="0">
                <a:ln/>
                <a:solidFill>
                  <a:srgbClr val="FFFF00"/>
                </a:solidFill>
              </a:rPr>
              <a:t>3+3=</a:t>
            </a:r>
          </a:p>
          <a:p>
            <a:pPr algn="ctr"/>
            <a:r>
              <a:rPr lang="uk-UA" sz="3600" b="1" cap="none" spc="0" dirty="0" smtClean="0">
                <a:ln/>
                <a:solidFill>
                  <a:srgbClr val="FFFF00"/>
                </a:solidFill>
                <a:effectLst/>
              </a:rPr>
              <a:t>8-0=</a:t>
            </a:r>
          </a:p>
          <a:p>
            <a:pPr algn="ctr"/>
            <a:r>
              <a:rPr lang="uk-UA" sz="3600" b="1" dirty="0" smtClean="0">
                <a:ln/>
                <a:solidFill>
                  <a:srgbClr val="FFFF00"/>
                </a:solidFill>
              </a:rPr>
              <a:t>3+2=</a:t>
            </a:r>
          </a:p>
          <a:p>
            <a:pPr algn="ctr"/>
            <a:r>
              <a:rPr lang="uk-UA" sz="3600" b="1" cap="none" spc="0" dirty="0" smtClean="0">
                <a:ln/>
                <a:solidFill>
                  <a:srgbClr val="FFFF00"/>
                </a:solidFill>
                <a:effectLst/>
              </a:rPr>
              <a:t>4-2=</a:t>
            </a:r>
          </a:p>
          <a:p>
            <a:pPr algn="ctr"/>
            <a:r>
              <a:rPr lang="uk-UA" sz="3600" b="1" dirty="0" smtClean="0">
                <a:ln/>
                <a:solidFill>
                  <a:srgbClr val="FFFF00"/>
                </a:solidFill>
              </a:rPr>
              <a:t>10-1=</a:t>
            </a:r>
          </a:p>
          <a:p>
            <a:pPr algn="ctr"/>
            <a:r>
              <a:rPr lang="uk-UA" sz="3600" b="1" cap="none" spc="0" dirty="0" smtClean="0">
                <a:ln/>
                <a:solidFill>
                  <a:srgbClr val="FFFF00"/>
                </a:solidFill>
                <a:effectLst/>
              </a:rPr>
              <a:t>6-6=</a:t>
            </a:r>
            <a:endParaRPr lang="uk-UA" sz="3600" b="1" cap="none" spc="0" dirty="0">
              <a:ln/>
              <a:solidFill>
                <a:srgbClr val="FFFF00"/>
              </a:solidFill>
              <a:effectLst/>
            </a:endParaRPr>
          </a:p>
        </p:txBody>
      </p:sp>
      <p:sp>
        <p:nvSpPr>
          <p:cNvPr id="9" name="Прямокутник 8"/>
          <p:cNvSpPr/>
          <p:nvPr/>
        </p:nvSpPr>
        <p:spPr>
          <a:xfrm>
            <a:off x="3719113" y="39469"/>
            <a:ext cx="442749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uk-UA" sz="3600" b="1" cap="none" spc="0" dirty="0" smtClean="0">
                <a:ln/>
                <a:solidFill>
                  <a:srgbClr val="FFC000"/>
                </a:solidFill>
                <a:effectLst/>
              </a:rPr>
              <a:t>7</a:t>
            </a:r>
            <a:endParaRPr lang="uk-UA" sz="3600" b="1" cap="none" spc="0" dirty="0">
              <a:ln/>
              <a:solidFill>
                <a:srgbClr val="FFC000"/>
              </a:solidFill>
              <a:effectLst/>
            </a:endParaRPr>
          </a:p>
        </p:txBody>
      </p:sp>
      <p:sp>
        <p:nvSpPr>
          <p:cNvPr id="10" name="Прямокутник 9"/>
          <p:cNvSpPr/>
          <p:nvPr/>
        </p:nvSpPr>
        <p:spPr>
          <a:xfrm>
            <a:off x="3719113" y="548899"/>
            <a:ext cx="442749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uk-UA" sz="3600" b="1" cap="none" spc="0" dirty="0" smtClean="0">
                <a:ln/>
                <a:solidFill>
                  <a:srgbClr val="FFC000"/>
                </a:solidFill>
                <a:effectLst/>
              </a:rPr>
              <a:t>6</a:t>
            </a:r>
            <a:endParaRPr lang="uk-UA" sz="3600" b="1" cap="none" spc="0" dirty="0">
              <a:ln/>
              <a:solidFill>
                <a:srgbClr val="FFC000"/>
              </a:solidFill>
              <a:effectLst/>
            </a:endParaRPr>
          </a:p>
        </p:txBody>
      </p:sp>
      <p:sp>
        <p:nvSpPr>
          <p:cNvPr id="11" name="Прямокутник 10"/>
          <p:cNvSpPr/>
          <p:nvPr/>
        </p:nvSpPr>
        <p:spPr>
          <a:xfrm>
            <a:off x="3719113" y="1123297"/>
            <a:ext cx="442750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uk-UA" sz="3600" b="1" cap="none" spc="0" dirty="0" smtClean="0">
                <a:ln/>
                <a:solidFill>
                  <a:srgbClr val="FFC000"/>
                </a:solidFill>
                <a:effectLst/>
              </a:rPr>
              <a:t>8</a:t>
            </a:r>
            <a:endParaRPr lang="uk-UA" sz="3600" b="1" cap="none" spc="0" dirty="0">
              <a:ln/>
              <a:solidFill>
                <a:srgbClr val="FFC000"/>
              </a:solidFill>
              <a:effectLst/>
            </a:endParaRPr>
          </a:p>
        </p:txBody>
      </p:sp>
      <p:sp>
        <p:nvSpPr>
          <p:cNvPr id="12" name="Прямокутник 11"/>
          <p:cNvSpPr/>
          <p:nvPr/>
        </p:nvSpPr>
        <p:spPr>
          <a:xfrm>
            <a:off x="3719113" y="1668693"/>
            <a:ext cx="442750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uk-UA" sz="3600" b="1" cap="none" spc="0" dirty="0" smtClean="0">
                <a:ln/>
                <a:solidFill>
                  <a:srgbClr val="FFC000"/>
                </a:solidFill>
                <a:effectLst/>
              </a:rPr>
              <a:t>5</a:t>
            </a:r>
            <a:endParaRPr lang="uk-UA" sz="3600" b="1" cap="none" spc="0" dirty="0">
              <a:ln/>
              <a:solidFill>
                <a:srgbClr val="FFC000"/>
              </a:solidFill>
              <a:effectLst/>
            </a:endParaRPr>
          </a:p>
        </p:txBody>
      </p:sp>
      <p:sp>
        <p:nvSpPr>
          <p:cNvPr id="13" name="Прямокутник 12"/>
          <p:cNvSpPr/>
          <p:nvPr/>
        </p:nvSpPr>
        <p:spPr>
          <a:xfrm>
            <a:off x="3719113" y="2243091"/>
            <a:ext cx="442750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uk-UA" sz="3600" b="1" cap="none" spc="0" dirty="0" smtClean="0">
                <a:ln/>
                <a:solidFill>
                  <a:srgbClr val="FFC000"/>
                </a:solidFill>
                <a:effectLst/>
              </a:rPr>
              <a:t>2</a:t>
            </a:r>
            <a:endParaRPr lang="uk-UA" sz="3600" b="1" cap="none" spc="0" dirty="0">
              <a:ln/>
              <a:solidFill>
                <a:srgbClr val="FFC000"/>
              </a:solidFill>
              <a:effectLst/>
            </a:endParaRPr>
          </a:p>
        </p:txBody>
      </p:sp>
      <p:sp>
        <p:nvSpPr>
          <p:cNvPr id="14" name="Прямокутник 13"/>
          <p:cNvSpPr/>
          <p:nvPr/>
        </p:nvSpPr>
        <p:spPr>
          <a:xfrm>
            <a:off x="3829800" y="2775275"/>
            <a:ext cx="442750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uk-UA" sz="3600" b="1" cap="none" spc="0" dirty="0" smtClean="0">
                <a:ln/>
                <a:solidFill>
                  <a:srgbClr val="FFC000"/>
                </a:solidFill>
                <a:effectLst/>
              </a:rPr>
              <a:t>9</a:t>
            </a:r>
            <a:endParaRPr lang="uk-UA" sz="3600" b="1" cap="none" spc="0" dirty="0">
              <a:ln/>
              <a:solidFill>
                <a:srgbClr val="FFC000"/>
              </a:solidFill>
              <a:effectLst/>
            </a:endParaRPr>
          </a:p>
        </p:txBody>
      </p:sp>
      <p:sp>
        <p:nvSpPr>
          <p:cNvPr id="15" name="Прямокутник 14"/>
          <p:cNvSpPr/>
          <p:nvPr/>
        </p:nvSpPr>
        <p:spPr>
          <a:xfrm>
            <a:off x="3829800" y="3284705"/>
            <a:ext cx="442750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uk-UA" sz="3600" b="1" cap="none" spc="0" dirty="0" smtClean="0">
                <a:ln/>
                <a:solidFill>
                  <a:srgbClr val="FFC000"/>
                </a:solidFill>
                <a:effectLst/>
              </a:rPr>
              <a:t>0</a:t>
            </a:r>
            <a:endParaRPr lang="uk-UA" sz="3600" b="1" cap="none" spc="0" dirty="0">
              <a:ln/>
              <a:solidFill>
                <a:srgbClr val="FFC000"/>
              </a:solidFill>
              <a:effectLst/>
            </a:endParaRPr>
          </a:p>
        </p:txBody>
      </p:sp>
      <p:sp>
        <p:nvSpPr>
          <p:cNvPr id="16" name="Прямокутник 15"/>
          <p:cNvSpPr/>
          <p:nvPr/>
        </p:nvSpPr>
        <p:spPr>
          <a:xfrm>
            <a:off x="4642141" y="38899"/>
            <a:ext cx="545342" cy="39703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36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И</a:t>
            </a:r>
          </a:p>
          <a:p>
            <a:pPr algn="ctr"/>
            <a:r>
              <a:rPr lang="uk-UA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С</a:t>
            </a:r>
          </a:p>
          <a:p>
            <a:pPr algn="ctr"/>
            <a:r>
              <a:rPr lang="uk-UA" sz="36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К</a:t>
            </a:r>
          </a:p>
          <a:p>
            <a:pPr algn="ctr"/>
            <a:r>
              <a:rPr lang="uk-UA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К</a:t>
            </a:r>
          </a:p>
          <a:p>
            <a:pPr algn="ctr"/>
            <a:r>
              <a:rPr lang="uk-UA" sz="36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І</a:t>
            </a:r>
          </a:p>
          <a:p>
            <a:pPr algn="ctr"/>
            <a:r>
              <a:rPr lang="uk-UA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И</a:t>
            </a:r>
          </a:p>
          <a:p>
            <a:pPr algn="ctr"/>
            <a:r>
              <a:rPr lang="uk-UA" sz="36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Ф</a:t>
            </a:r>
          </a:p>
        </p:txBody>
      </p:sp>
    </p:spTree>
    <p:extLst>
      <p:ext uri="{BB962C8B-B14F-4D97-AF65-F5344CB8AC3E}">
        <p14:creationId xmlns:p14="http://schemas.microsoft.com/office/powerpoint/2010/main" val="33105528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  <p:bldP spid="11" grpId="0"/>
      <p:bldP spid="12" grpId="0"/>
      <p:bldP spid="13" grpId="0"/>
      <p:bldP spid="14" grpId="0"/>
      <p:bldP spid="1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244" y="424297"/>
            <a:ext cx="3657600" cy="3579815"/>
          </a:xfrm>
        </p:spPr>
        <p:txBody>
          <a:bodyPr>
            <a:normAutofit/>
          </a:bodyPr>
          <a:lstStyle/>
          <a:p>
            <a:r>
              <a:rPr lang="uk-UA" sz="4400" dirty="0" smtClean="0"/>
              <a:t>8 -          = 7  </a:t>
            </a:r>
            <a:br>
              <a:rPr lang="uk-UA" sz="4400" dirty="0" smtClean="0"/>
            </a:br>
            <a:r>
              <a:rPr lang="uk-UA" sz="4400" dirty="0" smtClean="0"/>
              <a:t>8 +         = 9</a:t>
            </a:r>
            <a:br>
              <a:rPr lang="uk-UA" sz="4400" dirty="0" smtClean="0"/>
            </a:br>
            <a:endParaRPr lang="ru-RU" sz="440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49499" y="518052"/>
            <a:ext cx="4485745" cy="5314103"/>
          </a:xfrm>
        </p:spPr>
        <p:txBody>
          <a:bodyPr>
            <a:normAutofit/>
          </a:bodyPr>
          <a:lstStyle/>
          <a:p>
            <a:r>
              <a:rPr lang="uk-UA" sz="3600" dirty="0" smtClean="0"/>
              <a:t>+  3 = 4</a:t>
            </a:r>
          </a:p>
          <a:p>
            <a:endParaRPr lang="uk-UA" sz="3600" dirty="0"/>
          </a:p>
          <a:p>
            <a:r>
              <a:rPr lang="uk-UA" sz="3600" dirty="0" smtClean="0"/>
              <a:t>- 1 =  7</a:t>
            </a:r>
          </a:p>
          <a:p>
            <a:pPr marL="571500" indent="-571500">
              <a:buFontTx/>
              <a:buChar char="-"/>
            </a:pPr>
            <a:endParaRPr lang="uk-UA" sz="3600" dirty="0" smtClean="0"/>
          </a:p>
          <a:p>
            <a:r>
              <a:rPr lang="uk-UA" sz="3600" dirty="0" smtClean="0"/>
              <a:t>- 2  =  0</a:t>
            </a:r>
            <a:endParaRPr lang="ru-RU" sz="3600" dirty="0"/>
          </a:p>
          <a:p>
            <a:endParaRPr lang="uk-UA" sz="3600" dirty="0" smtClean="0"/>
          </a:p>
          <a:p>
            <a:r>
              <a:rPr lang="uk-UA" sz="3600" dirty="0" smtClean="0"/>
              <a:t>+ 0  = 9</a:t>
            </a:r>
            <a:endParaRPr lang="ru-RU" sz="3600" dirty="0"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04788">
            <a:off x="9375694" y="4431558"/>
            <a:ext cx="1540830" cy="1758937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56587">
            <a:off x="10399450" y="623980"/>
            <a:ext cx="1124980" cy="1527175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12499">
            <a:off x="5879454" y="4443041"/>
            <a:ext cx="1218743" cy="1544772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73099">
            <a:off x="373575" y="5269279"/>
            <a:ext cx="901016" cy="1251239"/>
          </a:xfrm>
          <a:prstGeom prst="rect">
            <a:avLst/>
          </a:prstGeom>
        </p:spPr>
      </p:pic>
      <p:sp>
        <p:nvSpPr>
          <p:cNvPr id="3" name="Прямокутник 2"/>
          <p:cNvSpPr/>
          <p:nvPr/>
        </p:nvSpPr>
        <p:spPr>
          <a:xfrm>
            <a:off x="1680388" y="424297"/>
            <a:ext cx="57259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1</a:t>
            </a:r>
            <a:endParaRPr lang="uk-UA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4771" y="461893"/>
            <a:ext cx="916469" cy="955980"/>
          </a:xfrm>
        </p:spPr>
      </p:pic>
      <p:sp>
        <p:nvSpPr>
          <p:cNvPr id="6" name="Прямокутник 5"/>
          <p:cNvSpPr/>
          <p:nvPr/>
        </p:nvSpPr>
        <p:spPr>
          <a:xfrm>
            <a:off x="1634802" y="1842582"/>
            <a:ext cx="57259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8</a:t>
            </a:r>
            <a:endParaRPr lang="uk-UA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5530" y="1842582"/>
            <a:ext cx="902917" cy="902917"/>
          </a:xfrm>
          <a:prstGeom prst="rect">
            <a:avLst/>
          </a:prstGeom>
        </p:spPr>
      </p:pic>
      <p:sp>
        <p:nvSpPr>
          <p:cNvPr id="12" name="Прямокутник 11"/>
          <p:cNvSpPr/>
          <p:nvPr/>
        </p:nvSpPr>
        <p:spPr>
          <a:xfrm>
            <a:off x="1550380" y="3190621"/>
            <a:ext cx="57259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2</a:t>
            </a:r>
            <a:endParaRPr lang="uk-UA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9060" y="3208414"/>
            <a:ext cx="887889" cy="883455"/>
          </a:xfrm>
          <a:prstGeom prst="rect">
            <a:avLst/>
          </a:prstGeom>
        </p:spPr>
      </p:pic>
      <p:sp>
        <p:nvSpPr>
          <p:cNvPr id="17" name="Прямокутник 16"/>
          <p:cNvSpPr/>
          <p:nvPr/>
        </p:nvSpPr>
        <p:spPr>
          <a:xfrm>
            <a:off x="1728647" y="4594726"/>
            <a:ext cx="57259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9</a:t>
            </a:r>
            <a:endParaRPr lang="uk-UA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5720" y="4524480"/>
            <a:ext cx="889650" cy="926523"/>
          </a:xfrm>
          <a:prstGeom prst="rect">
            <a:avLst/>
          </a:prstGeom>
        </p:spPr>
      </p:pic>
      <p:sp>
        <p:nvSpPr>
          <p:cNvPr id="18" name="Прямокутник 17"/>
          <p:cNvSpPr/>
          <p:nvPr/>
        </p:nvSpPr>
        <p:spPr>
          <a:xfrm>
            <a:off x="7957385" y="1792117"/>
            <a:ext cx="57259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1</a:t>
            </a:r>
            <a:endParaRPr lang="uk-UA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1788" y="1776601"/>
            <a:ext cx="803785" cy="803785"/>
          </a:xfrm>
          <a:prstGeom prst="rect">
            <a:avLst/>
          </a:prstGeom>
        </p:spPr>
      </p:pic>
      <p:sp>
        <p:nvSpPr>
          <p:cNvPr id="19" name="Прямокутник 18"/>
          <p:cNvSpPr/>
          <p:nvPr/>
        </p:nvSpPr>
        <p:spPr>
          <a:xfrm>
            <a:off x="7957383" y="2513966"/>
            <a:ext cx="57259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1</a:t>
            </a:r>
            <a:endParaRPr lang="uk-UA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7594" y="2635128"/>
            <a:ext cx="776449" cy="776449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40401">
            <a:off x="4814901" y="350887"/>
            <a:ext cx="1862612" cy="1349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3670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o Pow Pay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37160" y="563880"/>
            <a:ext cx="11643360" cy="5242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63051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theme/theme1.xml><?xml version="1.0" encoding="utf-8"?>
<a:theme xmlns:a="http://schemas.openxmlformats.org/drawingml/2006/main" name="Сектор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153</TotalTime>
  <Words>66</Words>
  <Application>Microsoft Office PowerPoint</Application>
  <PresentationFormat>Широкоэкранный</PresentationFormat>
  <Paragraphs>37</Paragraphs>
  <Slides>4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7" baseType="lpstr">
      <vt:lpstr>Century Gothic</vt:lpstr>
      <vt:lpstr>Wingdings 3</vt:lpstr>
      <vt:lpstr>Сектор</vt:lpstr>
      <vt:lpstr> відкриваємо переставний закон додавання</vt:lpstr>
      <vt:lpstr>0    2    5    6    7    8    9 Ф    І    К    С   И   К    И</vt:lpstr>
      <vt:lpstr>8 -          = 7   8 +         = 9 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Досліджуємо та відкриваємо переставний закон додавання</dc:title>
  <dc:creator>Наталья</dc:creator>
  <cp:lastModifiedBy>Наталья</cp:lastModifiedBy>
  <cp:revision>15</cp:revision>
  <dcterms:created xsi:type="dcterms:W3CDTF">2021-12-02T19:19:15Z</dcterms:created>
  <dcterms:modified xsi:type="dcterms:W3CDTF">2021-12-04T20:53:49Z</dcterms:modified>
</cp:coreProperties>
</file>