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1350" r:id="rId2"/>
    <p:sldId id="1308" r:id="rId3"/>
    <p:sldId id="1314" r:id="rId4"/>
    <p:sldId id="1361" r:id="rId5"/>
    <p:sldId id="1352" r:id="rId6"/>
    <p:sldId id="1362" r:id="rId7"/>
    <p:sldId id="1363" r:id="rId8"/>
    <p:sldId id="1345" r:id="rId9"/>
    <p:sldId id="1371" r:id="rId10"/>
    <p:sldId id="1354" r:id="rId11"/>
    <p:sldId id="1364" r:id="rId12"/>
    <p:sldId id="1365" r:id="rId13"/>
    <p:sldId id="1366" r:id="rId14"/>
    <p:sldId id="1367" r:id="rId15"/>
    <p:sldId id="1368" r:id="rId16"/>
    <p:sldId id="1369" r:id="rId17"/>
    <p:sldId id="1370" r:id="rId18"/>
    <p:sldId id="1360" r:id="rId19"/>
    <p:sldId id="1311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99"/>
    <a:srgbClr val="5408DC"/>
    <a:srgbClr val="0033CC"/>
    <a:srgbClr val="00C563"/>
    <a:srgbClr val="FF0066"/>
    <a:srgbClr val="0101FD"/>
    <a:srgbClr val="4870AB"/>
    <a:srgbClr val="2F3242"/>
    <a:srgbClr val="FFB4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24.01.2024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8629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7737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282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552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0027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1494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6253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0501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1686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3039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36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820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31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762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221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5720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75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663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66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9826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68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FBF2D6-4F70-474E-8189-F1C29A9FD449}" type="datetime1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2CC5-B2C6-4302-92FF-8C073FD1154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32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24.01.2024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5882" y="2321004"/>
            <a:ext cx="98938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Відношення і пропорції</a:t>
            </a:r>
            <a:endParaRPr lang="uk-UA" sz="6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928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66557" y="625787"/>
            <a:ext cx="91400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нашого уроку: </a:t>
            </a:r>
            <a:endParaRPr lang="uk-UA" sz="4000" dirty="0" smtClean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defRPr/>
            </a:pP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узагальнити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систематизувати знання учнів з теми «Відношення і пропорції», </a:t>
            </a:r>
            <a:r>
              <a:rPr lang="uk-UA" sz="400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прямопропорційні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величини, удосконалити навички розв’язування задач і вправ на пропорції і пропорційну залежність величин, розширити знання учнів про пропорцію</a:t>
            </a:r>
          </a:p>
        </p:txBody>
      </p:sp>
    </p:spTree>
    <p:extLst>
      <p:ext uri="{BB962C8B-B14F-4D97-AF65-F5344CB8AC3E}">
        <p14:creationId xmlns:p14="http://schemas.microsoft.com/office/powerpoint/2010/main" val="28678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41589" y="758750"/>
            <a:ext cx="11346828" cy="5937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uk-UA" sz="3200" b="1" i="1" dirty="0" smtClean="0">
                <a:ln w="0"/>
                <a:solidFill>
                  <a:srgbClr val="5408DC"/>
                </a:solidFill>
              </a:rPr>
              <a:t>№ 777</a:t>
            </a:r>
            <a:endParaRPr lang="uk-UA" sz="3200" b="1" i="1" dirty="0">
              <a:ln w="0"/>
              <a:solidFill>
                <a:srgbClr val="5408DC"/>
              </a:solidFill>
            </a:endParaRPr>
          </a:p>
          <a:p>
            <a:pPr>
              <a:lnSpc>
                <a:spcPct val="90000"/>
              </a:lnSpc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50% = 0,5</a:t>
            </a:r>
            <a:endParaRPr lang="uk-UA" sz="3000" b="1" dirty="0">
              <a:ln w="0"/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80% = 0,8</a:t>
            </a:r>
          </a:p>
          <a:p>
            <a:pPr>
              <a:lnSpc>
                <a:spcPct val="90000"/>
              </a:lnSpc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3) Нехай перше число дорівнює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, тоді друге 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0,5х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, а третє – 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0,8х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uk-UA" sz="3000" b="1" dirty="0">
              <a:ln w="0"/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Складемо рівняння: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 + 0,5х + 0,8х = 460</a:t>
            </a:r>
          </a:p>
          <a:p>
            <a:pPr>
              <a:lnSpc>
                <a:spcPct val="90000"/>
              </a:lnSpc>
            </a:pP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х(1 + 0,5 + 0,8) = 460</a:t>
            </a:r>
          </a:p>
          <a:p>
            <a:pPr>
              <a:lnSpc>
                <a:spcPct val="90000"/>
              </a:lnSpc>
            </a:pP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2,3х = 460</a:t>
            </a:r>
          </a:p>
          <a:p>
            <a:pPr>
              <a:lnSpc>
                <a:spcPct val="90000"/>
              </a:lnSpc>
            </a:pPr>
            <a:r>
              <a:rPr lang="uk-UA" sz="3000" b="1" dirty="0">
                <a:ln w="0"/>
                <a:solidFill>
                  <a:srgbClr val="000099"/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 = 460 : 2,3</a:t>
            </a:r>
          </a:p>
          <a:p>
            <a:pPr>
              <a:lnSpc>
                <a:spcPct val="90000"/>
              </a:lnSpc>
            </a:pPr>
            <a:r>
              <a:rPr lang="uk-UA" sz="3000" b="1" dirty="0">
                <a:ln w="0"/>
                <a:solidFill>
                  <a:srgbClr val="000099"/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 = 4600 : 23</a:t>
            </a:r>
          </a:p>
          <a:p>
            <a:pPr lvl="0">
              <a:lnSpc>
                <a:spcPct val="90000"/>
              </a:lnSpc>
              <a:defRPr/>
            </a:pPr>
            <a:r>
              <a:rPr lang="uk-UA" sz="3000" b="1" dirty="0">
                <a:ln w="0"/>
                <a:solidFill>
                  <a:srgbClr val="000099"/>
                </a:solidFill>
              </a:rPr>
              <a:t>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х = 200</a:t>
            </a:r>
          </a:p>
          <a:p>
            <a:pPr lvl="0">
              <a:lnSpc>
                <a:spcPct val="90000"/>
              </a:lnSpc>
              <a:defRPr/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Отже перше число дорівнює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200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, </a:t>
            </a:r>
          </a:p>
          <a:p>
            <a:pPr lvl="0">
              <a:lnSpc>
                <a:spcPct val="90000"/>
              </a:lnSpc>
              <a:defRPr/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друге число –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0,5 </a:t>
            </a:r>
            <a:r>
              <a:rPr lang="uk-UA" sz="3000" b="1" dirty="0" smtClean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 200 = 100</a:t>
            </a:r>
          </a:p>
          <a:p>
            <a:pPr>
              <a:lnSpc>
                <a:spcPct val="90000"/>
              </a:lnSpc>
              <a:defRPr/>
            </a:pP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  <a:sym typeface="Symbol" panose="05050102010706020507" pitchFamily="18" charset="2"/>
              </a:rPr>
              <a:t>т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  <a:sym typeface="Symbol" panose="05050102010706020507" pitchFamily="18" charset="2"/>
              </a:rPr>
              <a:t>ретє число – </a:t>
            </a:r>
            <a:r>
              <a:rPr lang="uk-UA" sz="3000" b="1" dirty="0" smtClean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0,8 </a:t>
            </a:r>
            <a:r>
              <a:rPr lang="uk-UA" sz="3000" b="1" dirty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 200 = </a:t>
            </a:r>
            <a:r>
              <a:rPr lang="uk-UA" sz="3000" b="1" dirty="0" smtClean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160</a:t>
            </a:r>
            <a:endParaRPr lang="uk-UA" sz="3000" b="1" dirty="0">
              <a:ln w="0"/>
              <a:solidFill>
                <a:srgbClr val="000099"/>
              </a:solidFill>
              <a:sym typeface="Symbol" panose="05050102010706020507" pitchFamily="18" charset="2"/>
            </a:endParaRPr>
          </a:p>
          <a:p>
            <a:pPr lvl="0">
              <a:lnSpc>
                <a:spcPct val="90000"/>
              </a:lnSpc>
              <a:defRPr/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Відповідь: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200, 100, 160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uk-UA" sz="3000" b="1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5617" y="-33337"/>
            <a:ext cx="111023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Перевірка домашнього завдання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2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71144" y="1002394"/>
            <a:ext cx="1134682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0"/>
                <a:solidFill>
                  <a:srgbClr val="5408DC"/>
                </a:solidFill>
              </a:rPr>
              <a:t>№ 781</a:t>
            </a:r>
            <a:endParaRPr lang="uk-UA" sz="3200" b="1" i="1" dirty="0">
              <a:ln w="0"/>
              <a:solidFill>
                <a:srgbClr val="5408DC"/>
              </a:solidFill>
            </a:endParaRPr>
          </a:p>
          <a:p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10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0% 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–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 (30% + 34%) = 100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%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– 64% = 36% 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продав магазин третього дня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 </a:t>
            </a:r>
            <a:endParaRPr lang="uk-UA" sz="3000" b="1" dirty="0">
              <a:ln w="0"/>
              <a:solidFill>
                <a:srgbClr val="000099"/>
              </a:solidFill>
            </a:endParaRPr>
          </a:p>
          <a:p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36% = 0,36</a:t>
            </a:r>
          </a:p>
          <a:p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3)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288 : 0,36 = 28800 : 36 = 800 (кг) 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– було всього картоплі </a:t>
            </a:r>
            <a:endParaRPr lang="uk-UA" sz="3000" b="1" dirty="0" smtClean="0">
              <a:ln w="0"/>
              <a:solidFill>
                <a:srgbClr val="000099"/>
              </a:solidFill>
            </a:endParaRPr>
          </a:p>
          <a:p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30% 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=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0,3</a:t>
            </a:r>
            <a:endParaRPr lang="uk-UA" sz="3000" b="1" dirty="0">
              <a:ln w="0"/>
              <a:solidFill>
                <a:srgbClr val="000099"/>
              </a:solidFill>
            </a:endParaRPr>
          </a:p>
          <a:p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5)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800 </a:t>
            </a:r>
            <a:r>
              <a:rPr lang="uk-UA" sz="3000" b="1" dirty="0" smtClean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 0,3 = 80  3 = 240 (кг) 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- продав магазин 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першого 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дня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 </a:t>
            </a:r>
          </a:p>
          <a:p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6) 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800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– (240 + 288) = 800 – 528 = 272 (кг)</a:t>
            </a:r>
            <a:r>
              <a:rPr lang="uk-UA" sz="3000" b="1" dirty="0" smtClean="0">
                <a:ln w="0"/>
                <a:solidFill>
                  <a:srgbClr val="000099"/>
                </a:solidFill>
                <a:sym typeface="Symbol" panose="05050102010706020507" pitchFamily="18" charset="2"/>
              </a:rPr>
              <a:t> 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uk-UA" sz="3000" b="1" dirty="0">
                <a:ln w="0"/>
                <a:solidFill>
                  <a:schemeClr val="accent1">
                    <a:lumMod val="75000"/>
                  </a:schemeClr>
                </a:solidFill>
              </a:rPr>
              <a:t>продав магазин 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                            другого   дня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 </a:t>
            </a:r>
          </a:p>
          <a:p>
            <a:pPr lvl="0">
              <a:defRPr/>
            </a:pP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Відповідь: 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240 кг</a:t>
            </a:r>
            <a:r>
              <a:rPr lang="uk-UA" sz="3000" b="1" dirty="0">
                <a:ln w="0"/>
                <a:solidFill>
                  <a:srgbClr val="000099"/>
                </a:solidFill>
              </a:rPr>
              <a:t>;</a:t>
            </a:r>
            <a:r>
              <a:rPr lang="uk-UA" sz="3000" b="1" dirty="0" smtClean="0">
                <a:ln w="0"/>
                <a:solidFill>
                  <a:srgbClr val="000099"/>
                </a:solidFill>
              </a:rPr>
              <a:t> 272 кг</a:t>
            </a:r>
            <a:r>
              <a:rPr lang="uk-UA" sz="30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uk-UA" sz="3000" b="1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5617" y="-33337"/>
            <a:ext cx="111023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Перевірка домашнього завдання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6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15" y="990105"/>
            <a:ext cx="10555149" cy="508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8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14" y="779881"/>
            <a:ext cx="9910612" cy="35934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58" y="4376613"/>
            <a:ext cx="9999873" cy="231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05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529" y="723569"/>
            <a:ext cx="8109449" cy="607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5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1175451"/>
            <a:ext cx="10972800" cy="4390462"/>
          </a:xfrm>
        </p:spPr>
        <p:txBody>
          <a:bodyPr>
            <a:noAutofit/>
          </a:bodyPr>
          <a:lstStyle/>
          <a:p>
            <a:pPr algn="l"/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4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 </a:t>
            </a:r>
            <a:r>
              <a:rPr lang="uk-UA" sz="4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урок буде незвичайним. </a:t>
            </a:r>
            <a:r>
              <a:rPr lang="uk-UA" sz="4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вирушимо в подорож до місця,  де археологи під час розкопок знайшли скарб. </a:t>
            </a:r>
            <a:r>
              <a:rPr lang="uk-UA" sz="4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 зробити це  ми зможемо лише тоді, коли  дамо відповіді на запитання, які нам залишили археологи</a:t>
            </a:r>
            <a:r>
              <a:rPr lang="uk-UA" sz="4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uk-UA" sz="4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Тож почнемо…</a:t>
            </a:r>
            <a:endParaRPr lang="uk-UA" sz="44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24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Фізкультхвилинка 'Україно, земле моя'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2675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211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Розглянемо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3460" y="830997"/>
            <a:ext cx="11668540" cy="2230255"/>
          </a:xfrm>
        </p:spPr>
        <p:txBody>
          <a:bodyPr>
            <a:noAutofit/>
          </a:bodyPr>
          <a:lstStyle/>
          <a:p>
            <a:pPr lvl="0" algn="l"/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</a:t>
            </a:r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 вирушимо до </a:t>
            </a:r>
            <a:r>
              <a:rPr lang="uk-UA" sz="32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Консулівського</a:t>
            </a:r>
            <a:r>
              <a:rPr lang="uk-UA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городища, що знаходиться у Національному природному парку </a:t>
            </a:r>
            <a:r>
              <a:rPr lang="uk-UA" sz="32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Кам`янська</a:t>
            </a:r>
            <a:r>
              <a:rPr lang="uk-UA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Січ поблизу села Республіканець. </a:t>
            </a:r>
            <a:endParaRPr lang="uk-UA" sz="32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http://ukraineomni.org/wp-content/uploads/2017/11/ukhermap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22" y="2374336"/>
            <a:ext cx="5595114" cy="4092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5441741" y="2143539"/>
            <a:ext cx="6750259" cy="2922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Відстань від Каховки до точки призначення складає 46,5 км.</a:t>
            </a:r>
          </a:p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Потрібно з’ясувати, скільки бензину потрібно на шлях туди й назад, якщо витрата пального  на 1 км шляху становить  0,2 л.</a:t>
            </a:r>
          </a:p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uk-UA" sz="32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02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Розглянемо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3460" y="830997"/>
            <a:ext cx="11668540" cy="1156829"/>
          </a:xfrm>
        </p:spPr>
        <p:txBody>
          <a:bodyPr>
            <a:noAutofit/>
          </a:bodyPr>
          <a:lstStyle/>
          <a:p>
            <a:pPr lvl="0" algn="l"/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Перша знахідка, яку знайшли археологи була дощечка присипана пилом. </a:t>
            </a:r>
            <a:r>
              <a:rPr lang="uk-UA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Обчистивши її, побачили </a:t>
            </a:r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запис:</a:t>
            </a:r>
            <a:endParaRPr lang="uk-UA" sz="32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278394" y="2119191"/>
            <a:ext cx="4985854" cy="882424"/>
          </a:xfrm>
          <a:prstGeom prst="rect">
            <a:avLst/>
          </a:prstGeom>
          <a:solidFill>
            <a:schemeClr val="accent4">
              <a:lumMod val="100000"/>
              <a:lumOff val="0"/>
            </a:schemeClr>
          </a:solidFill>
          <a:ln w="38100">
            <a:solidFill>
              <a:schemeClr val="lt1">
                <a:lumMod val="95000"/>
                <a:lumOff val="0"/>
              </a:schemeClr>
            </a:solidFill>
            <a:miter lim="800000"/>
            <a:headEnd/>
            <a:tailEnd/>
          </a:ln>
          <a:effectLst>
            <a:outerShdw dist="28398" dir="3806097" algn="ctr" rotWithShape="0">
              <a:schemeClr val="accent4">
                <a:lumMod val="50000"/>
                <a:lumOff val="0"/>
                <a:alpha val="50000"/>
              </a:scheme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k-U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uk-UA" sz="4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1,2 </a:t>
            </a:r>
            <a:r>
              <a:rPr lang="uk-UA" sz="4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4 = 1,8 : 6</a:t>
            </a:r>
            <a:endParaRPr lang="uk-UA" sz="4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854764" y="3746473"/>
            <a:ext cx="6314662" cy="17266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Що цей запис означає?</a:t>
            </a:r>
          </a:p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Скількома способами можна перевірити правильність запису?</a:t>
            </a:r>
          </a:p>
          <a:p>
            <a:pPr algn="l"/>
            <a:endParaRPr lang="uk-UA" sz="32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741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Розглянемо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3460" y="830997"/>
            <a:ext cx="10820401" cy="4960203"/>
          </a:xfrm>
        </p:spPr>
        <p:txBody>
          <a:bodyPr>
            <a:noAutofit/>
          </a:bodyPr>
          <a:lstStyle/>
          <a:p>
            <a:pPr lvl="0" algn="l"/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спосіб (за означенням): 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1,2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4 = 0,3;    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1,8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6 = 0,3;      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0,3 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0,3.</a:t>
            </a:r>
          </a:p>
          <a:p>
            <a:pPr lvl="0" algn="l"/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ІІ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спосіб (за основною властивістю пропорції):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1,2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· 6 = 7,2;      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· 1,8 = 7,2;        </a:t>
            </a:r>
            <a:endParaRPr lang="uk-UA" sz="3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7,2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7,2.</a:t>
            </a:r>
          </a:p>
          <a:p>
            <a:pPr lvl="0" algn="l"/>
            <a:endParaRPr lang="uk-UA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931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в групах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066800" y="830997"/>
                <a:ext cx="10058399" cy="4960203"/>
              </a:xfrm>
            </p:spPr>
            <p:txBody>
              <a:bodyPr>
                <a:noAutofit/>
              </a:bodyPr>
              <a:lstStyle/>
              <a:p>
                <a:pPr lvl="0" algn="l"/>
                <a:r>
                  <a:rPr lang="uk-UA" sz="4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</a:t>
                </a:r>
                <a:endParaRPr lang="uk-UA" sz="48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4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</a:t>
                </a:r>
                <a:r>
                  <a:rPr lang="uk-UA" sz="4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 </a:t>
                </a:r>
                <a14:m>
                  <m:oMath xmlns:m="http://schemas.openxmlformats.org/officeDocument/2006/math">
                    <m:r>
                      <a:rPr lang="uk-UA" sz="48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8 :х</m:t>
                    </m:r>
                    <m:r>
                      <a:rPr lang="uk-UA" sz="48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r>
                      <a:rPr lang="uk-UA" sz="48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6 :9</m:t>
                    </m:r>
                  </m:oMath>
                </a14:m>
                <a:r>
                  <a:rPr lang="uk-UA" sz="48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uk-UA" sz="4800" dirty="0" smtClean="0"/>
                  <a:t>          </a:t>
                </a: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4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r>
                  <a:rPr lang="uk-UA" sz="48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5</m:t>
                        </m:r>
                      </m:num>
                      <m:den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6</m:t>
                        </m:r>
                      </m:den>
                    </m:f>
                    <m:r>
                      <a:rPr lang="uk-UA" sz="66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:</m:t>
                    </m:r>
                  </m:oMath>
                </a14:m>
                <a:r>
                  <a:rPr lang="uk-UA" sz="66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3</m:t>
                        </m:r>
                      </m:num>
                      <m:den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  <m:r>
                      <a:rPr lang="uk-UA" sz="66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7</m:t>
                        </m:r>
                      </m:num>
                      <m:den>
                        <m:r>
                          <a:rPr lang="uk-UA" sz="66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9</m:t>
                        </m:r>
                      </m:den>
                    </m:f>
                    <m:r>
                      <a:rPr lang="uk-UA" sz="66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  <m:r>
                      <a:rPr lang="uk-UA" sz="66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:х</m:t>
                    </m:r>
                  </m:oMath>
                </a14:m>
                <a:r>
                  <a:rPr lang="uk-UA" sz="66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uk-UA" sz="66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uk-UA" sz="48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4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  <a:r>
                  <a:rPr lang="uk-UA" sz="48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14:m>
                  <m:oMath xmlns:m="http://schemas.openxmlformats.org/officeDocument/2006/math">
                    <m:r>
                      <a:rPr lang="uk-UA" sz="48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  <m:r>
                      <a:rPr lang="uk-UA" sz="48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4,8 :х</m:t>
                    </m:r>
                    <m:r>
                      <a:rPr lang="uk-UA" sz="48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</m:oMath>
                </a14:m>
                <a:r>
                  <a:rPr lang="uk-UA" sz="48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1,8 : </a:t>
                </a:r>
                <a:r>
                  <a:rPr lang="uk-UA" sz="4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4,5</a:t>
                </a:r>
                <a:endParaRPr lang="uk-UA" sz="48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5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066800" y="830997"/>
                <a:ext cx="10058399" cy="4960203"/>
              </a:xfrm>
              <a:blipFill>
                <a:blip r:embed="rId5"/>
                <a:stretch>
                  <a:fillRect l="-284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828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2298" y="620770"/>
            <a:ext cx="7904093" cy="6027003"/>
          </a:xfrm>
        </p:spPr>
        <p:txBody>
          <a:bodyPr>
            <a:noAutofit/>
          </a:bodyPr>
          <a:lstStyle/>
          <a:p>
            <a:pPr lvl="0" algn="l"/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Наступною знахідкою був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великий ящик  доверху заповнений картинами. Незвичайність цих картин у тому, що на кожній з них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зображені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квіти. </a:t>
            </a:r>
            <a:endParaRPr lang="uk-UA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При складанні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ікебани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необхідно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дотримуватися пропорції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8 = 8 :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  Леонардо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 Вінчі назвав такий поділ золотим перерізом, а Лука </a:t>
            </a:r>
            <a:r>
              <a:rPr lang="uk-UA" sz="28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Пачолі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божественною пропорцією.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uk-UA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Наші зошити, підручники також  намагаються виготовляти так, щоб вони мали форму і розміри близькі до золотого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перерізу.</a:t>
            </a:r>
          </a:p>
          <a:p>
            <a:pPr lvl="0" algn="l"/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Завдання: </a:t>
            </a:r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виміряйте довжину та ширину </a:t>
            </a:r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вашого підручника </a:t>
            </a:r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математики </a:t>
            </a:r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</a:t>
            </a:r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знайдіть відношення ширини до </a:t>
            </a:r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довжини.</a:t>
            </a:r>
            <a:endParaRPr lang="uk-UA" sz="32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C:\Users\Home\Desktop\images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615" y="415498"/>
            <a:ext cx="3253133" cy="3129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Home\Desktop\images (1)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494643" y="3684105"/>
            <a:ext cx="3525079" cy="333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в групах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55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8802" y="1021786"/>
            <a:ext cx="7722015" cy="4814428"/>
          </a:xfrm>
        </p:spPr>
        <p:txBody>
          <a:bodyPr>
            <a:noAutofit/>
          </a:bodyPr>
          <a:lstStyle/>
          <a:p>
            <a:pPr lvl="0" algn="l"/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Третьою знахідкою був посуд 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покритий </a:t>
            </a:r>
            <a:r>
              <a:rPr lang="uk-UA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мельхіором</a:t>
            </a:r>
            <a:r>
              <a:rPr lang="uk-UA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Це сплав нікелю, цинку і міді взятих у відношенні 3 : 4 : 13. </a:t>
            </a:r>
            <a:endParaRPr lang="uk-UA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endParaRPr lang="uk-UA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Завдання:</a:t>
            </a:r>
            <a:endParaRPr lang="uk-UA" sz="32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 Скільки </a:t>
            </a:r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цих металів треба взяти, щоб одержати 160 кг мельхіору? </a:t>
            </a:r>
            <a:endParaRPr lang="uk-UA" sz="32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/>
            <a:r>
              <a:rPr lang="uk-UA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 Який </a:t>
            </a:r>
            <a:r>
              <a:rPr lang="uk-UA" sz="32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відсоток нікелю, цинку і міді в цьому сплаві?	</a:t>
            </a:r>
            <a:endParaRPr lang="uk-UA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в групах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pic>
        <p:nvPicPr>
          <p:cNvPr id="9" name="Рисунок 8" descr="C:\Users\Home\Desktop\Без названия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1603" y="3842150"/>
            <a:ext cx="4470884" cy="288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Home\Desktop\images (2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0817" y="1306218"/>
            <a:ext cx="3973223" cy="225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867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Перевіримо: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98783" y="664644"/>
                <a:ext cx="12112487" cy="5528711"/>
              </a:xfrm>
            </p:spPr>
            <p:txBody>
              <a:bodyPr>
                <a:noAutofit/>
              </a:bodyPr>
              <a:lstStyle/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а) </a:t>
                </a:r>
                <a14:m>
                  <m:oMath xmlns:m="http://schemas.openxmlformats.org/officeDocument/2006/math">
                    <m:r>
                      <a:rPr lang="uk-UA" sz="30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3х+4х+13х</m:t>
                    </m:r>
                    <m:r>
                      <a:rPr lang="uk-UA" sz="30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0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0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6</m:t>
                    </m:r>
                    <m:r>
                      <a:rPr lang="uk-UA" sz="30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uk-UA" sz="30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</a:t>
                </a:r>
                <a:endParaRPr lang="uk-UA" sz="30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14:m>
                  <m:oMath xmlns:m="http://schemas.openxmlformats.org/officeDocument/2006/math">
                    <m:r>
                      <a:rPr lang="uk-UA" sz="30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20х=160</m:t>
                    </m:r>
                  </m:oMath>
                </a14:m>
                <a:r>
                  <a:rPr lang="uk-UA" sz="3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</a:t>
                </a: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000" b="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</a:t>
                </a:r>
                <a14:m>
                  <m:oMath xmlns:m="http://schemas.openxmlformats.org/officeDocument/2006/math">
                    <m:r>
                      <a:rPr lang="uk-UA" sz="30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х=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8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uk-UA" sz="30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14:m>
                  <m:oMath xmlns:m="http://schemas.openxmlformats.org/officeDocument/2006/math"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∙8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24 </m:t>
                    </m:r>
                    <m:d>
                      <m:dPr>
                        <m:ctrlPr>
                          <a:rPr lang="uk-UA" sz="3000" b="0" i="1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000" b="0" i="1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кг</m:t>
                        </m:r>
                      </m:e>
                    </m:d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−нікелю</m:t>
                    </m:r>
                  </m:oMath>
                </a14:m>
                <a:endParaRPr lang="uk-UA" sz="30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14:m>
                  <m:oMath xmlns:m="http://schemas.openxmlformats.org/officeDocument/2006/math"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4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∙8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32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uk-UA" sz="30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0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кг</m:t>
                        </m:r>
                      </m:e>
                    </m:d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цинку</m:t>
                    </m:r>
                  </m:oMath>
                </a14:m>
                <a:endParaRPr lang="uk-UA" sz="30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1</a:t>
                </a:r>
                <a14:m>
                  <m:oMath xmlns:m="http://schemas.openxmlformats.org/officeDocument/2006/math"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∙8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10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4 </m:t>
                    </m:r>
                    <m:d>
                      <m:dPr>
                        <m:ctrlPr>
                          <a:rPr lang="uk-UA" sz="30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0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кг</m:t>
                        </m:r>
                      </m:e>
                    </m:d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r>
                      <a:rPr lang="uk-UA" sz="30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міді</m:t>
                    </m:r>
                    <m:r>
                      <a:rPr lang="uk-UA" sz="30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uk-UA" sz="30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б)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160 кг−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%;				 </a:t>
                </a:r>
                <a14:m>
                  <m:oMath xmlns:m="http://schemas.openxmlformats.org/officeDocument/2006/math"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160 кг−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%</a:t>
                </a:r>
                <a:endParaRPr lang="uk-UA" sz="32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200" b="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24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кг−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х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%					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32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кг−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х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%</a:t>
                </a: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х=</m:t>
                    </m:r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24</m:t>
                        </m:r>
                        <m:r>
                          <a:rPr lang="uk-UA" sz="3200" b="0" i="1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∙100</m:t>
                        </m:r>
                      </m:num>
                      <m:den>
                        <m:r>
                          <a:rPr lang="uk-UA" sz="3200" b="0" i="0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160</m:t>
                        </m:r>
                      </m:den>
                    </m:f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=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15(%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</a:t>
                </a:r>
                <a14:m>
                  <m:oMath xmlns:m="http://schemas.openxmlformats.org/officeDocument/2006/math"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нікелю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 </a:t>
                </a:r>
                <a14:m>
                  <m:oMath xmlns:m="http://schemas.openxmlformats.org/officeDocument/2006/math"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х=</m:t>
                    </m:r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32</m:t>
                        </m:r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∙100</m:t>
                        </m:r>
                      </m:num>
                      <m:den>
                        <m:r>
                          <a:rPr lang="uk-UA" sz="32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160</m:t>
                        </m:r>
                      </m:den>
                    </m:f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=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20(</m:t>
                    </m:r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%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uk-UA" sz="3200" i="1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r>
                      <a:rPr lang="uk-UA" sz="3200" b="0" i="1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цинку</m:t>
                    </m:r>
                  </m:oMath>
                </a14:m>
                <a:endParaRPr lang="uk-UA" sz="32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</a:t>
                </a:r>
                <a14:m>
                  <m:oMath xmlns:m="http://schemas.openxmlformats.org/officeDocument/2006/math">
                    <m:r>
                      <a:rPr lang="uk-UA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100−15−20=65</m:t>
                    </m:r>
                    <m:d>
                      <m:dPr>
                        <m:ctrlPr>
                          <a:rPr lang="uk-UA" sz="3200" b="0" i="0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200" b="0" i="0" smtClean="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uk-UA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−міді</m:t>
                    </m:r>
                  </m:oMath>
                </a14:m>
                <a:endParaRPr lang="uk-UA" sz="32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8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98783" y="664644"/>
                <a:ext cx="12112487" cy="5528711"/>
              </a:xfrm>
              <a:blipFill>
                <a:blip r:embed="rId5"/>
                <a:stretch>
                  <a:fillRect l="-1359" t="-14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515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в групах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84314" y="830997"/>
                <a:ext cx="10740886" cy="5609560"/>
              </a:xfrm>
            </p:spPr>
            <p:txBody>
              <a:bodyPr>
                <a:noAutofit/>
              </a:bodyPr>
              <a:lstStyle/>
              <a:p>
                <a:pPr lvl="0" algn="l"/>
                <a:r>
                  <a:rPr lang="uk-UA" sz="40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</a:t>
                </a:r>
                <a:r>
                  <a:rPr lang="uk-UA" sz="36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Та </a:t>
                </a:r>
                <a:r>
                  <a:rPr lang="uk-UA" sz="36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група, яка першою виконає наступне завдання  буде запрошена археологами до найближчої експедиції.</a:t>
                </a:r>
                <a:endParaRPr lang="uk-UA" sz="36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</m:t>
                    </m:r>
                    <m:r>
                      <m:rPr>
                        <m:sty m:val="p"/>
                      </m:rP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y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: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lang="uk-UA" sz="3200" dirty="0" smtClean="0"/>
                  <a:t>          </a:t>
                </a: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2)</a:t>
                </a:r>
                <a:r>
                  <a:rPr lang="en-US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32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</m:t>
                    </m:r>
                    <m:r>
                      <m:rPr>
                        <m:sty m:val="p"/>
                      </m:rP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z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endParaRPr lang="uk-UA" sz="32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3)</a:t>
                </a:r>
                <a:r>
                  <a:rPr lang="en-US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z</m:t>
                    </m:r>
                    <m:r>
                      <a:rPr lang="en-US" sz="3200" b="0" i="0" dirty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:1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2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</m:t>
                    </m:r>
                    <m:r>
                      <a:rPr lang="en-US" sz="3200" b="0" i="0" smtClean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0,25</m:t>
                    </m:r>
                  </m:oMath>
                </a14:m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</a:t>
                </a:r>
              </a:p>
              <a:p>
                <a:pPr lvl="0" algn="l">
                  <a:lnSpc>
                    <a:spcPct val="100000"/>
                  </a:lnSpc>
                  <a:spcAft>
                    <a:spcPts val="1200"/>
                  </a:spcAft>
                </a:pPr>
                <a:r>
                  <a:rPr lang="uk-UA" sz="36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Знайти: х</a:t>
                </a:r>
                <a:r>
                  <a:rPr lang="uk-UA" sz="36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</a:t>
                </a:r>
              </a:p>
            </p:txBody>
          </p:sp>
        </mc:Choice>
        <mc:Fallback>
          <p:sp>
            <p:nvSpPr>
              <p:cNvPr id="5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84314" y="830997"/>
                <a:ext cx="10740886" cy="5609560"/>
              </a:xfrm>
              <a:blipFill>
                <a:blip r:embed="rId5"/>
                <a:stretch>
                  <a:fillRect l="-1816" t="-1954" r="-363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656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313043" y="-11801"/>
            <a:ext cx="48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Підсумуємо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82298" y="819197"/>
            <a:ext cx="10398954" cy="543583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Розгадайте анаграми та вкажіть зайве слово: </a:t>
            </a:r>
            <a:endParaRPr lang="uk-UA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uk-UA" sz="32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>
            <a:spLocks noChangeArrowheads="1"/>
          </p:cNvSpPr>
          <p:nvPr/>
        </p:nvSpPr>
        <p:spPr bwMode="auto">
          <a:xfrm>
            <a:off x="6866953" y="1938119"/>
            <a:ext cx="3240000" cy="144000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k-UA" sz="4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нявіднешон</a:t>
            </a:r>
            <a:endParaRPr lang="uk-UA" sz="4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1750182" y="1984123"/>
            <a:ext cx="3240000" cy="1440000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k-UA" sz="44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полащ</a:t>
            </a:r>
            <a:endParaRPr lang="uk-UA" sz="3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>
            <a:spLocks noChangeArrowheads="1"/>
          </p:cNvSpPr>
          <p:nvPr/>
        </p:nvSpPr>
        <p:spPr bwMode="auto">
          <a:xfrm>
            <a:off x="6420835" y="4199035"/>
            <a:ext cx="3240000" cy="14400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k-UA" sz="4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соквідти</a:t>
            </a:r>
            <a:endParaRPr lang="uk-UA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>
            <a:spLocks noChangeArrowheads="1"/>
          </p:cNvSpPr>
          <p:nvPr/>
        </p:nvSpPr>
        <p:spPr bwMode="auto">
          <a:xfrm>
            <a:off x="2160418" y="4396514"/>
            <a:ext cx="3240000" cy="1440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k-UA" sz="440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ціпоряпор</a:t>
            </a:r>
            <a:endParaRPr lang="uk-UA" sz="360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13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87636" y="2333566"/>
            <a:ext cx="60021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5400" dirty="0">
                <a:ln w="0"/>
              </a:rPr>
              <a:t>Повторити </a:t>
            </a:r>
            <a:r>
              <a:rPr lang="uk-UA" sz="5400" dirty="0" smtClean="0">
                <a:ln w="0"/>
              </a:rPr>
              <a:t>§15-19</a:t>
            </a:r>
            <a:r>
              <a:rPr lang="uk-UA" sz="5400" dirty="0">
                <a:ln w="0"/>
              </a:rPr>
              <a:t>, </a:t>
            </a:r>
            <a:endParaRPr lang="uk-UA" sz="5400" dirty="0" smtClean="0">
              <a:ln w="0"/>
            </a:endParaRPr>
          </a:p>
          <a:p>
            <a:pPr>
              <a:defRPr/>
            </a:pPr>
            <a:r>
              <a:rPr lang="uk-UA" sz="5400" dirty="0" smtClean="0">
                <a:ln w="0"/>
              </a:rPr>
              <a:t>№ 604</a:t>
            </a:r>
            <a:r>
              <a:rPr lang="uk-UA" sz="5400" dirty="0">
                <a:ln w="0"/>
              </a:rPr>
              <a:t>, </a:t>
            </a:r>
            <a:r>
              <a:rPr lang="uk-UA" sz="5400" dirty="0" smtClean="0">
                <a:ln w="0"/>
              </a:rPr>
              <a:t>634.</a:t>
            </a:r>
            <a:endParaRPr lang="uk-UA" sz="5400" dirty="0">
              <a:ln w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19200" y="486787"/>
            <a:ext cx="8733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завдання: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3327</TotalTime>
  <Words>861</Words>
  <Application>Microsoft Office PowerPoint</Application>
  <PresentationFormat>Широкоэкранный</PresentationFormat>
  <Paragraphs>114</Paragraphs>
  <Slides>19</Slides>
  <Notes>10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Symbol</vt:lpstr>
      <vt:lpstr>Times New Roman</vt:lpstr>
      <vt:lpstr>Тема Office</vt:lpstr>
      <vt:lpstr>Equation.3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Tsupa;info@vsimpptx.com;VsimPPTX</dc:creator>
  <cp:lastModifiedBy>Administrator</cp:lastModifiedBy>
  <cp:revision>324</cp:revision>
  <dcterms:created xsi:type="dcterms:W3CDTF">2018-01-05T16:38:53Z</dcterms:created>
  <dcterms:modified xsi:type="dcterms:W3CDTF">2024-01-24T17:17:56Z</dcterms:modified>
</cp:coreProperties>
</file>