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0" r:id="rId1"/>
  </p:sldMasterIdLst>
  <p:sldIdLst>
    <p:sldId id="256" r:id="rId2"/>
    <p:sldId id="281" r:id="rId3"/>
    <p:sldId id="258" r:id="rId4"/>
    <p:sldId id="260" r:id="rId5"/>
    <p:sldId id="261" r:id="rId6"/>
    <p:sldId id="264" r:id="rId7"/>
    <p:sldId id="263" r:id="rId8"/>
    <p:sldId id="265" r:id="rId9"/>
    <p:sldId id="266" r:id="rId10"/>
    <p:sldId id="285" r:id="rId11"/>
    <p:sldId id="286" r:id="rId12"/>
    <p:sldId id="287" r:id="rId13"/>
    <p:sldId id="267" r:id="rId14"/>
    <p:sldId id="270" r:id="rId15"/>
    <p:sldId id="272" r:id="rId16"/>
    <p:sldId id="273" r:id="rId17"/>
    <p:sldId id="279" r:id="rId18"/>
    <p:sldId id="280" r:id="rId19"/>
    <p:sldId id="274" r:id="rId20"/>
    <p:sldId id="284" r:id="rId21"/>
    <p:sldId id="275" r:id="rId22"/>
    <p:sldId id="276" r:id="rId2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96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860421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9300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170435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061718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98610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899096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203556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83658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875208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39846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868551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150568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8518392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691561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6647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89941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59E3B-4EEA-4FFE-A830-91F4FE9C5EA1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16B6442-5AB8-4403-9F00-DCED07DC935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7589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  <p:sldLayoutId id="2147483872" r:id="rId12"/>
    <p:sldLayoutId id="2147483873" r:id="rId13"/>
    <p:sldLayoutId id="2147483874" r:id="rId14"/>
    <p:sldLayoutId id="2147483875" r:id="rId15"/>
    <p:sldLayoutId id="21474838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uk.wikipedia.org/wiki/%D0%A1%D0%B2%D1%96%D1%82%D0%BB%D0%BE%D1%84%D0%BE%D1%8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uk.wikipedia.org/wiki/%D0%9A%D1%80%D0%B5%D0%BC%D0%B5%D0%BD%D1%87%D1%83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youtube.com/watch?v=2lL2wIZkVs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544946"/>
            <a:ext cx="7766936" cy="3805382"/>
          </a:xfrm>
        </p:spPr>
        <p:txBody>
          <a:bodyPr>
            <a:normAutofit/>
          </a:bodyPr>
          <a:lstStyle/>
          <a:p>
            <a:pPr indent="90170">
              <a:spcAft>
                <a:spcPts val="0"/>
              </a:spcAft>
            </a:pPr>
            <a:r>
              <a:rPr lang="uk-UA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Вправи на всі дії з натуральними числами </a:t>
            </a:r>
            <a: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uk-UA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800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(тиждень безпечної поведінки на дорозі)</a:t>
            </a:r>
            <a:endParaRPr lang="uk-UA" sz="4400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1507067" y="175491"/>
            <a:ext cx="7766936" cy="886691"/>
          </a:xfrm>
        </p:spPr>
        <p:txBody>
          <a:bodyPr>
            <a:normAutofit fontScale="62500" lnSpcReduction="20000"/>
          </a:bodyPr>
          <a:lstStyle/>
          <a:p>
            <a:endParaRPr lang="uk-UA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Математика,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клас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8541"/>
          <a:stretch/>
        </p:blipFill>
        <p:spPr>
          <a:xfrm>
            <a:off x="7222837" y="1949672"/>
            <a:ext cx="4969163" cy="4908328"/>
          </a:xfrm>
          <a:prstGeom prst="rect">
            <a:avLst/>
          </a:prstGeom>
        </p:spPr>
      </p:pic>
      <p:sp>
        <p:nvSpPr>
          <p:cNvPr id="5" name="Підзаголовок 2"/>
          <p:cNvSpPr txBox="1">
            <a:spLocks/>
          </p:cNvSpPr>
          <p:nvPr/>
        </p:nvSpPr>
        <p:spPr>
          <a:xfrm rot="10800000" flipV="1">
            <a:off x="1532718" y="5180549"/>
            <a:ext cx="7766936" cy="88669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 3" charset="2"/>
              <a:buNone/>
              <a:tabLst/>
              <a:defRPr/>
            </a:pPr>
            <a:endParaRPr kumimoji="0" lang="uk-UA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 3" charset="2"/>
              <a:buNone/>
              <a:tabLst/>
              <a:defRPr/>
            </a:pPr>
            <a:r>
              <a:rPr kumimoji="0" lang="uk-U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Заводський ліцей</a:t>
            </a:r>
            <a:r>
              <a:rPr kumimoji="0" lang="uk-UA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№ 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 3" charset="2"/>
              <a:buNone/>
              <a:tabLst/>
              <a:defRPr/>
            </a:pPr>
            <a:r>
              <a:rPr lang="uk-UA" sz="40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математики Войтенко</a:t>
            </a:r>
            <a:r>
              <a:rPr lang="uk-UA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Л.П.</a:t>
            </a:r>
            <a:r>
              <a:rPr kumimoji="0" lang="uk-U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xmlns="" val="67625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775757" cy="1320800"/>
          </a:xfrm>
        </p:spPr>
        <p:txBody>
          <a:bodyPr/>
          <a:lstStyle/>
          <a:p>
            <a:pPr algn="ctr"/>
            <a:r>
              <a:rPr lang="uk-UA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Емоційне налаштування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8365" y="1209964"/>
            <a:ext cx="9882908" cy="5569527"/>
          </a:xfrm>
        </p:spPr>
      </p:pic>
      <p:sp>
        <p:nvSpPr>
          <p:cNvPr id="5" name="Прямокутник 4"/>
          <p:cNvSpPr/>
          <p:nvPr/>
        </p:nvSpPr>
        <p:spPr>
          <a:xfrm>
            <a:off x="3084945" y="2253673"/>
            <a:ext cx="611447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32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k-UA" sz="32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k-UA" sz="32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Діти стали всі рівненько, </a:t>
            </a:r>
            <a:br>
              <a:rPr lang="uk-UA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Посміхнулися дружненько,</a:t>
            </a:r>
            <a:br>
              <a:rPr lang="uk-UA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Настрій на урок взяли,</a:t>
            </a:r>
            <a:br>
              <a:rPr lang="uk-UA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Працювати почали.</a:t>
            </a:r>
          </a:p>
        </p:txBody>
      </p:sp>
    </p:spTree>
    <p:extLst>
      <p:ext uri="{BB962C8B-B14F-4D97-AF65-F5344CB8AC3E}">
        <p14:creationId xmlns:p14="http://schemas.microsoft.com/office/powerpoint/2010/main" xmlns="" val="23849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997430" cy="1320800"/>
          </a:xfrm>
        </p:spPr>
        <p:txBody>
          <a:bodyPr/>
          <a:lstStyle/>
          <a:p>
            <a:pPr algn="ctr"/>
            <a:r>
              <a:rPr lang="uk-UA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Повідомлення 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теми уроку </a:t>
            </a:r>
            <a:r>
              <a:rPr lang="uk-UA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 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мотивація навчально-пізнавальної діяльності учнів.</a:t>
            </a:r>
            <a:endParaRPr lang="uk-UA" b="1" i="1" dirty="0">
              <a:solidFill>
                <a:srgbClr val="7030A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1754909"/>
            <a:ext cx="10794230" cy="4286453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uk-UA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ьогодні </a:t>
            </a:r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наш урок буде присвячений не тільки розв’язуванню </a:t>
            </a:r>
            <a:r>
              <a:rPr lang="uk-UA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вправ </a:t>
            </a:r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всі дії з натуральними числами, а і правилам дорожнього руху. Зокрема, ми пригадаємо, яку функцію в нашому житті виконує </a:t>
            </a:r>
            <a:r>
              <a:rPr lang="uk-UA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світлофор</a:t>
            </a:r>
            <a:r>
              <a:rPr lang="uk-UA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9595" y="3602182"/>
            <a:ext cx="8272697" cy="325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70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99271" y="1711105"/>
            <a:ext cx="2792729" cy="37073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323175" cy="1320800"/>
          </a:xfrm>
        </p:spPr>
        <p:txBody>
          <a:bodyPr/>
          <a:lstStyle/>
          <a:p>
            <a:pPr lvl="0" algn="ctr">
              <a:defRPr/>
            </a:pPr>
            <a:r>
              <a:rPr lang="uk-UA" i="1" dirty="0" smtClean="0">
                <a:ln w="0"/>
                <a:solidFill>
                  <a:srgbClr val="7030A0"/>
                </a:solidFill>
              </a:rPr>
              <a:t>  Три картки різного кольору.</a:t>
            </a:r>
            <a:endParaRPr lang="uk-UA" i="1" dirty="0">
              <a:ln w="0"/>
              <a:solidFill>
                <a:srgbClr val="7030A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145592" y="2124547"/>
            <a:ext cx="8915400" cy="3777622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uk-UA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Червону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вам важко дати 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відповідь;</a:t>
            </a:r>
            <a:endParaRPr lang="uk-UA" sz="3200" b="1" i="1" dirty="0" smtClean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uk-UA" sz="3200" b="1" i="1" dirty="0" smtClean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uk-UA" sz="3200" b="1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Жовту</a:t>
            </a:r>
            <a:r>
              <a:rPr lang="uk-UA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маєте сумніви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uk-UA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uk-UA" sz="3200" b="1" i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Зелену</a:t>
            </a:r>
            <a:r>
              <a:rPr lang="uk-UA" sz="32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впевнені у своїй 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 descr="https://upload.wikimedia.org/wikipedia/commons/thumb/4/47/Ukraine_road_sign_1.24.gif/100px-Ukraine_road_sign_1.24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622" y="431800"/>
            <a:ext cx="1427595" cy="1498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00866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2188" y="1212585"/>
            <a:ext cx="8911687" cy="1280890"/>
          </a:xfrm>
        </p:spPr>
        <p:txBody>
          <a:bodyPr/>
          <a:lstStyle/>
          <a:p>
            <a:pPr algn="ctr"/>
            <a:r>
              <a:rPr lang="uk-UA" dirty="0" smtClean="0">
                <a:hlinkClick r:id="rId2"/>
              </a:rPr>
              <a:t>Світлофор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0944" y="0"/>
            <a:ext cx="2191056" cy="38105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7273" y="3251201"/>
            <a:ext cx="6696363" cy="360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762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defRPr/>
            </a:pPr>
            <a:r>
              <a:rPr lang="uk-UA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Мотивація навчально-пізнавальної </a:t>
            </a:r>
            <a:br>
              <a:rPr lang="uk-UA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 учнів</a:t>
            </a: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7600" y="1973655"/>
            <a:ext cx="9873673" cy="4884345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2430261" y="2222397"/>
            <a:ext cx="7740073" cy="45243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2400" b="1" dirty="0" err="1">
                <a:ln w="0"/>
                <a:solidFill>
                  <a:srgbClr val="00B050"/>
                </a:solidFill>
              </a:rPr>
              <a:t>Цікавинки</a:t>
            </a:r>
            <a:r>
              <a:rPr lang="uk-UA" sz="2400" b="1" dirty="0">
                <a:ln w="0"/>
                <a:solidFill>
                  <a:srgbClr val="00B050"/>
                </a:solidFill>
              </a:rPr>
              <a:t> математики</a:t>
            </a:r>
          </a:p>
          <a:p>
            <a:pPr lvl="0" algn="ctr">
              <a:defRPr/>
            </a:pPr>
            <a:r>
              <a:rPr lang="uk-UA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Різниця між цифрою та числом: числа складаються із цифр. </a:t>
            </a:r>
          </a:p>
          <a:p>
            <a:pPr lvl="0" algn="ctr">
              <a:defRPr/>
            </a:pPr>
            <a:r>
              <a:rPr lang="ru-RU" sz="2400" b="1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один з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об'єктів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математики,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підрахунку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вимірювання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маркування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ctr">
              <a:defRPr/>
            </a:pP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застосовуються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чисел, </a:t>
            </a:r>
            <a:r>
              <a:rPr lang="ru-RU" sz="2400" dirty="0" err="1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sz="2400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цифрами</a:t>
            </a:r>
          </a:p>
          <a:p>
            <a:pPr lvl="0" algn="ctr">
              <a:defRPr/>
            </a:pPr>
            <a:endParaRPr lang="ru-RU" sz="2400" b="1" dirty="0" smtClean="0">
              <a:ln w="0"/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Що таке порядок дій?</a:t>
            </a:r>
            <a:endParaRPr lang="uk-UA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Назвіть правила, за якими визначають порядок дій.</a:t>
            </a:r>
            <a:endParaRPr lang="uk-UA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defRPr/>
            </a:pPr>
            <a:endParaRPr lang="ru-RU" sz="2400" b="1" dirty="0" smtClean="0">
              <a:ln w="0"/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436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14037"/>
            <a:ext cx="8596668" cy="60036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</a:rPr>
              <a:t>Формування вмінь та навичок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220306" y="1662547"/>
            <a:ext cx="8503611" cy="32604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Розв’язування 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</a:t>
            </a:r>
          </a:p>
          <a:p>
            <a:pPr marL="0" indent="0">
              <a:buNone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593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Знайди значення виразу та дізнаєшся рік заснування міста Кременчук Полтавської області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0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407 • 213 + 51125 : 25 - 87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більш детальну інформацію про місто Кременчук можна дізнатись за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посиланням: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про Кременчук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85382" y="4378036"/>
            <a:ext cx="3306618" cy="24799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74" y="4636655"/>
            <a:ext cx="3468543" cy="22213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74002" y="0"/>
            <a:ext cx="2917998" cy="24106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1545"/>
            <a:ext cx="2170545" cy="214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204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6655" y="609600"/>
            <a:ext cx="7177346" cy="748145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7030A0"/>
                </a:solidFill>
              </a:rPr>
              <a:t>Формування вмінь та </a:t>
            </a:r>
            <a:r>
              <a:rPr lang="uk-UA" sz="3200" b="1" dirty="0" smtClean="0">
                <a:solidFill>
                  <a:srgbClr val="7030A0"/>
                </a:solidFill>
              </a:rPr>
              <a:t>навичок</a:t>
            </a:r>
            <a:endParaRPr lang="uk-UA" sz="3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3" y="1736436"/>
            <a:ext cx="11043611" cy="4304926"/>
          </a:xfrm>
        </p:spPr>
        <p:txBody>
          <a:bodyPr/>
          <a:lstStyle/>
          <a:p>
            <a:pPr marL="0" lvl="0" indent="0" algn="ctr">
              <a:buNone/>
            </a:pP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на рух з неодночасним виходом об’єктів </a:t>
            </a:r>
            <a:endParaRPr lang="uk-UA" sz="32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uk-UA" sz="32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міста Заводське вирушив автомобіль зі швидкістю 60 км/год. Через дві години від того самого міста у протилежному напрямку вирушив другий автомобіль зі швидкістю 70км/год. Якою буде відстань між ними через три години?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2401455" cy="18934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74001" y="1"/>
            <a:ext cx="2917999" cy="17364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91419" y="4564928"/>
            <a:ext cx="3500582" cy="229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916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10397066" cy="155098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задачі</a:t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i="1" dirty="0">
                <a:solidFill>
                  <a:schemeClr val="tx1"/>
                </a:solidFill>
              </a:rPr>
              <a:t>(для відповіді застосовуємо кольорові картки)</a:t>
            </a:r>
            <a:br>
              <a:rPr lang="uk-UA" sz="3100" i="1" dirty="0">
                <a:solidFill>
                  <a:schemeClr val="tx1"/>
                </a:solidFill>
              </a:rPr>
            </a:br>
            <a:endParaRPr lang="uk-UA" sz="31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2160589"/>
            <a:ext cx="10397066" cy="388077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величини задані в задачі?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Який зв'язок існує між відстанню, швидкістю та часом?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 якого автомобіля більша і на скільки?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швидкість першого автомобіля?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який час вирушив другий автомобіль?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швидкість другого автомобіля?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потрібно знайти в задачі?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61400" y="3394364"/>
            <a:ext cx="3530600" cy="346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698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200" y="0"/>
            <a:ext cx="11988800" cy="6858000"/>
          </a:xfrm>
        </p:spPr>
      </p:pic>
      <p:sp>
        <p:nvSpPr>
          <p:cNvPr id="5" name="Прямокутник 4"/>
          <p:cNvSpPr/>
          <p:nvPr/>
        </p:nvSpPr>
        <p:spPr>
          <a:xfrm>
            <a:off x="2316498" y="186374"/>
            <a:ext cx="8913090" cy="4941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marR="359410" indent="179705" algn="ctr">
              <a:lnSpc>
                <a:spcPct val="115000"/>
              </a:lnSpc>
              <a:spcAft>
                <a:spcPts val="0"/>
              </a:spcAft>
            </a:pPr>
            <a:r>
              <a:rPr lang="uk-UA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 </a:t>
            </a:r>
            <a:r>
              <a:rPr lang="uk-UA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спосіб </a:t>
            </a:r>
            <a:endParaRPr lang="uk-UA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marR="359410" algn="ctr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Розв’язання</a:t>
            </a:r>
            <a:endParaRPr lang="uk-U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359410" lvl="0" indent="-4572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Яку відстань проїде перший автомобіль до початку руху другого автомобіля?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60 · 2 = 120(км)</a:t>
            </a:r>
          </a:p>
          <a:p>
            <a:pPr marR="359410"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   На </a:t>
            </a: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яку відстань віддаляються автомобілі за 1 годину?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60 + 70 = </a:t>
            </a: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130(км)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  Скільки кілометрів разом проїдуть два автомобілі за 3 години?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130 </a:t>
            </a: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· 3 = 390(км)</a:t>
            </a:r>
          </a:p>
          <a:p>
            <a:pPr marR="359410"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  Якою </a:t>
            </a: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буде відстань між автомобілями через 3 години після початку руху першого автомобіля?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120 + 390 = 510(км)</a:t>
            </a:r>
            <a:endParaRPr lang="uk-UA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744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200" y="0"/>
            <a:ext cx="11988800" cy="6858000"/>
          </a:xfrm>
        </p:spPr>
      </p:pic>
      <p:sp>
        <p:nvSpPr>
          <p:cNvPr id="5" name="Прямокутник 4"/>
          <p:cNvSpPr/>
          <p:nvPr/>
        </p:nvSpPr>
        <p:spPr>
          <a:xfrm>
            <a:off x="1597891" y="743481"/>
            <a:ext cx="8950035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marR="359410" indent="179705" algn="ctr">
              <a:lnSpc>
                <a:spcPct val="115000"/>
              </a:lnSpc>
              <a:spcAft>
                <a:spcPts val="0"/>
              </a:spcAft>
            </a:pPr>
            <a:r>
              <a:rPr lang="uk-UA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ІІ спосіб</a:t>
            </a:r>
            <a:endParaRPr lang="uk-UA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35941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Скільки годин рухався перший автомобіль?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+ 3 = 5(год)</a:t>
            </a:r>
          </a:p>
          <a:p>
            <a:pPr marR="359410"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 Яку </a:t>
            </a: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відстань проїде перший автомобіль за 5 годин?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60 · 5 = 300(км)</a:t>
            </a:r>
          </a:p>
          <a:p>
            <a:pPr marR="359410"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  Яку </a:t>
            </a: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відстань проїде другий автомобіль за 3 години?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70 · 3 = 210(км)</a:t>
            </a:r>
          </a:p>
          <a:p>
            <a:pPr marR="359410"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 Якою </a:t>
            </a: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буде відстань між автомобілями через 3 години після початку руху першого автомобіля?</a:t>
            </a:r>
          </a:p>
          <a:p>
            <a:pPr marL="180340" marR="359410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300 + 210 = 510(км)</a:t>
            </a:r>
          </a:p>
          <a:p>
            <a:pPr marL="180340" marR="35941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Відстань між автомобілями буде 510 км</a:t>
            </a: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656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721" y="526474"/>
            <a:ext cx="11203709" cy="6331526"/>
          </a:xfrm>
        </p:spPr>
      </p:pic>
      <p:sp>
        <p:nvSpPr>
          <p:cNvPr id="5" name="Прямокутник 4"/>
          <p:cNvSpPr/>
          <p:nvPr/>
        </p:nvSpPr>
        <p:spPr>
          <a:xfrm>
            <a:off x="3380509" y="3607291"/>
            <a:ext cx="644164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4х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- 2х + 7 = 19;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uk-UA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2.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8х + 3х - 5 = 39.</a:t>
            </a:r>
          </a:p>
          <a:p>
            <a:endParaRPr lang="uk-UA" sz="36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800" dirty="0"/>
          </a:p>
        </p:txBody>
      </p:sp>
      <p:sp>
        <p:nvSpPr>
          <p:cNvPr id="7" name="Прямокутник 6"/>
          <p:cNvSpPr/>
          <p:nvPr/>
        </p:nvSpPr>
        <p:spPr>
          <a:xfrm>
            <a:off x="2004290" y="1799349"/>
            <a:ext cx="82665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 smtClean="0">
                <a:ln w="0"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Самостійна робота для учнів, </a:t>
            </a:r>
            <a:br>
              <a:rPr lang="uk-UA" sz="3600" dirty="0" smtClean="0">
                <a:ln w="0"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 smtClean="0">
                <a:ln w="0"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працюють на випередження </a:t>
            </a:r>
            <a:endParaRPr lang="uk-UA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147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Руханка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703782" y="2160589"/>
            <a:ext cx="3500583" cy="442493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 перестали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тепер всі дружно встали.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Будемо відпочивати,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Нумо, вправу починати!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Руки вгору, руки вниз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легесенько пригнись.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Покрутились, повертілись,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хвилинку зупинились.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Пострибали, пострибали,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 — присіли, другий — встали.</a:t>
            </a:r>
          </a:p>
          <a:p>
            <a:pPr marL="0" indent="0" algn="ctr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Всі за парти посідали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8D7CDBA-1596-4AC8-AE3C-6D967E8106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17057" y="-221645"/>
            <a:ext cx="1834393" cy="19811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BC73600-2430-421C-9032-69FE63BB19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2007" y="110017"/>
            <a:ext cx="1718466" cy="19774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91E0AEC-CE4E-438E-8221-FBAB2C23CD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558" y="4115630"/>
            <a:ext cx="2426445" cy="24698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B9B7160-7D90-4EEA-87F7-0EC0C6C689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8993" y="-1033085"/>
            <a:ext cx="2690744" cy="328537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03FE00A-A62F-431F-9251-0BA96BDF596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04315" y="2087417"/>
            <a:ext cx="1573357" cy="210589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ACE0E24-1BDE-49C0-AC0B-09893BF6E91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23078" y="4017818"/>
            <a:ext cx="1868922" cy="243689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C855D78-15F6-4087-B931-E39E18F2F4E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6648" y="2600626"/>
            <a:ext cx="2440409" cy="263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74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Місце для вмісту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255" y="-83126"/>
            <a:ext cx="12025745" cy="6941126"/>
          </a:xfrm>
        </p:spPr>
      </p:pic>
      <p:sp>
        <p:nvSpPr>
          <p:cNvPr id="8" name="Прямокутник 7"/>
          <p:cNvSpPr/>
          <p:nvPr/>
        </p:nvSpPr>
        <p:spPr>
          <a:xfrm>
            <a:off x="1396153" y="1131104"/>
            <a:ext cx="102918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marR="359410" algn="ctr">
              <a:spcAft>
                <a:spcPts val="0"/>
              </a:spcAft>
            </a:pP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Усний рахунок.</a:t>
            </a:r>
            <a:endParaRPr lang="uk-UA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359410" lvl="0" algn="ctr">
              <a:spcAft>
                <a:spcPts val="0"/>
              </a:spcAft>
            </a:pP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«Весела 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гра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</a:p>
          <a:p>
            <a:pPr marR="359410" lvl="0">
              <a:spcAft>
                <a:spcPts val="0"/>
              </a:spcAft>
            </a:pP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Діти хто має відповідь  піднімає зелену картку</a:t>
            </a:r>
            <a:r>
              <a:rPr lang="uk-UA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marR="359410">
              <a:spcAft>
                <a:spcPts val="0"/>
              </a:spcAft>
            </a:pPr>
            <a:r>
              <a:rPr lang="uk-UA" sz="3600" dirty="0">
                <a:latin typeface="Symbol" panose="05050102010706020507" pitchFamily="18" charset="2"/>
                <a:ea typeface="Times New Roman" panose="02020603050405020304" pitchFamily="18" charset="0"/>
              </a:rPr>
              <a:t>1) 51 + 3 : 6 + 3 * 2 : 6 + 30 </a:t>
            </a:r>
            <a:r>
              <a:rPr lang="uk-UA" sz="3600" dirty="0" smtClean="0">
                <a:latin typeface="Symbol" panose="05050102010706020507" pitchFamily="18" charset="2"/>
                <a:ea typeface="Times New Roman" panose="02020603050405020304" pitchFamily="18" charset="0"/>
              </a:rPr>
              <a:t>=</a:t>
            </a:r>
            <a:endParaRPr lang="uk-UA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marR="359410">
              <a:spcAft>
                <a:spcPts val="0"/>
              </a:spcAft>
            </a:pPr>
            <a:r>
              <a:rPr lang="uk-UA" sz="3600" dirty="0">
                <a:latin typeface="Symbol" panose="05050102010706020507" pitchFamily="18" charset="2"/>
                <a:ea typeface="Times New Roman" panose="02020603050405020304" pitchFamily="18" charset="0"/>
              </a:rPr>
              <a:t>2) 10 : 2 * 6 + 3 : 11 + 45 : 8 </a:t>
            </a:r>
            <a:r>
              <a:rPr lang="uk-UA" sz="3600" dirty="0" smtClean="0">
                <a:latin typeface="Symbol" panose="05050102010706020507" pitchFamily="18" charset="2"/>
                <a:ea typeface="Times New Roman" panose="02020603050405020304" pitchFamily="18" charset="0"/>
              </a:rPr>
              <a:t>=</a:t>
            </a:r>
            <a:endParaRPr lang="uk-UA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marR="359410">
              <a:spcAft>
                <a:spcPts val="0"/>
              </a:spcAft>
            </a:pPr>
            <a:r>
              <a:rPr lang="uk-UA" sz="3600" dirty="0">
                <a:latin typeface="Symbol" panose="05050102010706020507" pitchFamily="18" charset="2"/>
                <a:ea typeface="Times New Roman" panose="02020603050405020304" pitchFamily="18" charset="0"/>
              </a:rPr>
              <a:t>3) 25 + 30 : 5 + 4 </a:t>
            </a: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3 + 19 – 3 : 7 </a:t>
            </a:r>
            <a:r>
              <a:rPr lang="uk-UA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endParaRPr lang="uk-UA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marR="359410">
              <a:spcAft>
                <a:spcPts val="0"/>
              </a:spcAft>
            </a:pPr>
            <a:r>
              <a:rPr lang="uk-UA" sz="3600" dirty="0">
                <a:latin typeface="Symbol" panose="05050102010706020507" pitchFamily="18" charset="2"/>
                <a:ea typeface="Times New Roman" panose="02020603050405020304" pitchFamily="18" charset="0"/>
              </a:rPr>
              <a:t>4) 42 : 6 + 35 : 7 + 8 : 7 + 30 : 8 * 100 = </a:t>
            </a:r>
            <a:endParaRPr lang="uk-UA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576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2160589"/>
            <a:ext cx="10083030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Діти, як вам відомо у нашому місті є залізниця, тож дайте відповідь на наступні запитання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(для відповіді застосовуємо кольорові картки)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є на залізниці світлофор?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Чим відрізняється світлофор на залізниці та на дорозі?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він вмикається та як працює?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https://www.youtube.com/watch?v=2lL2wIZkVsM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748" y="306820"/>
            <a:ext cx="2655888" cy="16235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53237" y="4629439"/>
            <a:ext cx="3084945" cy="222856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41527" y="0"/>
            <a:ext cx="2050473" cy="2613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862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424775" cy="1320800"/>
          </a:xfrm>
        </p:spPr>
        <p:txBody>
          <a:bodyPr/>
          <a:lstStyle/>
          <a:p>
            <a:pPr lvl="0" algn="ctr"/>
            <a:r>
              <a:rPr lang="uk-UA" b="1" dirty="0"/>
              <a:t>Задачі на рух в одному напрямку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3" y="2160589"/>
            <a:ext cx="10932776" cy="2919411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 двох залізничних станцій Сула та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Сенча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відстань між якими дорівнює 20,8 км, в одному напрямі одночасно вийшли два потяги. Попереду рухався потяг зі швидкістю 54,6 км/год. Через 5 год після початку руху його наздогнав другий потяг. Знайдіть швидкість другого потяга.</a:t>
            </a:r>
          </a:p>
          <a:p>
            <a:endParaRPr lang="uk-UA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3637" y="4784436"/>
            <a:ext cx="5449454" cy="207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231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015902" cy="1320800"/>
          </a:xfrm>
        </p:spPr>
        <p:txBody>
          <a:bodyPr/>
          <a:lstStyle/>
          <a:p>
            <a:pPr algn="ctr"/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спосіб</a:t>
            </a:r>
            <a:endParaRPr lang="uk-UA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2160589"/>
            <a:ext cx="10184630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Яку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відстань пройде перший потяг за 5 годин?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54,6 · 5 = 273(км)</a:t>
            </a:r>
          </a:p>
          <a:p>
            <a:pPr marL="0" lv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Яку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відстань пройде другий потяг за 5 годин?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273 + 20,8 =293,8(км)</a:t>
            </a:r>
          </a:p>
          <a:p>
            <a:pPr marL="0" lv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Яка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 другого потяга?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293,8 : 5 = 58,76(км/год)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06021" y="3565235"/>
            <a:ext cx="2785979" cy="3135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781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071321" cy="923636"/>
          </a:xfrm>
        </p:spPr>
        <p:txBody>
          <a:bodyPr/>
          <a:lstStyle/>
          <a:p>
            <a:pPr algn="ctr"/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398982" y="2160589"/>
            <a:ext cx="8220362" cy="42217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Нехай швидкість другого потяга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км/год, тоді швидкість зближення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54,6) км/год. Другий потяг наздогнав перший за 20,8 : (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54,6) годин, що за умовою задачі дорівнює 5 годин.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 рівняння:   20,8 : (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54,6) = 5,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54,6 = 20,8 : 5,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54,6 = 4,16,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4,16 + 54,6,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58,76 (км/год)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швидкість другого потяга 58,76 км/год</a:t>
            </a: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029" y="3352800"/>
            <a:ext cx="3918789" cy="339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859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167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/>
              <a:t>Рефлексія «Мікрофон</a:t>
            </a:r>
            <a:r>
              <a:rPr lang="uk-UA" b="1" dirty="0" smtClean="0"/>
              <a:t>».</a:t>
            </a:r>
            <a:br>
              <a:rPr lang="uk-UA" b="1" dirty="0" smtClean="0"/>
            </a:b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5" name="Місце для вмісту 4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2494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на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я...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повторив...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зрозумів...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відпрацював...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найбільший мій успіх – це...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найбільші труднощі я відчув...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я не вмів, а тепер умію...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наступному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 хочу...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3418" y="2336800"/>
            <a:ext cx="6446982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704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5600" y="624110"/>
            <a:ext cx="9661236" cy="1280890"/>
          </a:xfrm>
        </p:spPr>
        <p:txBody>
          <a:bodyPr/>
          <a:lstStyle/>
          <a:p>
            <a:r>
              <a:rPr lang="uk-UA" b="1" dirty="0">
                <a:solidFill>
                  <a:schemeClr val="tx1"/>
                </a:solidFill>
              </a:rPr>
              <a:t>Створимо пірамідку нашого настрою</a:t>
            </a:r>
            <a:endParaRPr lang="uk-UA" dirty="0"/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xmlns="" id="{32258A9F-8212-49B1-95DF-38C4E708E613}"/>
              </a:ext>
            </a:extLst>
          </p:cNvPr>
          <p:cNvGrpSpPr/>
          <p:nvPr/>
        </p:nvGrpSpPr>
        <p:grpSpPr>
          <a:xfrm>
            <a:off x="-64655" y="2641601"/>
            <a:ext cx="12302413" cy="4295450"/>
            <a:chOff x="2233765" y="2416091"/>
            <a:chExt cx="7095632" cy="1970942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BCDC0D07-BCA4-43BA-943E-A61F5BC9D6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004685" y="3901258"/>
              <a:ext cx="1324712" cy="485775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xmlns="" id="{7FD3DB48-8647-4217-B1DE-6D0B98708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42635" y="3901258"/>
              <a:ext cx="1324712" cy="485775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3CFCFC9C-D992-4D0F-97AF-CA4B6B783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693695" y="3901258"/>
              <a:ext cx="1324712" cy="485775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ECD47C33-D5B9-4E96-83DF-AEF1FE0CFB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531645" y="3901258"/>
              <a:ext cx="1324712" cy="48577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xmlns="" id="{BF01A5CB-26BD-45DD-88D0-A1E9B453F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382705" y="3901257"/>
              <a:ext cx="1324712" cy="485775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F0C88430-E17B-4753-864B-FCDF9CDAF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233765" y="3901256"/>
              <a:ext cx="1324712" cy="485775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xmlns="" id="{062CD9BD-64E4-4776-83D0-02385D6A5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398477" y="3596493"/>
              <a:ext cx="1324712" cy="485775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61CFA840-AB05-4EAD-9BF5-8BA20D03C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263009" y="3596493"/>
              <a:ext cx="1324712" cy="485775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0CAE8A8F-ED90-45B6-9BFE-936E2D4D90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137000" y="3596492"/>
              <a:ext cx="1324712" cy="485775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2A56DD96-B1F7-4F1C-ADA8-96AA5C7F50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965129" y="3602023"/>
              <a:ext cx="1324712" cy="485775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xmlns="" id="{E11BBB4F-404C-4E5B-A942-0561BF9D8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834391" y="3591422"/>
              <a:ext cx="1324712" cy="485775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0DCA355C-9011-4AA5-8EB6-B254531EB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07892" y="3291728"/>
              <a:ext cx="1324712" cy="485775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D78B8658-2E7D-457C-B7BF-AABF9F0ED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667991" y="3283940"/>
              <a:ext cx="1324712" cy="485775"/>
            </a:xfrm>
            <a:prstGeom prst="rect">
              <a:avLst/>
            </a:prstGeom>
          </p:spPr>
        </p:pic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xmlns="" id="{2C337BD8-1A07-4057-9340-4CF9529A0E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520971" y="3289471"/>
              <a:ext cx="1324712" cy="485775"/>
            </a:xfrm>
            <a:prstGeom prst="rect">
              <a:avLst/>
            </a:prstGeom>
          </p:spPr>
        </p:pic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xmlns="" id="{35541D30-3110-49B0-B435-C9AA00F5C1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372031" y="3289471"/>
              <a:ext cx="1324712" cy="485775"/>
            </a:xfrm>
            <a:prstGeom prst="rect">
              <a:avLst/>
            </a:prstGeom>
          </p:spPr>
        </p:pic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xmlns="" id="{7B18C06D-0181-41C6-A3E2-2C099413BD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191863" y="3003434"/>
              <a:ext cx="1324712" cy="485775"/>
            </a:xfrm>
            <a:prstGeom prst="rect">
              <a:avLst/>
            </a:prstGeom>
          </p:spPr>
        </p:pic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xmlns="" id="{40088A84-4338-4DB1-AAF9-E9BA8FBA4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9468" y="3003434"/>
              <a:ext cx="1324712" cy="485775"/>
            </a:xfrm>
            <a:prstGeom prst="rect">
              <a:avLst/>
            </a:prstGeom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xmlns="" id="{4681C890-2938-4826-8E65-94D2B61CA8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900428" y="3002428"/>
              <a:ext cx="1324712" cy="485775"/>
            </a:xfrm>
            <a:prstGeom prst="rect">
              <a:avLst/>
            </a:prstGeom>
          </p:spPr>
        </p:pic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xmlns="" id="{D56E03B9-4415-403C-833B-8A9DEF3BC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564895" y="2715447"/>
              <a:ext cx="1324712" cy="485775"/>
            </a:xfrm>
            <a:prstGeom prst="rect">
              <a:avLst/>
            </a:prstGeom>
          </p:spPr>
        </p:pic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xmlns="" id="{DEF81BC7-2234-4250-B943-8CF44F2C9C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447392" y="2715385"/>
              <a:ext cx="1324712" cy="485775"/>
            </a:xfrm>
            <a:prstGeom prst="rect">
              <a:avLst/>
            </a:prstGeom>
          </p:spPr>
        </p:pic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xmlns="" id="{36CA5EBA-688D-4105-BC6C-C57F519E2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973877" y="2416091"/>
              <a:ext cx="1324712" cy="4857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80576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uk-UA" b="1" dirty="0"/>
              <a:t>Домашнє завдання.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26182" y="1450109"/>
            <a:ext cx="6511636" cy="41286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Повторити параграф 15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605 Скласти і розв’язати задачу на всі чотири дії з натуральними числами.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607 Знайди значення виразу та дізнаєшся рік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народження  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Г. Шевченка.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(62 499 - 402 • 57) : (62 + 3) + 103 - 201</a:t>
            </a:r>
          </a:p>
          <a:p>
            <a:pPr marL="0" indent="0">
              <a:buNone/>
            </a:pPr>
            <a:r>
              <a:rPr lang="uk-UA" dirty="0"/>
              <a:t> 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073" y="0"/>
            <a:ext cx="120719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82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1709" y="624110"/>
            <a:ext cx="9952903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НАСТУПНОЇ ЗУСТРІЧІ</a:t>
            </a:r>
            <a:endParaRPr lang="uk-UA" sz="6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1660" y="2571750"/>
            <a:ext cx="10418617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34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смо">
  <a:themeElements>
    <a:clrScheme name="Пасмо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Пасмо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смо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831</TotalTime>
  <Words>961</Words>
  <Application>Microsoft Office PowerPoint</Application>
  <PresentationFormat>Произвольный</PresentationFormat>
  <Paragraphs>135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Пасмо</vt:lpstr>
      <vt:lpstr>Вправи на всі дії з натуральними числами  (тиждень безпечної поведінки на дорозі)</vt:lpstr>
      <vt:lpstr>Емоційне налаштування</vt:lpstr>
      <vt:lpstr>Повідомлення теми уроку та мотивація навчально-пізнавальної діяльності учнів.</vt:lpstr>
      <vt:lpstr>  Три картки різного кольору.</vt:lpstr>
      <vt:lpstr>Світлофор</vt:lpstr>
      <vt:lpstr>Мотивація навчально-пізнавальної  діяльності учнів</vt:lpstr>
      <vt:lpstr>Формування вмінь та навичок </vt:lpstr>
      <vt:lpstr>Формування вмінь та навичок</vt:lpstr>
      <vt:lpstr>Аналіз задачі (для відповіді застосовуємо кольорові картки) </vt:lpstr>
      <vt:lpstr>Слайд 10</vt:lpstr>
      <vt:lpstr>Слайд 11</vt:lpstr>
      <vt:lpstr>Слайд 12</vt:lpstr>
      <vt:lpstr>                Руханка</vt:lpstr>
      <vt:lpstr>Слайд 14</vt:lpstr>
      <vt:lpstr>Слайд 15</vt:lpstr>
      <vt:lpstr>Задачі на рух в одному напрямку</vt:lpstr>
      <vt:lpstr>І спосіб</vt:lpstr>
      <vt:lpstr>ІІ спосіб</vt:lpstr>
      <vt:lpstr>Рефлексія «Мікрофон». </vt:lpstr>
      <vt:lpstr>Створимо пірамідку нашого настрою</vt:lpstr>
      <vt:lpstr>Домашнє завдання. </vt:lpstr>
      <vt:lpstr>ДО НАСТУПНОЇ ЗУСТРІЧІ</vt:lpstr>
    </vt:vector>
  </TitlesOfParts>
  <Company>HP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Вправи на всі дії з натуральними числами  (тиждень безпечної поведінки на дорозі)</dc:title>
  <dc:creator>Войтенко Л.П.</dc:creator>
  <cp:lastModifiedBy>Александр</cp:lastModifiedBy>
  <cp:revision>51</cp:revision>
  <dcterms:created xsi:type="dcterms:W3CDTF">2023-11-01T10:13:23Z</dcterms:created>
  <dcterms:modified xsi:type="dcterms:W3CDTF">2023-11-20T20:13:23Z</dcterms:modified>
</cp:coreProperties>
</file>