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2"/>
    <p:sldMasterId id="2147483674" r:id="rId3"/>
  </p:sldMasterIdLst>
  <p:notesMasterIdLst>
    <p:notesMasterId r:id="rId15"/>
  </p:notesMasterIdLst>
  <p:sldIdLst>
    <p:sldId id="257" r:id="rId4"/>
    <p:sldId id="269" r:id="rId5"/>
    <p:sldId id="271" r:id="rId6"/>
    <p:sldId id="270" r:id="rId7"/>
    <p:sldId id="272" r:id="rId8"/>
    <p:sldId id="273" r:id="rId9"/>
    <p:sldId id="277" r:id="rId10"/>
    <p:sldId id="278" r:id="rId11"/>
    <p:sldId id="274" r:id="rId12"/>
    <p:sldId id="276" r:id="rId13"/>
    <p:sldId id="27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66858-6533-47C5-A008-48B7E0B61016}" type="datetimeFigureOut">
              <a:rPr lang="en-US" smtClean="0"/>
              <a:pPr/>
              <a:t>11/25/2013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5B13B-AB11-4E77-BAA8-F3086792A40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93077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algn="r" defTabSz="914400">
              <a:buNone/>
            </a:pPr>
            <a:fld id="{81331B57-0BE5-4F82-AA58-76F53EFF3ADA}" type="datetime8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11/25/2013 7:55 AM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0" y="8685213"/>
            <a:ext cx="6172200" cy="457200"/>
          </a:xfrm>
        </p:spPr>
        <p:txBody>
          <a:bodyPr/>
          <a:lstStyle/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</a:b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algn="l" defTabSz="914400">
              <a:buNone/>
            </a:pPr>
            <a:endParaRPr lang="en-US" sz="5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6172199" y="8685213"/>
            <a:ext cx="684213" cy="457200"/>
          </a:xfrm>
        </p:spPr>
        <p:txBody>
          <a:bodyPr/>
          <a:lstStyle/>
          <a:p>
            <a:pPr algn="r" defTabSz="914400">
              <a:buNone/>
            </a:pPr>
            <a:fld id="{EC87E0CF-87F6-4B58-B8B8-DCAB2DAAF3CA}" type="slidenum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1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4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681913" cy="5976664"/>
          </a:xfrm>
        </p:spPr>
        <p:txBody>
          <a:bodyPr/>
          <a:lstStyle/>
          <a:p>
            <a:pPr algn="ctr" defTabSz="914400">
              <a:spcBef>
                <a:spcPts val="0"/>
              </a:spcBef>
            </a:pPr>
            <a:r>
              <a:rPr lang="uk-UA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  <a:t>Двадцять п</a:t>
            </a:r>
            <a:r>
              <a:rPr lang="en-US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  <a:t>’</a:t>
            </a:r>
            <a:r>
              <a:rPr lang="uk-UA" b="1" dirty="0" err="1" smtClean="0">
                <a:solidFill>
                  <a:schemeClr val="tx1">
                    <a:lumMod val="95000"/>
                  </a:schemeClr>
                </a:solidFill>
                <a:latin typeface="+mn-lt"/>
              </a:rPr>
              <a:t>яте</a:t>
            </a:r>
            <a:r>
              <a:rPr lang="uk-UA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  <a:t> листопада</a:t>
            </a:r>
            <a:br>
              <a:rPr lang="uk-UA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</a:br>
            <a:r>
              <a:rPr lang="uk-UA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  <a:t>Класна робота</a:t>
            </a:r>
            <a:br>
              <a:rPr lang="uk-UA" b="1" dirty="0" smtClean="0">
                <a:solidFill>
                  <a:schemeClr val="tx1">
                    <a:lumMod val="95000"/>
                  </a:schemeClr>
                </a:solidFill>
                <a:latin typeface="+mn-lt"/>
              </a:rPr>
            </a:br>
            <a:r>
              <a:rPr lang="uk-UA" b="1" dirty="0" smtClean="0">
                <a:latin typeface="+mn-lt"/>
              </a:rPr>
              <a:t/>
            </a:r>
            <a:br>
              <a:rPr lang="uk-UA" b="1" dirty="0" smtClean="0">
                <a:latin typeface="+mn-lt"/>
              </a:rPr>
            </a:br>
            <a:r>
              <a:rPr lang="uk-UA" b="1" dirty="0" smtClean="0">
                <a:latin typeface="+mn-lt"/>
              </a:rPr>
              <a:t>ТЕМА. УЗАГАЛЬНЕННЯ ТА СИСТЕМАТИЗАЦІЯ  ЗНАНЬ З ТЕМИ</a:t>
            </a:r>
            <a:br>
              <a:rPr lang="uk-UA" b="1" dirty="0" smtClean="0">
                <a:latin typeface="+mn-lt"/>
              </a:rPr>
            </a:br>
            <a:r>
              <a:rPr lang="uk-UA" b="1" dirty="0" smtClean="0">
                <a:latin typeface="+mn-lt"/>
              </a:rPr>
              <a:t> «ВПИСАНІ ТА ОПИСАНІ ЧОТИРИКУТНИКИ»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sz="5400" b="0" i="0" spc="-150" dirty="0">
              <a:effectLst>
                <a:outerShdw blurRad="50800" dist="38100" dir="2700000" algn="tl">
                  <a:prstClr val="black">
                    <a:alpha val="40000"/>
                  </a:prstClr>
                </a:outerShdw>
              </a:effectLst>
              <a:latin typeface="Calibri"/>
              <a:ea typeface="+mn-ea"/>
              <a:cs typeface="Arial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681913" cy="1523495"/>
          </a:xfrm>
        </p:spPr>
        <p:txBody>
          <a:bodyPr/>
          <a:lstStyle/>
          <a:p>
            <a:pPr algn="ctr"/>
            <a:r>
              <a:rPr lang="uk-UA" b="1" dirty="0" smtClean="0"/>
              <a:t>Вас запрошує “МАТЕМАТИЧНЕ  КАФЕ”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9" name="Picture 5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8284401" cy="4421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 bwMode="auto">
          <a:xfrm rot="21115234">
            <a:off x="875537" y="311192"/>
            <a:ext cx="6979759" cy="6181372"/>
          </a:xfrm>
          <a:prstGeom prst="verticalScroll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endParaRPr lang="ru-RU" sz="23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 rot="21067667">
            <a:off x="1951606" y="663636"/>
            <a:ext cx="455619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 Black" pitchFamily="34" charset="0"/>
                <a:ea typeface="MS Gothic"/>
                <a:cs typeface="Times New Roman" pitchFamily="18" charset="0"/>
              </a:rPr>
              <a:t>МЕНЮ</a:t>
            </a:r>
            <a:r>
              <a:rPr kumimoji="0" lang="uk-UA" sz="240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MS Gothic"/>
                <a:cs typeface="Times New Roman" pitchFamily="18" charset="0"/>
              </a:rPr>
              <a:t/>
            </a:r>
            <a:br>
              <a:rPr kumimoji="0" lang="uk-UA" sz="240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MS Gothic"/>
                <a:cs typeface="Times New Roman" pitchFamily="18" charset="0"/>
              </a:rPr>
            </a:br>
            <a:r>
              <a:rPr kumimoji="0" lang="uk-UA" sz="2400" b="1" u="sng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ea typeface="MS Gothic"/>
                <a:cs typeface="Times New Roman" pitchFamily="18" charset="0"/>
              </a:rPr>
              <a:t>Салати:</a:t>
            </a:r>
            <a:r>
              <a:rPr kumimoji="0" lang="uk-UA" sz="2400" b="1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Олів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є з вписаних та описаних чотирикутників;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Геометрична розминка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u="sng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ea typeface="MS Gothic"/>
                <a:cs typeface="Times New Roman" pitchFamily="18" charset="0"/>
              </a:rPr>
              <a:t>Перші страви: </a:t>
            </a:r>
            <a:endParaRPr kumimoji="0" lang="ru-RU" sz="2400" b="1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Юшка з трикутників та трапецій ;                             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Суп фундаментальний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Black" pitchFamily="34" charset="0"/>
                <a:ea typeface="MS Gothic"/>
                <a:cs typeface="Times New Roman" pitchFamily="18" charset="0"/>
              </a:rPr>
              <a:t>Другі страви: 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Рагу з куточків;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Гарнір «Периметр»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u="sng" strike="noStrike" spc="300" normalizeH="0" baseline="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ea typeface="MS Gothic"/>
                <a:cs typeface="Times New Roman" pitchFamily="18" charset="0"/>
              </a:rPr>
              <a:t>Десерт:</a:t>
            </a:r>
            <a:endParaRPr kumimoji="0" lang="ru-RU" sz="2400" b="1" u="none" strike="noStrike" spc="300" normalizeH="0" baseline="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Апетитний  кросворд</a:t>
            </a:r>
            <a:endParaRPr kumimoji="0" lang="uk-UA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  <p:pic>
        <p:nvPicPr>
          <p:cNvPr id="5" name="Picture 4" descr="1286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31742">
            <a:off x="5851374" y="4217444"/>
            <a:ext cx="1597025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4321183"/>
          </a:xfrm>
        </p:spPr>
        <p:txBody>
          <a:bodyPr/>
          <a:lstStyle/>
          <a:p>
            <a:pPr algn="ctr"/>
            <a:r>
              <a:rPr lang="uk-UA" dirty="0">
                <a:latin typeface="Arial Black" pitchFamily="34" charset="0"/>
              </a:rPr>
              <a:t>Перші страви:</a:t>
            </a:r>
            <a:r>
              <a:rPr lang="ru-RU" dirty="0">
                <a:latin typeface="Arial Black" pitchFamily="34" charset="0"/>
              </a:rPr>
              <a:t/>
            </a:r>
            <a:br>
              <a:rPr lang="ru-RU" dirty="0">
                <a:latin typeface="Arial Black" pitchFamily="34" charset="0"/>
              </a:rPr>
            </a:br>
            <a:r>
              <a:rPr lang="uk-UA" dirty="0">
                <a:latin typeface="Arial Black" pitchFamily="34" charset="0"/>
              </a:rPr>
              <a:t> Юшка з трикутників </a:t>
            </a:r>
            <a:r>
              <a:rPr lang="uk-UA" dirty="0" smtClean="0">
                <a:latin typeface="Arial Black" pitchFamily="34" charset="0"/>
              </a:rPr>
              <a:t/>
            </a:r>
            <a:br>
              <a:rPr lang="uk-UA" dirty="0" smtClean="0">
                <a:latin typeface="Arial Black" pitchFamily="34" charset="0"/>
              </a:rPr>
            </a:br>
            <a:r>
              <a:rPr lang="uk-UA" dirty="0" smtClean="0">
                <a:latin typeface="Arial Black" pitchFamily="34" charset="0"/>
              </a:rPr>
              <a:t>і трапецій</a:t>
            </a:r>
            <a:r>
              <a:rPr lang="uk-UA" smtClean="0">
                <a:latin typeface="Arial Black" pitchFamily="34" charset="0"/>
              </a:rPr>
              <a:t/>
            </a:r>
            <a:br>
              <a:rPr lang="uk-UA" smtClean="0">
                <a:latin typeface="Arial Black" pitchFamily="34" charset="0"/>
              </a:rPr>
            </a:br>
            <a:r>
              <a:rPr lang="uk-UA" smtClean="0">
                <a:latin typeface="Arial Black" pitchFamily="34" charset="0"/>
              </a:rPr>
              <a:t>Робота в парах</a:t>
            </a:r>
            <a:r>
              <a:rPr lang="uk-UA" dirty="0" smtClean="0">
                <a:latin typeface="Arial Black" pitchFamily="34" charset="0"/>
              </a:rPr>
              <a:t/>
            </a:r>
            <a:br>
              <a:rPr lang="uk-UA" dirty="0" smtClean="0">
                <a:latin typeface="Arial Black" pitchFamily="34" charset="0"/>
              </a:rPr>
            </a:br>
            <a:r>
              <a:rPr lang="uk-UA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itchFamily="34" charset="0"/>
              </a:rPr>
              <a:t>Скласти  трапецію  з  трьох прямокутних  трикутників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pSp>
        <p:nvGrpSpPr>
          <p:cNvPr id="5" name="Группа 27"/>
          <p:cNvGrpSpPr>
            <a:grpSpLocks/>
          </p:cNvGrpSpPr>
          <p:nvPr/>
        </p:nvGrpSpPr>
        <p:grpSpPr bwMode="auto">
          <a:xfrm>
            <a:off x="467544" y="1556792"/>
            <a:ext cx="4032447" cy="4820088"/>
            <a:chOff x="574822" y="2315759"/>
            <a:chExt cx="3906719" cy="4109368"/>
          </a:xfrm>
        </p:grpSpPr>
        <p:grpSp>
          <p:nvGrpSpPr>
            <p:cNvPr id="6" name="Группа 11"/>
            <p:cNvGrpSpPr>
              <a:grpSpLocks/>
            </p:cNvGrpSpPr>
            <p:nvPr/>
          </p:nvGrpSpPr>
          <p:grpSpPr bwMode="auto">
            <a:xfrm>
              <a:off x="714348" y="2315759"/>
              <a:ext cx="3767193" cy="4109368"/>
              <a:chOff x="1200381" y="2131210"/>
              <a:chExt cx="4507177" cy="5318003"/>
            </a:xfrm>
          </p:grpSpPr>
          <p:grpSp>
            <p:nvGrpSpPr>
              <p:cNvPr id="9" name="Прямоугольный треугольник 6"/>
              <p:cNvGrpSpPr>
                <a:grpSpLocks/>
              </p:cNvGrpSpPr>
              <p:nvPr/>
            </p:nvGrpSpPr>
            <p:grpSpPr bwMode="auto">
              <a:xfrm>
                <a:off x="2628582" y="2131210"/>
                <a:ext cx="2235123" cy="5243465"/>
                <a:chOff x="1907902" y="2315766"/>
                <a:chExt cx="1867860" cy="4051738"/>
              </a:xfrm>
            </p:grpSpPr>
            <p:pic>
              <p:nvPicPr>
                <p:cNvPr id="14" name="Прямоугольный треугольник 6"/>
                <p:cNvPicPr>
                  <a:picLocks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1907902" y="4953233"/>
                  <a:ext cx="1572767" cy="1414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5" name="Text Box 40"/>
                <p:cNvSpPr txBox="1">
                  <a:spLocks noChangeArrowheads="1"/>
                </p:cNvSpPr>
                <p:nvPr/>
              </p:nvSpPr>
              <p:spPr bwMode="auto">
                <a:xfrm rot="10800000">
                  <a:off x="3089215" y="2315766"/>
                  <a:ext cx="686547" cy="4048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sp>
            <p:nvSpPr>
              <p:cNvPr id="10" name="Text Box 43"/>
              <p:cNvSpPr txBox="1">
                <a:spLocks noChangeArrowheads="1"/>
              </p:cNvSpPr>
              <p:nvPr/>
            </p:nvSpPr>
            <p:spPr bwMode="auto">
              <a:xfrm>
                <a:off x="5187020" y="2917027"/>
                <a:ext cx="520538" cy="5238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grpSp>
            <p:nvGrpSpPr>
              <p:cNvPr id="11" name="Прямоугольный треугольник 8"/>
              <p:cNvGrpSpPr>
                <a:grpSpLocks/>
              </p:cNvGrpSpPr>
              <p:nvPr/>
            </p:nvGrpSpPr>
            <p:grpSpPr bwMode="auto">
              <a:xfrm>
                <a:off x="1200381" y="2917028"/>
                <a:ext cx="2246739" cy="4532185"/>
                <a:chOff x="714374" y="2922985"/>
                <a:chExt cx="1877568" cy="3502117"/>
              </a:xfrm>
            </p:grpSpPr>
            <p:sp>
              <p:nvSpPr>
                <p:cNvPr id="13" name="Text Box 46"/>
                <p:cNvSpPr txBox="1">
                  <a:spLocks noChangeArrowheads="1"/>
                </p:cNvSpPr>
                <p:nvPr/>
              </p:nvSpPr>
              <p:spPr bwMode="auto">
                <a:xfrm>
                  <a:off x="1482298" y="2922985"/>
                  <a:ext cx="835796" cy="4048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  <p:pic>
              <p:nvPicPr>
                <p:cNvPr id="12" name="Прямоугольный треугольник 8"/>
                <p:cNvPicPr>
                  <a:picLocks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714374" y="5016926"/>
                  <a:ext cx="1877568" cy="14081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16" name="Прямоугольный треугольник 4"/>
              <p:cNvPicPr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 rot="20605734">
                <a:off x="2035044" y="4752942"/>
                <a:ext cx="1882008" cy="1830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" name="Прямоугольник 18"/>
            <p:cNvSpPr>
              <a:spLocks noChangeArrowheads="1"/>
            </p:cNvSpPr>
            <p:nvPr/>
          </p:nvSpPr>
          <p:spPr bwMode="auto">
            <a:xfrm>
              <a:off x="574822" y="4403034"/>
              <a:ext cx="7143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а)</a:t>
              </a:r>
              <a:r>
                <a:rPr lang="ru-RU" sz="2400" b="1" dirty="0" smtClean="0">
                  <a:solidFill>
                    <a:schemeClr val="tx2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2400" b="1" dirty="0">
                <a:latin typeface="Calibri" pitchFamily="34" charset="0"/>
              </a:endParaRPr>
            </a:p>
          </p:txBody>
        </p:sp>
      </p:grpSp>
      <p:grpSp>
        <p:nvGrpSpPr>
          <p:cNvPr id="19" name="Группа 28"/>
          <p:cNvGrpSpPr>
            <a:grpSpLocks/>
          </p:cNvGrpSpPr>
          <p:nvPr/>
        </p:nvGrpSpPr>
        <p:grpSpPr bwMode="auto">
          <a:xfrm>
            <a:off x="5580112" y="2376365"/>
            <a:ext cx="3245327" cy="3907068"/>
            <a:chOff x="5360744" y="2315759"/>
            <a:chExt cx="3246012" cy="3907096"/>
          </a:xfrm>
        </p:grpSpPr>
        <p:grpSp>
          <p:nvGrpSpPr>
            <p:cNvPr id="20" name="Группа 12"/>
            <p:cNvGrpSpPr>
              <a:grpSpLocks/>
            </p:cNvGrpSpPr>
            <p:nvPr/>
          </p:nvGrpSpPr>
          <p:grpSpPr bwMode="auto">
            <a:xfrm>
              <a:off x="5432766" y="2315759"/>
              <a:ext cx="3173990" cy="3907096"/>
              <a:chOff x="3195902" y="2131210"/>
              <a:chExt cx="3681538" cy="5056242"/>
            </a:xfrm>
          </p:grpSpPr>
          <p:grpSp>
            <p:nvGrpSpPr>
              <p:cNvPr id="22" name="Прямоугольный треугольник 13"/>
              <p:cNvGrpSpPr>
                <a:grpSpLocks/>
              </p:cNvGrpSpPr>
              <p:nvPr/>
            </p:nvGrpSpPr>
            <p:grpSpPr bwMode="auto">
              <a:xfrm>
                <a:off x="3494477" y="2917028"/>
                <a:ext cx="2995770" cy="3431734"/>
                <a:chOff x="5690030" y="2922984"/>
                <a:chExt cx="2582219" cy="2651777"/>
              </a:xfrm>
            </p:grpSpPr>
            <p:pic>
              <p:nvPicPr>
                <p:cNvPr id="29" name="Прямоугольный треугольник 13"/>
                <p:cNvPicPr>
                  <a:picLocks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rot="19581926">
                  <a:off x="6656809" y="4160489"/>
                  <a:ext cx="1615440" cy="14142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3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5690030" y="2922984"/>
                  <a:ext cx="708128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23" name="Прямоугольный треугольник 14"/>
              <p:cNvGrpSpPr>
                <a:grpSpLocks/>
              </p:cNvGrpSpPr>
              <p:nvPr/>
            </p:nvGrpSpPr>
            <p:grpSpPr bwMode="auto">
              <a:xfrm>
                <a:off x="3195902" y="2131210"/>
                <a:ext cx="1874158" cy="5056242"/>
                <a:chOff x="5432673" y="2315765"/>
                <a:chExt cx="1615440" cy="3907071"/>
              </a:xfrm>
            </p:grpSpPr>
            <p:pic>
              <p:nvPicPr>
                <p:cNvPr id="27" name="Прямоугольный треугольник 14"/>
                <p:cNvPicPr>
                  <a:picLocks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 rot="1975230">
                  <a:off x="5432673" y="4808563"/>
                  <a:ext cx="1615440" cy="1414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8" name="Text Box 21"/>
                <p:cNvSpPr txBox="1">
                  <a:spLocks noChangeArrowheads="1"/>
                </p:cNvSpPr>
                <p:nvPr/>
              </p:nvSpPr>
              <p:spPr bwMode="auto">
                <a:xfrm rot="10800000">
                  <a:off x="6162116" y="2315765"/>
                  <a:ext cx="708128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24" name="Прямоугольный треугольник 15"/>
              <p:cNvGrpSpPr>
                <a:grpSpLocks/>
              </p:cNvGrpSpPr>
              <p:nvPr/>
            </p:nvGrpSpPr>
            <p:grpSpPr bwMode="auto">
              <a:xfrm>
                <a:off x="5184401" y="2917027"/>
                <a:ext cx="1693039" cy="4099824"/>
                <a:chOff x="7146669" y="2922984"/>
                <a:chExt cx="1459324" cy="3168026"/>
              </a:xfrm>
            </p:grpSpPr>
            <p:pic>
              <p:nvPicPr>
                <p:cNvPr id="25" name="Прямоугольный треугольник 15"/>
                <p:cNvPicPr>
                  <a:picLocks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7520905" y="4664546"/>
                  <a:ext cx="1085088" cy="14264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6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7146669" y="2922984"/>
                  <a:ext cx="448681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21" name="Прямоугольник 20"/>
            <p:cNvSpPr>
              <a:spLocks noChangeArrowheads="1"/>
            </p:cNvSpPr>
            <p:nvPr/>
          </p:nvSpPr>
          <p:spPr bwMode="auto">
            <a:xfrm>
              <a:off x="5360744" y="4016478"/>
              <a:ext cx="7143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б)</a:t>
              </a:r>
              <a:r>
                <a:rPr lang="ru-RU" sz="2400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2400" b="1" dirty="0">
                <a:solidFill>
                  <a:srgbClr val="002060"/>
                </a:solidFill>
                <a:latin typeface="Calibri" pitchFamily="34" charset="0"/>
              </a:endParaRPr>
            </a:p>
          </p:txBody>
        </p:sp>
      </p:grpSp>
      <p:pic>
        <p:nvPicPr>
          <p:cNvPr id="31" name="Picture 2" descr="0_5f269_aad74a00_xl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653136"/>
            <a:ext cx="2003606" cy="1792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Скругленная прямоугольная выноска 31"/>
          <p:cNvSpPr/>
          <p:nvPr/>
        </p:nvSpPr>
        <p:spPr bwMode="auto">
          <a:xfrm>
            <a:off x="251520" y="188640"/>
            <a:ext cx="914400" cy="612648"/>
          </a:xfrm>
          <a:prstGeom prst="wedgeRoundRectCallout">
            <a:avLst>
              <a:gd name="adj1" fmla="val 86630"/>
              <a:gd name="adj2" fmla="val 6808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О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Arial Black" pitchFamily="34" charset="0"/>
              </a:rPr>
              <a:t>ПЕРЕВІРТЕ СЕБЕ</a:t>
            </a:r>
            <a:endParaRPr lang="ru-RU" b="1" dirty="0">
              <a:latin typeface="Arial Black" pitchFamily="34" charset="0"/>
            </a:endParaRPr>
          </a:p>
        </p:txBody>
      </p:sp>
      <p:grpSp>
        <p:nvGrpSpPr>
          <p:cNvPr id="5" name="Группа 27"/>
          <p:cNvGrpSpPr>
            <a:grpSpLocks/>
          </p:cNvGrpSpPr>
          <p:nvPr/>
        </p:nvGrpSpPr>
        <p:grpSpPr bwMode="auto">
          <a:xfrm>
            <a:off x="395536" y="1340768"/>
            <a:ext cx="4032448" cy="2304256"/>
            <a:chOff x="633944" y="2071678"/>
            <a:chExt cx="3847596" cy="1494484"/>
          </a:xfrm>
        </p:grpSpPr>
        <p:grpSp>
          <p:nvGrpSpPr>
            <p:cNvPr id="6" name="Группа 11"/>
            <p:cNvGrpSpPr>
              <a:grpSpLocks/>
            </p:cNvGrpSpPr>
            <p:nvPr/>
          </p:nvGrpSpPr>
          <p:grpSpPr bwMode="auto">
            <a:xfrm>
              <a:off x="633944" y="2127495"/>
              <a:ext cx="3847596" cy="1438667"/>
              <a:chOff x="1104184" y="1887575"/>
              <a:chExt cx="4603374" cy="1861804"/>
            </a:xfrm>
          </p:grpSpPr>
          <p:grpSp>
            <p:nvGrpSpPr>
              <p:cNvPr id="8" name="Прямоугольный треугольник 4"/>
              <p:cNvGrpSpPr>
                <a:grpSpLocks/>
              </p:cNvGrpSpPr>
              <p:nvPr/>
            </p:nvGrpSpPr>
            <p:grpSpPr bwMode="auto">
              <a:xfrm>
                <a:off x="3219621" y="1887575"/>
                <a:ext cx="1882009" cy="1830248"/>
                <a:chOff x="2401824" y="2127504"/>
                <a:chExt cx="1572768" cy="1414272"/>
              </a:xfrm>
            </p:grpSpPr>
            <p:pic>
              <p:nvPicPr>
                <p:cNvPr id="16" name="Прямоугольный треугольник 4"/>
                <p:cNvPicPr>
                  <a:picLocks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2401824" y="2127504"/>
                  <a:ext cx="1572768" cy="14142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7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631517" y="2922985"/>
                  <a:ext cx="686547" cy="4048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9" name="Прямоугольный треугольник 6"/>
              <p:cNvGrpSpPr>
                <a:grpSpLocks/>
              </p:cNvGrpSpPr>
              <p:nvPr/>
            </p:nvGrpSpPr>
            <p:grpSpPr bwMode="auto">
              <a:xfrm>
                <a:off x="3183148" y="1919131"/>
                <a:ext cx="1882009" cy="1830248"/>
                <a:chOff x="2371344" y="2151888"/>
                <a:chExt cx="1572768" cy="1414272"/>
              </a:xfrm>
            </p:grpSpPr>
            <p:pic>
              <p:nvPicPr>
                <p:cNvPr id="14" name="Прямоугольный треугольник 6"/>
                <p:cNvPicPr>
                  <a:picLocks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2371344" y="2151888"/>
                  <a:ext cx="1572768" cy="14142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5" name="Text Box 40"/>
                <p:cNvSpPr txBox="1">
                  <a:spLocks noChangeArrowheads="1"/>
                </p:cNvSpPr>
                <p:nvPr/>
              </p:nvSpPr>
              <p:spPr bwMode="auto">
                <a:xfrm rot="10800000">
                  <a:off x="3089215" y="2315766"/>
                  <a:ext cx="686547" cy="4048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sp>
            <p:nvSpPr>
              <p:cNvPr id="10" name="Text Box 43"/>
              <p:cNvSpPr txBox="1">
                <a:spLocks noChangeArrowheads="1"/>
              </p:cNvSpPr>
              <p:nvPr/>
            </p:nvSpPr>
            <p:spPr bwMode="auto">
              <a:xfrm>
                <a:off x="5187020" y="2917027"/>
                <a:ext cx="520538" cy="5238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grpSp>
            <p:nvGrpSpPr>
              <p:cNvPr id="11" name="Прямоугольный треугольник 8"/>
              <p:cNvGrpSpPr>
                <a:grpSpLocks/>
              </p:cNvGrpSpPr>
              <p:nvPr/>
            </p:nvGrpSpPr>
            <p:grpSpPr bwMode="auto">
              <a:xfrm>
                <a:off x="1104184" y="1895464"/>
                <a:ext cx="2246739" cy="1822359"/>
                <a:chOff x="633984" y="2133600"/>
                <a:chExt cx="1877568" cy="1408176"/>
              </a:xfrm>
            </p:grpSpPr>
            <p:pic>
              <p:nvPicPr>
                <p:cNvPr id="12" name="Прямоугольный треугольник 8"/>
                <p:cNvPicPr>
                  <a:picLocks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633984" y="2133600"/>
                  <a:ext cx="1877568" cy="14081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3" name="Text Box 46"/>
                <p:cNvSpPr txBox="1">
                  <a:spLocks noChangeArrowheads="1"/>
                </p:cNvSpPr>
                <p:nvPr/>
              </p:nvSpPr>
              <p:spPr bwMode="auto">
                <a:xfrm>
                  <a:off x="1482298" y="2922985"/>
                  <a:ext cx="835796" cy="4048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7" name="Прямоугольник 18"/>
            <p:cNvSpPr>
              <a:spLocks noChangeArrowheads="1"/>
            </p:cNvSpPr>
            <p:nvPr/>
          </p:nvSpPr>
          <p:spPr bwMode="auto">
            <a:xfrm>
              <a:off x="714348" y="2071678"/>
              <a:ext cx="7143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а)</a:t>
              </a:r>
              <a:r>
                <a:rPr lang="ru-RU" sz="2400" b="1">
                  <a:solidFill>
                    <a:schemeClr val="tx2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2400" b="1">
                <a:latin typeface="Calibri" pitchFamily="34" charset="0"/>
              </a:endParaRPr>
            </a:p>
          </p:txBody>
        </p:sp>
      </p:grpSp>
      <p:grpSp>
        <p:nvGrpSpPr>
          <p:cNvPr id="18" name="Группа 28"/>
          <p:cNvGrpSpPr>
            <a:grpSpLocks/>
          </p:cNvGrpSpPr>
          <p:nvPr/>
        </p:nvGrpSpPr>
        <p:grpSpPr bwMode="auto">
          <a:xfrm>
            <a:off x="4572000" y="3717032"/>
            <a:ext cx="3688705" cy="2376264"/>
            <a:chOff x="5000628" y="2000240"/>
            <a:chExt cx="2969252" cy="1428760"/>
          </a:xfrm>
        </p:grpSpPr>
        <p:grpSp>
          <p:nvGrpSpPr>
            <p:cNvPr id="19" name="Группа 12"/>
            <p:cNvGrpSpPr>
              <a:grpSpLocks/>
            </p:cNvGrpSpPr>
            <p:nvPr/>
          </p:nvGrpSpPr>
          <p:grpSpPr bwMode="auto">
            <a:xfrm>
              <a:off x="5572133" y="2214554"/>
              <a:ext cx="2397747" cy="1214446"/>
              <a:chOff x="3357554" y="2000240"/>
              <a:chExt cx="2781167" cy="1571636"/>
            </a:xfrm>
          </p:grpSpPr>
          <p:grpSp>
            <p:nvGrpSpPr>
              <p:cNvPr id="21" name="Прямоугольный треугольник 13"/>
              <p:cNvGrpSpPr>
                <a:grpSpLocks/>
              </p:cNvGrpSpPr>
              <p:nvPr/>
            </p:nvGrpSpPr>
            <p:grpSpPr bwMode="auto">
              <a:xfrm>
                <a:off x="3222873" y="1887576"/>
                <a:ext cx="1874158" cy="1830246"/>
                <a:chOff x="5455920" y="2127504"/>
                <a:chExt cx="1615440" cy="1414272"/>
              </a:xfrm>
            </p:grpSpPr>
            <p:pic>
              <p:nvPicPr>
                <p:cNvPr id="28" name="Прямоугольный треугольник 13"/>
                <p:cNvPicPr>
                  <a:picLocks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5455920" y="2127504"/>
                  <a:ext cx="1615440" cy="14142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5690030" y="2922984"/>
                  <a:ext cx="708128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22" name="Прямоугольный треугольник 14"/>
              <p:cNvGrpSpPr>
                <a:grpSpLocks/>
              </p:cNvGrpSpPr>
              <p:nvPr/>
            </p:nvGrpSpPr>
            <p:grpSpPr bwMode="auto">
              <a:xfrm>
                <a:off x="3187511" y="1919132"/>
                <a:ext cx="1874158" cy="1830246"/>
                <a:chOff x="5425440" y="2151888"/>
                <a:chExt cx="1615440" cy="1414272"/>
              </a:xfrm>
            </p:grpSpPr>
            <p:pic>
              <p:nvPicPr>
                <p:cNvPr id="26" name="Прямоугольный треугольник 14"/>
                <p:cNvPicPr>
                  <a:picLocks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5425440" y="2151888"/>
                  <a:ext cx="1615440" cy="14142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7" name="Text Box 21"/>
                <p:cNvSpPr txBox="1">
                  <a:spLocks noChangeArrowheads="1"/>
                </p:cNvSpPr>
                <p:nvPr/>
              </p:nvSpPr>
              <p:spPr bwMode="auto">
                <a:xfrm rot="10800000">
                  <a:off x="6162116" y="2315765"/>
                  <a:ext cx="708128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23" name="Прямоугольный треугольник 15"/>
              <p:cNvGrpSpPr>
                <a:grpSpLocks/>
              </p:cNvGrpSpPr>
              <p:nvPr/>
            </p:nvGrpSpPr>
            <p:grpSpPr bwMode="auto">
              <a:xfrm>
                <a:off x="4962657" y="1871798"/>
                <a:ext cx="1258868" cy="1846024"/>
                <a:chOff x="6955536" y="2115312"/>
                <a:chExt cx="1085088" cy="1426464"/>
              </a:xfrm>
            </p:grpSpPr>
            <p:pic>
              <p:nvPicPr>
                <p:cNvPr id="24" name="Прямоугольный треугольник 15"/>
                <p:cNvPicPr>
                  <a:picLocks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6955536" y="2115312"/>
                  <a:ext cx="1085088" cy="14264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5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7146669" y="2922984"/>
                  <a:ext cx="448681" cy="40481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20" name="Прямоугольник 20"/>
            <p:cNvSpPr>
              <a:spLocks noChangeArrowheads="1"/>
            </p:cNvSpPr>
            <p:nvPr/>
          </p:nvSpPr>
          <p:spPr bwMode="auto">
            <a:xfrm>
              <a:off x="5000628" y="2000240"/>
              <a:ext cx="7143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б)</a:t>
              </a:r>
              <a:r>
                <a:rPr lang="ru-RU" sz="2400"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2400" b="1">
                <a:solidFill>
                  <a:srgbClr val="002060"/>
                </a:solidFill>
                <a:latin typeface="Calibri" pitchFamily="34" charset="0"/>
              </a:endParaRPr>
            </a:p>
          </p:txBody>
        </p:sp>
      </p:grpSp>
      <p:pic>
        <p:nvPicPr>
          <p:cNvPr id="1028" name="Picture 4" descr="D:\пова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4149080"/>
            <a:ext cx="230425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2195736" y="5157192"/>
            <a:ext cx="2808312" cy="584775"/>
          </a:xfrm>
          <a:prstGeom prst="rect">
            <a:avLst/>
          </a:prstGeom>
          <a:ln>
            <a:noFill/>
            <a:headEnd/>
            <a:tailEnd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МОЛОДЦІ !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Arial Black" pitchFamily="34" charset="0"/>
              </a:rPr>
              <a:t>СУП фундаментальний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5318379"/>
          </a:xfrm>
        </p:spPr>
        <p:txBody>
          <a:bodyPr/>
          <a:lstStyle/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Правильні відповіді:</a:t>
            </a:r>
          </a:p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                              В</a:t>
            </a:r>
          </a:p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                              А</a:t>
            </a:r>
          </a:p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                              Б</a:t>
            </a:r>
          </a:p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                              А</a:t>
            </a:r>
          </a:p>
          <a:p>
            <a:pPr>
              <a:buNone/>
            </a:pP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                              В 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45058" name="Picture 2" descr="C:\Documents and Settings\Администратор\Рабочий стол\кастрюл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564904"/>
            <a:ext cx="2448272" cy="3672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7681913" cy="1523495"/>
          </a:xfrm>
        </p:spPr>
        <p:txBody>
          <a:bodyPr/>
          <a:lstStyle/>
          <a:p>
            <a:pPr algn="ctr"/>
            <a:r>
              <a:rPr lang="ru-RU" b="1" dirty="0" smtClean="0">
                <a:latin typeface="Arial Black" pitchFamily="34" charset="0"/>
              </a:rPr>
              <a:t>ВПРАВА 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НА УВАЖН</a:t>
            </a:r>
            <a:r>
              <a:rPr lang="uk-UA" b="1" dirty="0" smtClean="0">
                <a:latin typeface="Arial Black" pitchFamily="34" charset="0"/>
              </a:rPr>
              <a:t>ІСТЬ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204864"/>
            <a:ext cx="7681913" cy="1152128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chemeClr val="tx1"/>
                </a:solidFill>
                <a:latin typeface="Arial Black" pitchFamily="34" charset="0"/>
              </a:rPr>
              <a:t>Дивіться</a:t>
            </a: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  <a:r>
              <a:rPr lang="ru-RU" dirty="0" err="1" smtClean="0">
                <a:solidFill>
                  <a:schemeClr val="tx1"/>
                </a:solidFill>
                <a:latin typeface="Arial Black" pitchFamily="34" charset="0"/>
              </a:rPr>
              <a:t>уважно</a:t>
            </a: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 на </a:t>
            </a:r>
            <a:r>
              <a:rPr lang="ru-RU" dirty="0" err="1" smtClean="0">
                <a:solidFill>
                  <a:schemeClr val="tx1"/>
                </a:solidFill>
                <a:latin typeface="Arial Black" pitchFamily="34" charset="0"/>
              </a:rPr>
              <a:t>малюнок</a:t>
            </a: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  <a:r>
              <a:rPr lang="ru-RU" dirty="0" err="1" smtClean="0">
                <a:solidFill>
                  <a:schemeClr val="tx1"/>
                </a:solidFill>
                <a:latin typeface="Arial Black" pitchFamily="34" charset="0"/>
              </a:rPr>
              <a:t>протягом</a:t>
            </a: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 30 секунд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grpSp>
        <p:nvGrpSpPr>
          <p:cNvPr id="4" name="Равнобедренный треугольник 5"/>
          <p:cNvGrpSpPr>
            <a:grpSpLocks/>
          </p:cNvGrpSpPr>
          <p:nvPr/>
        </p:nvGrpSpPr>
        <p:grpSpPr bwMode="auto">
          <a:xfrm>
            <a:off x="1835696" y="3284984"/>
            <a:ext cx="1693863" cy="1536700"/>
            <a:chOff x="1306" y="1624"/>
            <a:chExt cx="1067" cy="968"/>
          </a:xfrm>
        </p:grpSpPr>
        <p:pic>
          <p:nvPicPr>
            <p:cNvPr id="5" name="Равнобедренный треугольник 5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06" y="1624"/>
              <a:ext cx="1067" cy="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615" y="2101"/>
              <a:ext cx="453" cy="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pic>
        <p:nvPicPr>
          <p:cNvPr id="7" name="Группа 1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284984"/>
            <a:ext cx="16891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Овал 12"/>
          <p:cNvGrpSpPr>
            <a:grpSpLocks/>
          </p:cNvGrpSpPr>
          <p:nvPr/>
        </p:nvGrpSpPr>
        <p:grpSpPr bwMode="auto">
          <a:xfrm>
            <a:off x="5220072" y="3501008"/>
            <a:ext cx="1438275" cy="1438275"/>
            <a:chOff x="3364" y="1667"/>
            <a:chExt cx="906" cy="906"/>
          </a:xfrm>
        </p:grpSpPr>
        <p:pic>
          <p:nvPicPr>
            <p:cNvPr id="9" name="Овал 12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64" y="1667"/>
              <a:ext cx="906" cy="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3553" y="1850"/>
              <a:ext cx="529" cy="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grpSp>
        <p:nvGrpSpPr>
          <p:cNvPr id="11" name="Овал 11"/>
          <p:cNvGrpSpPr>
            <a:grpSpLocks/>
          </p:cNvGrpSpPr>
          <p:nvPr/>
        </p:nvGrpSpPr>
        <p:grpSpPr bwMode="auto">
          <a:xfrm>
            <a:off x="2051720" y="4941168"/>
            <a:ext cx="1438275" cy="1438275"/>
            <a:chOff x="1390" y="2627"/>
            <a:chExt cx="906" cy="906"/>
          </a:xfrm>
        </p:grpSpPr>
        <p:pic>
          <p:nvPicPr>
            <p:cNvPr id="12" name="Овал 11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90" y="2627"/>
              <a:ext cx="906" cy="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1580" y="2810"/>
              <a:ext cx="530" cy="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grpSp>
        <p:nvGrpSpPr>
          <p:cNvPr id="14" name="Группа 19"/>
          <p:cNvGrpSpPr>
            <a:grpSpLocks/>
          </p:cNvGrpSpPr>
          <p:nvPr/>
        </p:nvGrpSpPr>
        <p:grpSpPr bwMode="auto">
          <a:xfrm>
            <a:off x="3779912" y="4653136"/>
            <a:ext cx="1196975" cy="1557337"/>
            <a:chOff x="3989256" y="3617736"/>
            <a:chExt cx="1196354" cy="1557067"/>
          </a:xfrm>
        </p:grpSpPr>
        <p:grpSp>
          <p:nvGrpSpPr>
            <p:cNvPr id="15" name="Прямоугольник 15"/>
            <p:cNvGrpSpPr>
              <a:grpSpLocks/>
            </p:cNvGrpSpPr>
            <p:nvPr/>
          </p:nvGrpSpPr>
          <p:grpSpPr bwMode="auto">
            <a:xfrm>
              <a:off x="3858704" y="3979051"/>
              <a:ext cx="1334331" cy="1328698"/>
              <a:chOff x="3858768" y="4242816"/>
              <a:chExt cx="1335024" cy="1328928"/>
            </a:xfrm>
          </p:grpSpPr>
          <p:pic>
            <p:nvPicPr>
              <p:cNvPr id="19" name="Прямоугольник 15"/>
              <p:cNvPicPr>
                <a:picLocks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858768" y="4242816"/>
                <a:ext cx="1335024" cy="13289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" name="Text Box 26"/>
              <p:cNvSpPr txBox="1">
                <a:spLocks noChangeArrowheads="1"/>
              </p:cNvSpPr>
              <p:nvPr/>
            </p:nvSpPr>
            <p:spPr bwMode="auto">
              <a:xfrm>
                <a:off x="3989388" y="4358588"/>
                <a:ext cx="1080561" cy="108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  <p:grpSp>
          <p:nvGrpSpPr>
            <p:cNvPr id="16" name="Равнобедренный треугольник 16"/>
            <p:cNvGrpSpPr>
              <a:grpSpLocks/>
            </p:cNvGrpSpPr>
            <p:nvPr/>
          </p:nvGrpSpPr>
          <p:grpSpPr bwMode="auto">
            <a:xfrm>
              <a:off x="3876982" y="3991241"/>
              <a:ext cx="1316053" cy="1316508"/>
              <a:chOff x="3877056" y="4255008"/>
              <a:chExt cx="1316736" cy="1316736"/>
            </a:xfrm>
          </p:grpSpPr>
          <p:pic>
            <p:nvPicPr>
              <p:cNvPr id="17" name="Равнобедренный треугольник 16"/>
              <p:cNvPicPr>
                <a:picLocks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3877056" y="4255008"/>
                <a:ext cx="1316736" cy="13167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8" name="Text Box 29"/>
              <p:cNvSpPr txBox="1">
                <a:spLocks noChangeArrowheads="1"/>
              </p:cNvSpPr>
              <p:nvPr/>
            </p:nvSpPr>
            <p:spPr bwMode="auto">
              <a:xfrm rot="2700000">
                <a:off x="4296389" y="4582184"/>
                <a:ext cx="756131" cy="378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</p:grpSp>
      <p:grpSp>
        <p:nvGrpSpPr>
          <p:cNvPr id="21" name="Равнобедренный треугольник 13"/>
          <p:cNvGrpSpPr>
            <a:grpSpLocks/>
          </p:cNvGrpSpPr>
          <p:nvPr/>
        </p:nvGrpSpPr>
        <p:grpSpPr bwMode="auto">
          <a:xfrm>
            <a:off x="5148064" y="4941168"/>
            <a:ext cx="1687512" cy="1512168"/>
            <a:chOff x="3295" y="2580"/>
            <a:chExt cx="1063" cy="968"/>
          </a:xfrm>
        </p:grpSpPr>
        <p:pic>
          <p:nvPicPr>
            <p:cNvPr id="22" name="Равнобедренный треугольник 13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295" y="2580"/>
              <a:ext cx="1063" cy="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 Box 15"/>
            <p:cNvSpPr txBox="1">
              <a:spLocks noChangeArrowheads="1"/>
            </p:cNvSpPr>
            <p:nvPr/>
          </p:nvSpPr>
          <p:spPr bwMode="auto">
            <a:xfrm rot="10800000">
              <a:off x="3602" y="2655"/>
              <a:ext cx="453" cy="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382000" cy="664797"/>
          </a:xfrm>
        </p:spPr>
        <p:txBody>
          <a:bodyPr/>
          <a:lstStyle/>
          <a:p>
            <a:pPr algn="ctr"/>
            <a:r>
              <a:rPr lang="uk-UA" b="1" dirty="0" smtClean="0">
                <a:latin typeface="Arial Black" pitchFamily="34" charset="0"/>
              </a:rPr>
              <a:t>Що змінилося?</a:t>
            </a:r>
            <a:endParaRPr lang="ru-RU" b="1" dirty="0">
              <a:latin typeface="Arial Black" pitchFamily="34" charset="0"/>
            </a:endParaRPr>
          </a:p>
        </p:txBody>
      </p:sp>
      <p:grpSp>
        <p:nvGrpSpPr>
          <p:cNvPr id="3" name="Равнобедренный треугольник 13"/>
          <p:cNvGrpSpPr>
            <a:grpSpLocks/>
          </p:cNvGrpSpPr>
          <p:nvPr/>
        </p:nvGrpSpPr>
        <p:grpSpPr bwMode="auto">
          <a:xfrm>
            <a:off x="1907704" y="3429000"/>
            <a:ext cx="1687512" cy="1536700"/>
            <a:chOff x="3295" y="2580"/>
            <a:chExt cx="1063" cy="968"/>
          </a:xfrm>
        </p:grpSpPr>
        <p:pic>
          <p:nvPicPr>
            <p:cNvPr id="4" name="Равнобедренный треугольник 13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95" y="2580"/>
              <a:ext cx="1063" cy="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15"/>
            <p:cNvSpPr txBox="1">
              <a:spLocks noChangeArrowheads="1"/>
            </p:cNvSpPr>
            <p:nvPr/>
          </p:nvSpPr>
          <p:spPr bwMode="auto">
            <a:xfrm rot="10800000">
              <a:off x="3602" y="2655"/>
              <a:ext cx="453" cy="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grpSp>
        <p:nvGrpSpPr>
          <p:cNvPr id="6" name="Группа 18"/>
          <p:cNvGrpSpPr>
            <a:grpSpLocks/>
          </p:cNvGrpSpPr>
          <p:nvPr/>
        </p:nvGrpSpPr>
        <p:grpSpPr bwMode="auto">
          <a:xfrm>
            <a:off x="3491880" y="3429000"/>
            <a:ext cx="1655887" cy="1368152"/>
            <a:chOff x="2334752" y="2534058"/>
            <a:chExt cx="1440000" cy="1160596"/>
          </a:xfrm>
        </p:grpSpPr>
        <p:grpSp>
          <p:nvGrpSpPr>
            <p:cNvPr id="7" name="Равнобедренный треугольник 14"/>
            <p:cNvGrpSpPr>
              <a:grpSpLocks/>
            </p:cNvGrpSpPr>
            <p:nvPr/>
          </p:nvGrpSpPr>
          <p:grpSpPr bwMode="auto">
            <a:xfrm>
              <a:off x="2207867" y="2861819"/>
              <a:ext cx="1688753" cy="969376"/>
              <a:chOff x="3730752" y="2688336"/>
              <a:chExt cx="1688592" cy="969264"/>
            </a:xfrm>
          </p:grpSpPr>
          <p:pic>
            <p:nvPicPr>
              <p:cNvPr id="17" name="Равнобедренный треугольник 14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730752" y="2688336"/>
                <a:ext cx="1688592" cy="9692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8" name="Text Box 24"/>
              <p:cNvSpPr txBox="1">
                <a:spLocks noChangeArrowheads="1"/>
              </p:cNvSpPr>
              <p:nvPr/>
            </p:nvSpPr>
            <p:spPr bwMode="auto">
              <a:xfrm>
                <a:off x="4217591" y="3161117"/>
                <a:ext cx="719931" cy="359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  <p:grpSp>
          <p:nvGrpSpPr>
            <p:cNvPr id="8" name="Равнобедренный треугольник 15"/>
            <p:cNvGrpSpPr>
              <a:grpSpLocks noChangeAspect="1"/>
            </p:cNvGrpSpPr>
            <p:nvPr/>
          </p:nvGrpSpPr>
          <p:grpSpPr bwMode="auto">
            <a:xfrm>
              <a:off x="2287122" y="2739885"/>
              <a:ext cx="1511952" cy="749895"/>
              <a:chOff x="3810000" y="2566416"/>
              <a:chExt cx="1511808" cy="749808"/>
            </a:xfrm>
          </p:grpSpPr>
          <p:pic>
            <p:nvPicPr>
              <p:cNvPr id="15" name="Равнобедренный треугольник 15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10000" y="2566416"/>
                <a:ext cx="1511808" cy="7498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" name="Text Box 27"/>
              <p:cNvSpPr txBox="1">
                <a:spLocks noChangeArrowheads="1"/>
              </p:cNvSpPr>
              <p:nvPr/>
            </p:nvSpPr>
            <p:spPr bwMode="auto">
              <a:xfrm>
                <a:off x="4255455" y="2932051"/>
                <a:ext cx="629940" cy="2519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  <p:grpSp>
          <p:nvGrpSpPr>
            <p:cNvPr id="9" name="Равнобедренный треугольник 16"/>
            <p:cNvGrpSpPr>
              <a:grpSpLocks/>
            </p:cNvGrpSpPr>
            <p:nvPr/>
          </p:nvGrpSpPr>
          <p:grpSpPr bwMode="auto">
            <a:xfrm>
              <a:off x="2445634" y="2550887"/>
              <a:ext cx="1146157" cy="646251"/>
              <a:chOff x="3968496" y="2377440"/>
              <a:chExt cx="1146048" cy="646176"/>
            </a:xfrm>
          </p:grpSpPr>
          <p:pic>
            <p:nvPicPr>
              <p:cNvPr id="13" name="Равнобедренный треугольник 16"/>
              <p:cNvPicPr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968496" y="2377440"/>
                <a:ext cx="1146048" cy="646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 Box 30"/>
              <p:cNvSpPr txBox="1">
                <a:spLocks noChangeArrowheads="1"/>
              </p:cNvSpPr>
              <p:nvPr/>
            </p:nvSpPr>
            <p:spPr bwMode="auto">
              <a:xfrm>
                <a:off x="4319565" y="2688897"/>
                <a:ext cx="449957" cy="1979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  <p:grpSp>
          <p:nvGrpSpPr>
            <p:cNvPr id="10" name="Равнобедренный треугольник 17"/>
            <p:cNvGrpSpPr>
              <a:grpSpLocks/>
            </p:cNvGrpSpPr>
            <p:nvPr/>
          </p:nvGrpSpPr>
          <p:grpSpPr bwMode="auto">
            <a:xfrm>
              <a:off x="2616338" y="2416759"/>
              <a:ext cx="792555" cy="506026"/>
              <a:chOff x="4139184" y="2243328"/>
              <a:chExt cx="792480" cy="505968"/>
            </a:xfrm>
          </p:grpSpPr>
          <p:pic>
            <p:nvPicPr>
              <p:cNvPr id="11" name="Равнобедренный треугольник 17"/>
              <p:cNvPicPr>
                <a:picLocks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139184" y="2243328"/>
                <a:ext cx="792480" cy="5059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33"/>
              <p:cNvSpPr txBox="1">
                <a:spLocks noChangeArrowheads="1"/>
              </p:cNvSpPr>
              <p:nvPr/>
            </p:nvSpPr>
            <p:spPr bwMode="auto">
              <a:xfrm>
                <a:off x="4403937" y="2486599"/>
                <a:ext cx="269975" cy="1259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</p:grpSp>
      <p:grpSp>
        <p:nvGrpSpPr>
          <p:cNvPr id="19" name="Овал 8"/>
          <p:cNvGrpSpPr>
            <a:grpSpLocks/>
          </p:cNvGrpSpPr>
          <p:nvPr/>
        </p:nvGrpSpPr>
        <p:grpSpPr bwMode="auto">
          <a:xfrm>
            <a:off x="5148064" y="3573016"/>
            <a:ext cx="1438275" cy="1431925"/>
            <a:chOff x="3341" y="1371"/>
            <a:chExt cx="906" cy="902"/>
          </a:xfrm>
        </p:grpSpPr>
        <p:pic>
          <p:nvPicPr>
            <p:cNvPr id="20" name="Овал 8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341" y="1371"/>
              <a:ext cx="906" cy="9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Text Box 11"/>
            <p:cNvSpPr txBox="1">
              <a:spLocks noChangeArrowheads="1"/>
            </p:cNvSpPr>
            <p:nvPr/>
          </p:nvSpPr>
          <p:spPr bwMode="auto">
            <a:xfrm>
              <a:off x="3530" y="1552"/>
              <a:ext cx="529" cy="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grpSp>
        <p:nvGrpSpPr>
          <p:cNvPr id="22" name="Овал 7"/>
          <p:cNvGrpSpPr>
            <a:grpSpLocks/>
          </p:cNvGrpSpPr>
          <p:nvPr/>
        </p:nvGrpSpPr>
        <p:grpSpPr bwMode="auto">
          <a:xfrm>
            <a:off x="2051720" y="5085184"/>
            <a:ext cx="1438275" cy="1438275"/>
            <a:chOff x="1390" y="2327"/>
            <a:chExt cx="906" cy="906"/>
          </a:xfrm>
        </p:grpSpPr>
        <p:pic>
          <p:nvPicPr>
            <p:cNvPr id="23" name="Овал 7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390" y="2327"/>
              <a:ext cx="906" cy="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Text Box 8"/>
            <p:cNvSpPr txBox="1">
              <a:spLocks noChangeArrowheads="1"/>
            </p:cNvSpPr>
            <p:nvPr/>
          </p:nvSpPr>
          <p:spPr bwMode="auto">
            <a:xfrm>
              <a:off x="1580" y="2511"/>
              <a:ext cx="530" cy="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  <p:grpSp>
        <p:nvGrpSpPr>
          <p:cNvPr id="25" name="Группа 19"/>
          <p:cNvGrpSpPr>
            <a:grpSpLocks/>
          </p:cNvGrpSpPr>
          <p:nvPr/>
        </p:nvGrpSpPr>
        <p:grpSpPr bwMode="auto">
          <a:xfrm>
            <a:off x="3203848" y="5085184"/>
            <a:ext cx="1728192" cy="1296144"/>
            <a:chOff x="5049298" y="3995736"/>
            <a:chExt cx="1594404" cy="1179067"/>
          </a:xfrm>
        </p:grpSpPr>
        <p:grpSp>
          <p:nvGrpSpPr>
            <p:cNvPr id="26" name="Прямоугольник 11"/>
            <p:cNvGrpSpPr>
              <a:grpSpLocks/>
            </p:cNvGrpSpPr>
            <p:nvPr/>
          </p:nvGrpSpPr>
          <p:grpSpPr bwMode="auto">
            <a:xfrm>
              <a:off x="5438243" y="3978090"/>
              <a:ext cx="1329390" cy="1328426"/>
              <a:chOff x="3889248" y="3700272"/>
              <a:chExt cx="1328928" cy="1328928"/>
            </a:xfrm>
          </p:grpSpPr>
          <p:pic>
            <p:nvPicPr>
              <p:cNvPr id="30" name="Прямоугольник 11"/>
              <p:cNvPicPr>
                <a:picLocks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3889248" y="3700272"/>
                <a:ext cx="1328928" cy="13289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" name="Text Box 36"/>
              <p:cNvSpPr txBox="1">
                <a:spLocks noChangeArrowheads="1"/>
              </p:cNvSpPr>
              <p:nvPr/>
            </p:nvSpPr>
            <p:spPr bwMode="auto">
              <a:xfrm rot="-5400000">
                <a:off x="4014271" y="3817421"/>
                <a:ext cx="1080409" cy="1079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  <p:grpSp>
          <p:nvGrpSpPr>
            <p:cNvPr id="27" name="Равнобедренный треугольник 12"/>
            <p:cNvGrpSpPr>
              <a:grpSpLocks/>
            </p:cNvGrpSpPr>
            <p:nvPr/>
          </p:nvGrpSpPr>
          <p:grpSpPr bwMode="auto">
            <a:xfrm>
              <a:off x="5413851" y="3990277"/>
              <a:ext cx="1311096" cy="1316238"/>
              <a:chOff x="3864864" y="3712464"/>
              <a:chExt cx="1310640" cy="1316736"/>
            </a:xfrm>
          </p:grpSpPr>
          <p:pic>
            <p:nvPicPr>
              <p:cNvPr id="28" name="Равнобедренный треугольник 12"/>
              <p:cNvPicPr>
                <a:picLocks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3864864" y="3712464"/>
                <a:ext cx="1310640" cy="13167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9" name="Text Box 39"/>
              <p:cNvSpPr txBox="1">
                <a:spLocks noChangeArrowheads="1"/>
              </p:cNvSpPr>
              <p:nvPr/>
            </p:nvSpPr>
            <p:spPr bwMode="auto">
              <a:xfrm rot="-2700000">
                <a:off x="4012001" y="4040690"/>
                <a:ext cx="755737" cy="3781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>
                  <a:latin typeface="Calibri" pitchFamily="34" charset="0"/>
                </a:endParaRPr>
              </a:p>
            </p:txBody>
          </p:sp>
        </p:grpSp>
      </p:grpSp>
      <p:grpSp>
        <p:nvGrpSpPr>
          <p:cNvPr id="32" name="Равнобедренный треугольник 9"/>
          <p:cNvGrpSpPr>
            <a:grpSpLocks/>
          </p:cNvGrpSpPr>
          <p:nvPr/>
        </p:nvGrpSpPr>
        <p:grpSpPr bwMode="auto">
          <a:xfrm>
            <a:off x="5220072" y="5085184"/>
            <a:ext cx="1728192" cy="1512168"/>
            <a:chOff x="3287" y="2223"/>
            <a:chExt cx="1064" cy="968"/>
          </a:xfrm>
        </p:grpSpPr>
        <p:pic>
          <p:nvPicPr>
            <p:cNvPr id="33" name="Равнобедренный треугольник 9"/>
            <p:cNvPicPr>
              <a:picLocks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287" y="2223"/>
              <a:ext cx="1064" cy="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Text Box 14"/>
            <p:cNvSpPr txBox="1">
              <a:spLocks noChangeArrowheads="1"/>
            </p:cNvSpPr>
            <p:nvPr/>
          </p:nvSpPr>
          <p:spPr bwMode="auto">
            <a:xfrm>
              <a:off x="3595" y="2702"/>
              <a:ext cx="453" cy="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1329595"/>
          </a:xfrm>
        </p:spPr>
        <p:txBody>
          <a:bodyPr/>
          <a:lstStyle/>
          <a:p>
            <a:pPr algn="ctr"/>
            <a:r>
              <a:rPr lang="uk-UA" dirty="0" smtClean="0">
                <a:latin typeface="Arial Black" pitchFamily="34" charset="0"/>
              </a:rPr>
              <a:t>Другі </a:t>
            </a:r>
            <a:r>
              <a:rPr lang="uk-UA" dirty="0">
                <a:latin typeface="Arial Black" pitchFamily="34" charset="0"/>
              </a:rPr>
              <a:t>страви</a:t>
            </a:r>
            <a:r>
              <a:rPr lang="uk-UA" dirty="0" smtClean="0">
                <a:latin typeface="Arial Black" pitchFamily="34" charset="0"/>
              </a:rPr>
              <a:t>:</a:t>
            </a:r>
            <a:br>
              <a:rPr lang="uk-UA" dirty="0" smtClean="0">
                <a:latin typeface="Arial Black" pitchFamily="34" charset="0"/>
              </a:rPr>
            </a:br>
            <a:r>
              <a:rPr lang="uk-UA" dirty="0" smtClean="0">
                <a:latin typeface="Arial Black" pitchFamily="34" charset="0"/>
              </a:rPr>
              <a:t>РАГУ з куточків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23528" y="1700808"/>
            <a:ext cx="8382000" cy="886397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latin typeface="Arial Black" pitchFamily="34" charset="0"/>
              </a:rPr>
              <a:t>За  даними на рисунку знайдіть градусну міру кута </a:t>
            </a:r>
            <a:r>
              <a:rPr lang="uk-UA" i="1" dirty="0" smtClean="0">
                <a:latin typeface="Arial Black" pitchFamily="34" charset="0"/>
              </a:rPr>
              <a:t>АВС</a:t>
            </a:r>
            <a:endParaRPr lang="ru-RU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23928" y="5013176"/>
          <a:ext cx="4608511" cy="1296144"/>
        </p:xfrm>
        <a:graphic>
          <a:graphicData uri="http://schemas.openxmlformats.org/drawingml/2006/table">
            <a:tbl>
              <a:tblPr/>
              <a:tblGrid>
                <a:gridCol w="921703"/>
                <a:gridCol w="918197"/>
                <a:gridCol w="918197"/>
                <a:gridCol w="925207"/>
                <a:gridCol w="925207"/>
              </a:tblGrid>
              <a:tr h="6448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6512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60°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70°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140°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110°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 descr="Image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80928"/>
            <a:ext cx="3384376" cy="3384376"/>
          </a:xfrm>
          <a:prstGeom prst="rect">
            <a:avLst/>
          </a:prstGeom>
          <a:noFill/>
        </p:spPr>
      </p:pic>
      <p:pic>
        <p:nvPicPr>
          <p:cNvPr id="8" name="Picture 3" descr="matem-model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420888"/>
            <a:ext cx="2047875" cy="193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 bwMode="auto">
          <a:xfrm>
            <a:off x="323528" y="260648"/>
            <a:ext cx="914400" cy="612648"/>
          </a:xfrm>
          <a:prstGeom prst="wedgeRoundRectCallout">
            <a:avLst>
              <a:gd name="adj1" fmla="val 77675"/>
              <a:gd name="adj2" fmla="val 2353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Т2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664"/>
            <a:ext cx="7681913" cy="1028228"/>
          </a:xfrm>
        </p:spPr>
        <p:txBody>
          <a:bodyPr/>
          <a:lstStyle/>
          <a:p>
            <a:r>
              <a:rPr lang="uk-UA" dirty="0" smtClean="0">
                <a:latin typeface="Arial Black" pitchFamily="34" charset="0"/>
              </a:rPr>
              <a:t>За  даними на рисунку знайдіть градусну міру </a:t>
            </a:r>
            <a:r>
              <a:rPr lang="en-US" i="1" dirty="0" smtClean="0">
                <a:latin typeface="Arial Black" pitchFamily="34" charset="0"/>
                <a:sym typeface="Symbol"/>
              </a:rPr>
              <a:t></a:t>
            </a:r>
            <a:r>
              <a:rPr lang="en-US" i="1" dirty="0" smtClean="0">
                <a:latin typeface="Arial Black" pitchFamily="34" charset="0"/>
              </a:rPr>
              <a:t>AOC</a:t>
            </a:r>
            <a:endParaRPr lang="ru-RU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95936" y="4653136"/>
          <a:ext cx="4680520" cy="1288152"/>
        </p:xfrm>
        <a:graphic>
          <a:graphicData uri="http://schemas.openxmlformats.org/drawingml/2006/table">
            <a:tbl>
              <a:tblPr/>
              <a:tblGrid>
                <a:gridCol w="936104"/>
                <a:gridCol w="932545"/>
                <a:gridCol w="932545"/>
                <a:gridCol w="939663"/>
                <a:gridCol w="939663"/>
              </a:tblGrid>
              <a:tr h="6440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spc="1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6440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140°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80°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60°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3793" name="Picture 1" descr="Image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3465238" cy="355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roghdenierebenka.ru/books/item/f00/s00/z0000005/pic/000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700808"/>
            <a:ext cx="2040161" cy="280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681913" cy="1523495"/>
          </a:xfrm>
        </p:spPr>
        <p:txBody>
          <a:bodyPr/>
          <a:lstStyle/>
          <a:p>
            <a:r>
              <a:rPr lang="uk-UA" dirty="0" smtClean="0">
                <a:latin typeface="Arial Black" pitchFamily="34" charset="0"/>
              </a:rPr>
              <a:t>Гарнір “ПЕРИМЕТР”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221088"/>
            <a:ext cx="6457777" cy="1800200"/>
          </a:xfrm>
        </p:spPr>
        <p:txBody>
          <a:bodyPr/>
          <a:lstStyle/>
          <a:p>
            <a:pPr algn="ctr"/>
            <a:r>
              <a:rPr lang="uk-UA" b="1" dirty="0" smtClean="0"/>
              <a:t>Знайти периметр описаного чотирикутника,  три послідовні сторони якого дорівнюють </a:t>
            </a:r>
          </a:p>
          <a:p>
            <a:pPr algn="ctr"/>
            <a:r>
              <a:rPr lang="uk-UA" b="1" dirty="0" smtClean="0"/>
              <a:t> 8 м, 10 </a:t>
            </a:r>
            <a:r>
              <a:rPr lang="uk-UA" b="1" dirty="0" err="1" smtClean="0"/>
              <a:t>м</a:t>
            </a:r>
            <a:r>
              <a:rPr lang="uk-UA" b="1" dirty="0" smtClean="0"/>
              <a:t>, 9 </a:t>
            </a:r>
            <a:r>
              <a:rPr lang="uk-UA" b="1" dirty="0" err="1" smtClean="0"/>
              <a:t>м</a:t>
            </a:r>
            <a:r>
              <a:rPr lang="uk-UA" b="1" dirty="0" smtClean="0"/>
              <a:t> </a:t>
            </a:r>
            <a:endParaRPr lang="ru-RU" b="1" dirty="0"/>
          </a:p>
        </p:txBody>
      </p:sp>
      <p:pic>
        <p:nvPicPr>
          <p:cNvPr id="2049" name="Объект 1"/>
          <p:cNvPicPr>
            <a:picLocks noChangeArrowheads="1"/>
          </p:cNvPicPr>
          <p:nvPr/>
        </p:nvPicPr>
        <p:blipFill>
          <a:blip r:embed="rId3" cstate="print"/>
          <a:srcRect t="-285" r="-208" b="-401"/>
          <a:stretch>
            <a:fillRect/>
          </a:stretch>
        </p:blipFill>
        <p:spPr bwMode="auto">
          <a:xfrm>
            <a:off x="899592" y="1772816"/>
            <a:ext cx="295991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2708920"/>
            <a:ext cx="7521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latin typeface="Arial Black" pitchFamily="34" charset="0"/>
              </a:rPr>
              <a:t>8 м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364148">
            <a:off x="1857419" y="1534097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latin typeface="Arial Black" pitchFamily="34" charset="0"/>
              </a:rPr>
              <a:t>10 м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647322">
            <a:off x="3311510" y="3072869"/>
            <a:ext cx="854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latin typeface="Arial Black" pitchFamily="34" charset="0"/>
              </a:rPr>
              <a:t>9 м 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788024" y="5589240"/>
            <a:ext cx="4032448" cy="10772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0025" algn="l"/>
              </a:tabLst>
            </a:pPr>
            <a:r>
              <a:rPr kumimoji="0" lang="ru-RU" sz="3200" b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uk-UA" sz="3200" b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3200" b="1" u="none" strike="noStrike" normalizeH="0" baseline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дпов</a:t>
            </a:r>
            <a:r>
              <a:rPr kumimoji="0" lang="uk-UA" sz="3200" b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3200" b="1" u="none" strike="noStrike" normalizeH="0" baseline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дь</a:t>
            </a:r>
            <a:r>
              <a:rPr kumimoji="0" lang="ru-RU" sz="3200" b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: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0025" algn="l"/>
              </a:tabLst>
            </a:pP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          </a:t>
            </a:r>
            <a:r>
              <a:rPr kumimoji="0" lang="ru-RU" sz="3200" b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Р = 34 м</a:t>
            </a:r>
            <a:endParaRPr kumimoji="0" lang="ru-RU" sz="3200" b="1" u="none" strike="noStrike" normalizeH="0" baseline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theme/theme1.xml><?xml version="1.0" encoding="utf-8"?>
<a:theme xmlns:a="http://schemas.openxmlformats.org/drawingml/2006/main" name="TS010286748">
  <a:themeElements>
    <a:clrScheme name="Green Template-Template">
      <a:dk1>
        <a:srgbClr val="000000"/>
      </a:dk1>
      <a:lt1>
        <a:srgbClr val="FFFFFF"/>
      </a:lt1>
      <a:dk2>
        <a:srgbClr val="1F7335"/>
      </a:dk2>
      <a:lt2>
        <a:srgbClr val="C4FF8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0ED7B"/>
      </a:hlink>
      <a:folHlink>
        <a:srgbClr val="F3EB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51DED46-D66D-454A-B8B2-8EE17CF4DC1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TS010286748</Template>
  <TotalTime>166</TotalTime>
  <Words>240</Words>
  <Application>Microsoft Office PowerPoint</Application>
  <PresentationFormat>Экран (4:3)</PresentationFormat>
  <Paragraphs>67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TS010286748</vt:lpstr>
      <vt:lpstr>Белый текст и шрифт Courier для слайдов с кодом</vt:lpstr>
      <vt:lpstr>Двадцять п’яте листопада Класна робота  ТЕМА. УЗАГАЛЬНЕННЯ ТА СИСТЕМАТИЗАЦІЯ  ЗНАНЬ З ТЕМИ  «ВПИСАНІ ТА ОПИСАНІ ЧОТИРИКУТНИКИ»  </vt:lpstr>
      <vt:lpstr>Вас запрошує “МАТЕМАТИЧНЕ  КАФЕ”</vt:lpstr>
      <vt:lpstr>Слайд 3</vt:lpstr>
      <vt:lpstr>Перші страви:  Юшка з трикутників  і трапецій Робота в парах Скласти  трапецію  з  трьох прямокутних  трикутників </vt:lpstr>
      <vt:lpstr>ПЕРЕВІРТЕ СЕБЕ</vt:lpstr>
      <vt:lpstr>СУП фундаментальний</vt:lpstr>
      <vt:lpstr>ВПРАВА  НА УВАЖНІСТЬ</vt:lpstr>
      <vt:lpstr>Що змінилося?</vt:lpstr>
      <vt:lpstr>Другі страви: РАГУ з куточків</vt:lpstr>
      <vt:lpstr>Слайд 10</vt:lpstr>
      <vt:lpstr>Гарнір “ПЕРИМЕТР”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Двадцять п’яте листопада Класна робота ТЕМА. УЗАГАЛЬНЕННЯ ТА СИСТЕМАТИЗАЦІЯ ЗНАНЬ З ТЕМИ «ВПИСАНІ ТА ОПИСАНІ ЧОТИРИКУТНИКИ»  </dc:title>
  <dc:creator>WORK</dc:creator>
  <cp:keywords/>
  <cp:lastModifiedBy>Ирина</cp:lastModifiedBy>
  <cp:revision>19</cp:revision>
  <dcterms:created xsi:type="dcterms:W3CDTF">2013-11-23T20:22:23Z</dcterms:created>
  <dcterms:modified xsi:type="dcterms:W3CDTF">2013-11-25T06:27:44Z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TC102867489990</vt:lpwstr>
  </property>
</Properties>
</file>