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gif" ContentType="image/gif"/>
  <Default Extension="mp4" ContentType="video/mp4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theme/themeOverride1.xml" ContentType="application/vnd.openxmlformats-officedocument.themeOverr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38"/>
  </p:notesMasterIdLst>
  <p:sldIdLst>
    <p:sldId id="291" r:id="rId2"/>
    <p:sldId id="292" r:id="rId3"/>
    <p:sldId id="293" r:id="rId4"/>
    <p:sldId id="294" r:id="rId5"/>
    <p:sldId id="297" r:id="rId6"/>
    <p:sldId id="299" r:id="rId7"/>
    <p:sldId id="309" r:id="rId8"/>
    <p:sldId id="310" r:id="rId9"/>
    <p:sldId id="280" r:id="rId10"/>
    <p:sldId id="258" r:id="rId11"/>
    <p:sldId id="279" r:id="rId12"/>
    <p:sldId id="267" r:id="rId13"/>
    <p:sldId id="268" r:id="rId14"/>
    <p:sldId id="269" r:id="rId15"/>
    <p:sldId id="275" r:id="rId16"/>
    <p:sldId id="259" r:id="rId17"/>
    <p:sldId id="260" r:id="rId18"/>
    <p:sldId id="281" r:id="rId19"/>
    <p:sldId id="261" r:id="rId20"/>
    <p:sldId id="262" r:id="rId21"/>
    <p:sldId id="270" r:id="rId22"/>
    <p:sldId id="271" r:id="rId23"/>
    <p:sldId id="272" r:id="rId24"/>
    <p:sldId id="277" r:id="rId25"/>
    <p:sldId id="276" r:id="rId26"/>
    <p:sldId id="273" r:id="rId27"/>
    <p:sldId id="282" r:id="rId28"/>
    <p:sldId id="278" r:id="rId29"/>
    <p:sldId id="283" r:id="rId30"/>
    <p:sldId id="284" r:id="rId31"/>
    <p:sldId id="263" r:id="rId32"/>
    <p:sldId id="286" r:id="rId33"/>
    <p:sldId id="306" r:id="rId34"/>
    <p:sldId id="308" r:id="rId35"/>
    <p:sldId id="288" r:id="rId36"/>
    <p:sldId id="311" r:id="rId37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923" autoAdjust="0"/>
    <p:restoredTop sz="94660"/>
  </p:normalViewPr>
  <p:slideViewPr>
    <p:cSldViewPr>
      <p:cViewPr varScale="1">
        <p:scale>
          <a:sx n="69" d="100"/>
          <a:sy n="69" d="100"/>
        </p:scale>
        <p:origin x="1440" y="4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presProps" Target="presProps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tableStyles" Target="tableStyle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97B1CED-4649-4A9D-89DB-53DC6CFDAD8F}" type="datetimeFigureOut">
              <a:rPr lang="ru-RU" smtClean="0"/>
              <a:pPr/>
              <a:t>05.01.2022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7EAD6AB-0DA7-4D1B-8E9F-EE57ADD436E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2287087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1203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ru-RU" altLang="ru-RU" smtClean="0"/>
          </a:p>
        </p:txBody>
      </p:sp>
    </p:spTree>
    <p:extLst>
      <p:ext uri="{BB962C8B-B14F-4D97-AF65-F5344CB8AC3E}">
        <p14:creationId xmlns:p14="http://schemas.microsoft.com/office/powerpoint/2010/main" val="409939504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2227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ru-RU" altLang="ru-RU" smtClean="0"/>
          </a:p>
        </p:txBody>
      </p:sp>
    </p:spTree>
    <p:extLst>
      <p:ext uri="{BB962C8B-B14F-4D97-AF65-F5344CB8AC3E}">
        <p14:creationId xmlns:p14="http://schemas.microsoft.com/office/powerpoint/2010/main" val="80379751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7" name="Образ слайда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9458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ru-RU" altLang="ru-RU" smtClean="0"/>
          </a:p>
        </p:txBody>
      </p:sp>
      <p:sp>
        <p:nvSpPr>
          <p:cNvPr id="19459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Book Antiqua" panose="02040602050305030304" pitchFamily="18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Book Antiqua" panose="02040602050305030304" pitchFamily="18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Book Antiqua" panose="02040602050305030304" pitchFamily="18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Book Antiqua" panose="02040602050305030304" pitchFamily="18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Book Antiqua" panose="02040602050305030304" pitchFamily="18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Book Antiqua" panose="02040602050305030304" pitchFamily="18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Book Antiqua" panose="02040602050305030304" pitchFamily="18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Book Antiqua" panose="02040602050305030304" pitchFamily="18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Book Antiqua" panose="02040602050305030304" pitchFamily="18" charset="0"/>
              </a:defRPr>
            </a:lvl9pPr>
          </a:lstStyle>
          <a:p>
            <a:fld id="{DCFAA69B-2AB4-46AE-B3D1-692B38C166D9}" type="slidenum">
              <a:rPr lang="ru-RU" altLang="ru-RU">
                <a:latin typeface="Calibri" panose="020F0502020204030204" pitchFamily="34" charset="0"/>
              </a:rPr>
              <a:pPr/>
              <a:t>4</a:t>
            </a:fld>
            <a:endParaRPr lang="ru-RU" altLang="ru-RU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3768324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7347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ru-RU" altLang="ru-RU" smtClean="0"/>
          </a:p>
        </p:txBody>
      </p:sp>
    </p:spTree>
    <p:extLst>
      <p:ext uri="{BB962C8B-B14F-4D97-AF65-F5344CB8AC3E}">
        <p14:creationId xmlns:p14="http://schemas.microsoft.com/office/powerpoint/2010/main" val="258788481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9395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ru-RU" altLang="ru-RU" smtClean="0"/>
          </a:p>
        </p:txBody>
      </p:sp>
    </p:spTree>
    <p:extLst>
      <p:ext uri="{BB962C8B-B14F-4D97-AF65-F5344CB8AC3E}">
        <p14:creationId xmlns:p14="http://schemas.microsoft.com/office/powerpoint/2010/main" val="22138466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1" name="Образ слайда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0722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ru-RU" altLang="ru-RU" smtClean="0"/>
          </a:p>
        </p:txBody>
      </p:sp>
      <p:sp>
        <p:nvSpPr>
          <p:cNvPr id="30723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Book Antiqua" panose="02040602050305030304" pitchFamily="18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Book Antiqua" panose="02040602050305030304" pitchFamily="18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Book Antiqua" panose="02040602050305030304" pitchFamily="18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Book Antiqua" panose="02040602050305030304" pitchFamily="18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Book Antiqua" panose="02040602050305030304" pitchFamily="18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Book Antiqua" panose="02040602050305030304" pitchFamily="18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Book Antiqua" panose="02040602050305030304" pitchFamily="18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Book Antiqua" panose="02040602050305030304" pitchFamily="18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Book Antiqua" panose="02040602050305030304" pitchFamily="18" charset="0"/>
              </a:defRPr>
            </a:lvl9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6AED347B-6942-4B48-94E1-B162A8C028FC}" type="slidenum">
              <a:rPr kumimoji="0" lang="ru-RU" alt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ru-RU" altLang="ru-RU" sz="1200" b="0" i="0" u="none" strike="noStrike" kern="1200" cap="none" spc="0" normalizeH="0" baseline="0" noProof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14838539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0419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ru-RU" altLang="ru-RU" smtClean="0"/>
          </a:p>
        </p:txBody>
      </p:sp>
    </p:spTree>
    <p:extLst>
      <p:ext uri="{BB962C8B-B14F-4D97-AF65-F5344CB8AC3E}">
        <p14:creationId xmlns:p14="http://schemas.microsoft.com/office/powerpoint/2010/main" val="292229533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778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5779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ru-RU" altLang="ru-RU" smtClean="0"/>
          </a:p>
        </p:txBody>
      </p:sp>
    </p:spTree>
    <p:extLst>
      <p:ext uri="{BB962C8B-B14F-4D97-AF65-F5344CB8AC3E}">
        <p14:creationId xmlns:p14="http://schemas.microsoft.com/office/powerpoint/2010/main" val="226187373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Рисунок 7" descr="dosk126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945306" y="2428868"/>
            <a:ext cx="5198694" cy="442913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 b="1" cap="none" spc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817AA7-A136-4BBA-AB72-5557F3194448}" type="datetime1">
              <a:rPr lang="ru-RU" smtClean="0"/>
              <a:pPr/>
              <a:t>05.01.2022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C81E25-343D-495A-B348-B1835B3CC62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C668A5-9105-46E0-B0E2-6E2B1C4CD954}" type="datetime1">
              <a:rPr lang="ru-RU" smtClean="0"/>
              <a:pPr/>
              <a:t>05.01.2022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C81E25-343D-495A-B348-B1835B3CC62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 descr="dosk126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1472" y="-6944"/>
            <a:ext cx="8057728" cy="6864944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 b="1" cap="none" spc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989EF6-4ADB-4BBD-9B9D-F94CDFCC31FC}" type="datetime1">
              <a:rPr lang="ru-RU" smtClean="0"/>
              <a:pPr/>
              <a:t>05.01.2022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C81E25-343D-495A-B348-B1835B3CC62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C0EB4D-2E26-4D5D-B9BC-9DB68AEC3207}" type="datetime1">
              <a:rPr lang="ru-RU" smtClean="0"/>
              <a:pPr/>
              <a:t>05.01.2022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C81E25-343D-495A-B348-B1835B3CC62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83AC0E-E5F6-4587-BA76-7CE3449D3E48}" type="datetime1">
              <a:rPr lang="ru-RU" smtClean="0"/>
              <a:pPr/>
              <a:t>05.01.2022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C81E25-343D-495A-B348-B1835B3CC62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449AB5-460F-48F2-BCE7-8B2EF96A25A8}" type="datetime1">
              <a:rPr lang="ru-RU" smtClean="0"/>
              <a:pPr/>
              <a:t>05.01.2022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C81E25-343D-495A-B348-B1835B3CC62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9D0332-FCCE-4EFD-B648-DA171522190A}" type="datetime1">
              <a:rPr lang="ru-RU" smtClean="0"/>
              <a:pPr/>
              <a:t>05.01.2022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C81E25-343D-495A-B348-B1835B3CC62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D18A0A-20AE-48D4-850E-93F205414527}" type="datetime1">
              <a:rPr lang="ru-RU" smtClean="0"/>
              <a:pPr/>
              <a:t>05.01.2022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C81E25-343D-495A-B348-B1835B3CC62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365CA0-CC4D-4D97-8C87-252DFBFEACF9}" type="datetime1">
              <a:rPr lang="ru-RU" smtClean="0"/>
              <a:pPr/>
              <a:t>05.01.2022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C81E25-343D-495A-B348-B1835B3CC62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628EA3-3D28-4DB2-AE14-055AF69D562C}" type="datetime1">
              <a:rPr lang="ru-RU" smtClean="0"/>
              <a:pPr/>
              <a:t>05.01.2022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C81E25-343D-495A-B348-B1835B3CC62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BC62F1-88D0-4A4F-A3D4-DB6CAF7C4ED7}" type="datetime1">
              <a:rPr lang="ru-RU" smtClean="0"/>
              <a:pPr/>
              <a:t>05.01.2022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C81E25-343D-495A-B348-B1835B3CC62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5E9EFF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162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 descr="dosk126.png"/>
          <p:cNvPicPr>
            <a:picLocks noChangeAspect="1"/>
          </p:cNvPicPr>
          <p:nvPr/>
        </p:nvPicPr>
        <p:blipFill>
          <a:blip r:embed="rId13" cstate="print">
            <a:duotone>
              <a:schemeClr val="accent5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6143636" y="4286256"/>
            <a:ext cx="2862078" cy="243840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EAF3158-B67C-4B3A-83FB-260D45C5E038}" type="datetime1">
              <a:rPr lang="ru-RU" smtClean="0"/>
              <a:pPr/>
              <a:t>05.01.2022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0C81E25-343D-495A-B348-B1835B3CC624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b="1" kern="1200" cap="none" spc="0">
          <a:ln w="24500" cmpd="dbl">
            <a:solidFill>
              <a:schemeClr val="accent2">
                <a:shade val="85000"/>
                <a:satMod val="155000"/>
              </a:schemeClr>
            </a:solidFill>
            <a:prstDash val="solid"/>
            <a:miter lim="800000"/>
          </a:ln>
          <a:gradFill>
            <a:gsLst>
              <a:gs pos="10000">
                <a:schemeClr val="accent2">
                  <a:tint val="10000"/>
                  <a:satMod val="155000"/>
                </a:schemeClr>
              </a:gs>
              <a:gs pos="60000">
                <a:schemeClr val="accent2">
                  <a:tint val="30000"/>
                  <a:satMod val="155000"/>
                </a:schemeClr>
              </a:gs>
              <a:gs pos="100000">
                <a:schemeClr val="accent2">
                  <a:tint val="73000"/>
                  <a:satMod val="155000"/>
                </a:schemeClr>
              </a:gs>
            </a:gsLst>
            <a:lin ang="5400000"/>
          </a:gradFill>
          <a:effectLst>
            <a:outerShdw blurRad="38100" dist="38100" dir="7020000" algn="tl">
              <a:srgbClr val="000000">
                <a:alpha val="35000"/>
              </a:srgbClr>
            </a:outerShdw>
          </a:effectLst>
          <a:latin typeface="Constantia" pitchFamily="18" charset="0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accent1">
              <a:lumMod val="50000"/>
            </a:schemeClr>
          </a:solidFill>
          <a:latin typeface="Constantia" pitchFamily="18" charset="0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accent1">
              <a:lumMod val="50000"/>
            </a:schemeClr>
          </a:solidFill>
          <a:latin typeface="Constantia" pitchFamily="18" charset="0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accent1">
              <a:lumMod val="50000"/>
            </a:schemeClr>
          </a:solidFill>
          <a:latin typeface="Constantia" pitchFamily="18" charset="0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accent1">
              <a:lumMod val="50000"/>
            </a:schemeClr>
          </a:solidFill>
          <a:latin typeface="Constantia" pitchFamily="18" charset="0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accent1">
              <a:lumMod val="50000"/>
            </a:schemeClr>
          </a:solidFill>
          <a:latin typeface="Constantia" pitchFamily="18" charset="0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5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wmf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gi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hyperlink" Target="http://formula.co.ua/blog/pi-chyslo/" TargetMode="Externa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hyperlink" Target="http://slovo67.ucoz.ru/_fr/0/5742493.jpg" TargetMode="Externa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hyperlink" Target="http://commons.wikimedia.org/wiki/File:Pi_pie2.jpg?uselang=ru" TargetMode="External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hyperlink" Target="http://slovo67.ucoz.ru/_fr/0/0127394.jpg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0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3.png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6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6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6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6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6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6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6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4" Type="http://schemas.openxmlformats.org/officeDocument/2006/relationships/image" Target="../media/image32.png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6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0.gif"/><Relationship Id="rId5" Type="http://schemas.openxmlformats.org/officeDocument/2006/relationships/image" Target="../media/image39.png"/><Relationship Id="rId4" Type="http://schemas.openxmlformats.org/officeDocument/2006/relationships/image" Target="../media/image38.jpe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wmf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2.wmf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H:\11876925370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/>
          <a:stretch>
            <a:fillRect/>
          </a:stretch>
        </p:blipFill>
        <p:spPr>
          <a:xfrm>
            <a:off x="4497388" y="2679488"/>
            <a:ext cx="3810000" cy="3467100"/>
          </a:xfrm>
          <a:prstGeom prst="round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0000FF"/>
            </a:solidFill>
          </a:ln>
          <a:effectLst>
            <a:glow rad="228600">
              <a:schemeClr val="accent6">
                <a:satMod val="175000"/>
                <a:alpha val="40000"/>
              </a:schemeClr>
            </a:glow>
            <a:outerShdw blurRad="36195" dist="12700" dir="11400000" algn="tl" rotWithShape="0">
              <a:srgbClr val="000000">
                <a:alpha val="33000"/>
              </a:srgbClr>
            </a:outerShdw>
          </a:effectLst>
          <a:scene3d>
            <a:camera prst="perspectiveContrastingLeftFacing">
              <a:rot lat="540000" lon="2100000" rev="0"/>
            </a:camera>
            <a:lightRig rig="soft" dir="t"/>
          </a:scene3d>
          <a:sp3d contourW="12700" prstMaterial="matte">
            <a:bevelT w="63500" h="50800"/>
            <a:contourClr>
              <a:srgbClr val="C0C0C0"/>
            </a:contourClr>
          </a:sp3d>
        </p:spPr>
      </p:pic>
      <p:sp>
        <p:nvSpPr>
          <p:cNvPr id="6" name="TextBox 5"/>
          <p:cNvSpPr txBox="1"/>
          <p:nvPr/>
        </p:nvSpPr>
        <p:spPr>
          <a:xfrm>
            <a:off x="382588" y="260648"/>
            <a:ext cx="8229600" cy="230832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sz="7200" b="1" i="1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Урок </a:t>
            </a:r>
            <a:r>
              <a:rPr lang="uk-UA" sz="7200" b="1" i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математики  в 6 класі</a:t>
            </a:r>
            <a:endParaRPr lang="ru-RU" sz="7200" b="1" i="1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816241810"/>
      </p:ext>
    </p:extLst>
  </p:cSld>
  <p:clrMapOvr>
    <a:masterClrMapping/>
  </p:clrMapOvr>
  <p:transition spd="med">
    <p:diamond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Заголовок 10"/>
          <p:cNvSpPr>
            <a:spLocks noGrp="1"/>
          </p:cNvSpPr>
          <p:nvPr>
            <p:ph type="ctrTitle"/>
          </p:nvPr>
        </p:nvSpPr>
        <p:spPr>
          <a:xfrm>
            <a:off x="0" y="188640"/>
            <a:ext cx="9144000" cy="2980011"/>
          </a:xfrm>
        </p:spPr>
        <p:txBody>
          <a:bodyPr>
            <a:normAutofit fontScale="90000"/>
          </a:bodyPr>
          <a:lstStyle/>
          <a:p>
            <a:pPr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sz="4000" i="1" dirty="0" smtClean="0">
                <a:ln w="24500" cmpd="dbl">
                  <a:solidFill>
                    <a:srgbClr val="E40059">
                      <a:shade val="85000"/>
                      <a:satMod val="155000"/>
                    </a:srgbClr>
                  </a:solidFill>
                  <a:prstDash val="solid"/>
                  <a:miter lim="800000"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	Усе </a:t>
            </a:r>
            <a:r>
              <a:rPr lang="uk-UA" sz="4000" i="1" dirty="0">
                <a:ln w="24500" cmpd="dbl">
                  <a:solidFill>
                    <a:srgbClr val="E40059">
                      <a:shade val="85000"/>
                      <a:satMod val="155000"/>
                    </a:srgbClr>
                  </a:solidFill>
                  <a:prstDash val="solid"/>
                  <a:miter lim="800000"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велике </a:t>
            </a:r>
            <a:r>
              <a:rPr lang="uk-UA" sz="4000" i="1" dirty="0" smtClean="0">
                <a:ln w="24500" cmpd="dbl">
                  <a:solidFill>
                    <a:srgbClr val="E40059">
                      <a:shade val="85000"/>
                      <a:satMod val="155000"/>
                    </a:srgbClr>
                  </a:solidFill>
                  <a:prstDash val="solid"/>
                  <a:miter lim="800000"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починається </a:t>
            </a:r>
            <a:r>
              <a:rPr lang="uk-UA" sz="4000" i="1" dirty="0">
                <a:ln w="24500" cmpd="dbl">
                  <a:solidFill>
                    <a:srgbClr val="E40059">
                      <a:shade val="85000"/>
                      <a:satMod val="155000"/>
                    </a:srgbClr>
                  </a:solidFill>
                  <a:prstDash val="solid"/>
                  <a:miter lim="800000"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з </a:t>
            </a:r>
            <a:r>
              <a:rPr lang="uk-UA" sz="4000" i="1" dirty="0" smtClean="0">
                <a:ln w="24500" cmpd="dbl">
                  <a:solidFill>
                    <a:srgbClr val="E40059">
                      <a:shade val="85000"/>
                      <a:satMod val="155000"/>
                    </a:srgbClr>
                  </a:solidFill>
                  <a:prstDash val="solid"/>
                  <a:miter lim="800000"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малого,</a:t>
            </a:r>
            <a:br>
              <a:rPr lang="uk-UA" sz="4000" i="1" dirty="0" smtClean="0">
                <a:ln w="24500" cmpd="dbl">
                  <a:solidFill>
                    <a:srgbClr val="E40059">
                      <a:shade val="85000"/>
                      <a:satMod val="155000"/>
                    </a:srgbClr>
                  </a:solidFill>
                  <a:prstDash val="solid"/>
                  <a:miter lim="800000"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uk-UA" sz="4000" i="1" dirty="0" smtClean="0">
                <a:ln w="24500" cmpd="dbl">
                  <a:solidFill>
                    <a:srgbClr val="E40059">
                      <a:shade val="85000"/>
                      <a:satMod val="155000"/>
                    </a:srgbClr>
                  </a:solidFill>
                  <a:prstDash val="solid"/>
                  <a:miter lim="800000"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з </a:t>
            </a:r>
            <a:r>
              <a:rPr lang="uk-UA" sz="4000" i="1" dirty="0">
                <a:ln w="24500" cmpd="dbl">
                  <a:solidFill>
                    <a:srgbClr val="E40059">
                      <a:shade val="85000"/>
                      <a:satMod val="155000"/>
                    </a:srgbClr>
                  </a:solidFill>
                  <a:prstDash val="solid"/>
                  <a:miter lim="800000"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краплини – дощ, </a:t>
            </a:r>
            <a:r>
              <a:rPr lang="uk-UA" sz="4000" i="1" dirty="0" smtClean="0">
                <a:ln w="24500" cmpd="dbl">
                  <a:solidFill>
                    <a:srgbClr val="E40059">
                      <a:shade val="85000"/>
                      <a:satMod val="155000"/>
                    </a:srgbClr>
                  </a:solidFill>
                  <a:prstDash val="solid"/>
                  <a:miter lim="800000"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з </a:t>
            </a:r>
            <a:r>
              <a:rPr lang="uk-UA" sz="4000" i="1" dirty="0" err="1">
                <a:ln w="24500" cmpd="dbl">
                  <a:solidFill>
                    <a:srgbClr val="E40059">
                      <a:shade val="85000"/>
                      <a:satMod val="155000"/>
                    </a:srgbClr>
                  </a:solidFill>
                  <a:prstDash val="solid"/>
                  <a:miter lim="800000"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піщиночки</a:t>
            </a:r>
            <a:r>
              <a:rPr lang="uk-UA" sz="4000" i="1" dirty="0">
                <a:ln w="24500" cmpd="dbl">
                  <a:solidFill>
                    <a:srgbClr val="E40059">
                      <a:shade val="85000"/>
                      <a:satMod val="155000"/>
                    </a:srgbClr>
                  </a:solidFill>
                  <a:prstDash val="solid"/>
                  <a:miter lim="800000"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– гора,</a:t>
            </a:r>
            <a:br>
              <a:rPr lang="uk-UA" sz="4000" i="1" dirty="0">
                <a:ln w="24500" cmpd="dbl">
                  <a:solidFill>
                    <a:srgbClr val="E40059">
                      <a:shade val="85000"/>
                      <a:satMod val="155000"/>
                    </a:srgbClr>
                  </a:solidFill>
                  <a:prstDash val="solid"/>
                  <a:miter lim="800000"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uk-UA" sz="4000" i="1" dirty="0">
                <a:ln w="24500" cmpd="dbl">
                  <a:solidFill>
                    <a:srgbClr val="E40059">
                      <a:shade val="85000"/>
                      <a:satMod val="155000"/>
                    </a:srgbClr>
                  </a:solidFill>
                  <a:prstDash val="solid"/>
                  <a:miter lim="800000"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з уроку – </a:t>
            </a:r>
            <a:r>
              <a:rPr lang="uk-UA" sz="4000" i="1" dirty="0" smtClean="0">
                <a:ln w="24500" cmpd="dbl">
                  <a:solidFill>
                    <a:srgbClr val="E40059">
                      <a:shade val="85000"/>
                      <a:satMod val="155000"/>
                    </a:srgbClr>
                  </a:solidFill>
                  <a:prstDash val="solid"/>
                  <a:miter lim="800000"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довгий </a:t>
            </a:r>
            <a:r>
              <a:rPr lang="uk-UA" sz="4000" i="1" dirty="0">
                <a:ln w="24500" cmpd="dbl">
                  <a:solidFill>
                    <a:srgbClr val="E40059">
                      <a:shade val="85000"/>
                      <a:satMod val="155000"/>
                    </a:srgbClr>
                  </a:solidFill>
                  <a:prstDash val="solid"/>
                  <a:miter lim="800000"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шлях в знання!</a:t>
            </a:r>
            <a:r>
              <a:rPr lang="ru-RU" sz="4000" i="1" dirty="0">
                <a:ln w="24500" cmpd="dbl">
                  <a:solidFill>
                    <a:srgbClr val="E40059">
                      <a:shade val="85000"/>
                      <a:satMod val="155000"/>
                    </a:srgbClr>
                  </a:solidFill>
                  <a:prstDash val="solid"/>
                  <a:miter lim="800000"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ru-RU" sz="4000" i="1" dirty="0">
                <a:ln w="24500" cmpd="dbl">
                  <a:solidFill>
                    <a:srgbClr val="E40059">
                      <a:shade val="85000"/>
                      <a:satMod val="155000"/>
                    </a:srgbClr>
                  </a:solidFill>
                  <a:prstDash val="solid"/>
                  <a:miter lim="800000"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C81E25-343D-495A-B348-B1835B3CC624}" type="slidenum">
              <a:rPr lang="ru-RU" smtClean="0"/>
              <a:pPr/>
              <a:t>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198807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Овал 3"/>
          <p:cNvSpPr/>
          <p:nvPr/>
        </p:nvSpPr>
        <p:spPr>
          <a:xfrm>
            <a:off x="3971642" y="914809"/>
            <a:ext cx="1524000" cy="4648200"/>
          </a:xfrm>
          <a:prstGeom prst="ellipse">
            <a:avLst/>
          </a:prstGeom>
          <a:solidFill>
            <a:srgbClr val="66FF3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sz="4000" b="1" dirty="0">
                <a:solidFill>
                  <a:srgbClr val="0000FF"/>
                </a:solidFill>
              </a:rPr>
              <a:t>К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uk-UA" b="1" dirty="0">
              <a:solidFill>
                <a:srgbClr val="0000FF"/>
              </a:solidFill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sz="4000" b="1" dirty="0">
                <a:solidFill>
                  <a:srgbClr val="0000FF"/>
                </a:solidFill>
              </a:rPr>
              <a:t>О</a:t>
            </a:r>
            <a:endParaRPr lang="uk-UA" sz="4000" b="1" dirty="0">
              <a:solidFill>
                <a:srgbClr val="0000FF"/>
              </a:solidFill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uk-UA" b="1" dirty="0">
              <a:solidFill>
                <a:srgbClr val="0000FF"/>
              </a:solidFill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sz="4000" b="1" dirty="0">
                <a:solidFill>
                  <a:srgbClr val="0000FF"/>
                </a:solidFill>
              </a:rPr>
              <a:t>Л</a:t>
            </a:r>
            <a:endParaRPr lang="uk-UA" sz="4000" b="1" dirty="0">
              <a:solidFill>
                <a:srgbClr val="0000FF"/>
              </a:solidFill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uk-UA" b="1" dirty="0">
              <a:solidFill>
                <a:srgbClr val="0000FF"/>
              </a:solidFill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sz="4000" b="1" dirty="0">
                <a:solidFill>
                  <a:srgbClr val="0000FF"/>
                </a:solidFill>
              </a:rPr>
              <a:t>О</a:t>
            </a:r>
            <a:endParaRPr lang="ru-RU" sz="4000" b="1" dirty="0">
              <a:solidFill>
                <a:srgbClr val="0000FF"/>
              </a:solidFill>
            </a:endParaRPr>
          </a:p>
        </p:txBody>
      </p:sp>
      <p:cxnSp>
        <p:nvCxnSpPr>
          <p:cNvPr id="6" name="Прямая со стрелкой 5"/>
          <p:cNvCxnSpPr/>
          <p:nvPr/>
        </p:nvCxnSpPr>
        <p:spPr>
          <a:xfrm flipV="1">
            <a:off x="5244838" y="1303854"/>
            <a:ext cx="1044596" cy="405232"/>
          </a:xfrm>
          <a:prstGeom prst="straightConnector1">
            <a:avLst/>
          </a:prstGeom>
          <a:ln>
            <a:solidFill>
              <a:schemeClr val="accent1">
                <a:lumMod val="75000"/>
              </a:schemeClr>
            </a:solidFill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0" name="Прямая со стрелкой 9"/>
          <p:cNvCxnSpPr/>
          <p:nvPr/>
        </p:nvCxnSpPr>
        <p:spPr>
          <a:xfrm flipV="1">
            <a:off x="5427176" y="2530523"/>
            <a:ext cx="1019740" cy="12469"/>
          </a:xfrm>
          <a:prstGeom prst="straightConnector1">
            <a:avLst/>
          </a:prstGeom>
          <a:ln>
            <a:solidFill>
              <a:schemeClr val="accent1">
                <a:lumMod val="75000"/>
              </a:schemeClr>
            </a:solidFill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2" name="Прямая со стрелкой 11"/>
          <p:cNvCxnSpPr>
            <a:endCxn id="32" idx="2"/>
          </p:cNvCxnSpPr>
          <p:nvPr/>
        </p:nvCxnSpPr>
        <p:spPr>
          <a:xfrm flipV="1">
            <a:off x="5520498" y="3705325"/>
            <a:ext cx="837691" cy="103280"/>
          </a:xfrm>
          <a:prstGeom prst="straightConnector1">
            <a:avLst/>
          </a:prstGeom>
          <a:ln>
            <a:solidFill>
              <a:schemeClr val="accent1">
                <a:lumMod val="75000"/>
              </a:schemeClr>
            </a:solidFill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3" name="Прямая со стрелкой 12"/>
          <p:cNvCxnSpPr/>
          <p:nvPr/>
        </p:nvCxnSpPr>
        <p:spPr>
          <a:xfrm>
            <a:off x="5091909" y="4714152"/>
            <a:ext cx="811904" cy="467148"/>
          </a:xfrm>
          <a:prstGeom prst="straightConnector1">
            <a:avLst/>
          </a:prstGeom>
          <a:ln>
            <a:solidFill>
              <a:schemeClr val="accent1">
                <a:lumMod val="75000"/>
              </a:schemeClr>
            </a:solidFill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0" name="Прямая со стрелкой 19"/>
          <p:cNvCxnSpPr/>
          <p:nvPr/>
        </p:nvCxnSpPr>
        <p:spPr>
          <a:xfrm rot="5400000" flipH="1" flipV="1">
            <a:off x="4038600" y="2667000"/>
            <a:ext cx="1588" cy="15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Прямая со стрелкой 22"/>
          <p:cNvCxnSpPr/>
          <p:nvPr/>
        </p:nvCxnSpPr>
        <p:spPr>
          <a:xfrm flipH="1" flipV="1">
            <a:off x="3363122" y="1448407"/>
            <a:ext cx="939201" cy="235873"/>
          </a:xfrm>
          <a:prstGeom prst="straightConnector1">
            <a:avLst/>
          </a:prstGeom>
          <a:ln>
            <a:solidFill>
              <a:schemeClr val="accent1">
                <a:lumMod val="75000"/>
              </a:schemeClr>
            </a:solidFill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8" name="Прямая со стрелкой 27"/>
          <p:cNvCxnSpPr/>
          <p:nvPr/>
        </p:nvCxnSpPr>
        <p:spPr>
          <a:xfrm flipH="1">
            <a:off x="3101918" y="2661705"/>
            <a:ext cx="1028971" cy="5295"/>
          </a:xfrm>
          <a:prstGeom prst="straightConnector1">
            <a:avLst/>
          </a:prstGeom>
          <a:ln>
            <a:solidFill>
              <a:schemeClr val="accent1">
                <a:lumMod val="75000"/>
              </a:schemeClr>
            </a:solidFill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9" name="Прямая со стрелкой 28"/>
          <p:cNvCxnSpPr/>
          <p:nvPr/>
        </p:nvCxnSpPr>
        <p:spPr>
          <a:xfrm flipH="1">
            <a:off x="3435780" y="4741798"/>
            <a:ext cx="906199" cy="371821"/>
          </a:xfrm>
          <a:prstGeom prst="straightConnector1">
            <a:avLst/>
          </a:prstGeom>
          <a:ln>
            <a:solidFill>
              <a:schemeClr val="accent1">
                <a:lumMod val="75000"/>
              </a:schemeClr>
            </a:solidFill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30" name="Прямая со стрелкой 29"/>
          <p:cNvCxnSpPr/>
          <p:nvPr/>
        </p:nvCxnSpPr>
        <p:spPr>
          <a:xfrm flipH="1">
            <a:off x="3119775" y="3738394"/>
            <a:ext cx="836956" cy="21659"/>
          </a:xfrm>
          <a:prstGeom prst="straightConnector1">
            <a:avLst/>
          </a:prstGeom>
          <a:ln>
            <a:solidFill>
              <a:schemeClr val="accent1">
                <a:lumMod val="75000"/>
              </a:schemeClr>
            </a:solidFill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17420" name="TextBox 52"/>
          <p:cNvSpPr txBox="1">
            <a:spLocks noChangeArrowheads="1"/>
          </p:cNvSpPr>
          <p:nvPr/>
        </p:nvSpPr>
        <p:spPr bwMode="auto">
          <a:xfrm>
            <a:off x="6781800" y="3200400"/>
            <a:ext cx="1563688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Book Antiqua" panose="02040602050305030304" pitchFamily="18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Book Antiqua" panose="02040602050305030304" pitchFamily="18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Book Antiqua" panose="02040602050305030304" pitchFamily="18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Book Antiqua" panose="02040602050305030304" pitchFamily="18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Book Antiqua" panose="02040602050305030304" pitchFamily="18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Book Antiqua" panose="02040602050305030304" pitchFamily="18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Book Antiqua" panose="02040602050305030304" pitchFamily="18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Book Antiqua" panose="02040602050305030304" pitchFamily="18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Book Antiqua" panose="02040602050305030304" pitchFamily="18" charset="0"/>
              </a:defRPr>
            </a:lvl9pPr>
          </a:lstStyle>
          <a:p>
            <a:r>
              <a:rPr lang="uk-UA" altLang="ru-RU" sz="3200" b="1">
                <a:solidFill>
                  <a:srgbClr val="FF0000"/>
                </a:solidFill>
                <a:latin typeface="Times New Roman" panose="02020603050405020304" pitchFamily="18" charset="0"/>
              </a:rPr>
              <a:t>Радість</a:t>
            </a:r>
            <a:endParaRPr lang="ru-RU" altLang="ru-RU" sz="3200" b="1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65" name="Овал 64"/>
          <p:cNvSpPr/>
          <p:nvPr/>
        </p:nvSpPr>
        <p:spPr>
          <a:xfrm rot="21268575">
            <a:off x="212573" y="3295826"/>
            <a:ext cx="2908875" cy="1215670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sz="3200" b="1" dirty="0" smtClean="0">
                <a:solidFill>
                  <a:srgbClr val="FF0000"/>
                </a:solidFill>
              </a:rPr>
              <a:t>Лінь</a:t>
            </a:r>
            <a:endParaRPr lang="ru-RU" sz="3200" b="1" dirty="0">
              <a:solidFill>
                <a:srgbClr val="FF0000"/>
              </a:solidFill>
            </a:endParaRPr>
          </a:p>
        </p:txBody>
      </p:sp>
      <p:sp>
        <p:nvSpPr>
          <p:cNvPr id="66" name="Овал 65"/>
          <p:cNvSpPr/>
          <p:nvPr/>
        </p:nvSpPr>
        <p:spPr>
          <a:xfrm rot="999472">
            <a:off x="-79437" y="1580300"/>
            <a:ext cx="3282704" cy="1134730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sz="3200" b="1" dirty="0" smtClean="0">
                <a:solidFill>
                  <a:srgbClr val="FF0000"/>
                </a:solidFill>
              </a:rPr>
              <a:t>Особистість</a:t>
            </a:r>
            <a:endParaRPr lang="ru-RU" sz="3200" b="1" dirty="0">
              <a:solidFill>
                <a:srgbClr val="FF0000"/>
              </a:solidFill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dirty="0"/>
          </a:p>
        </p:txBody>
      </p:sp>
      <p:sp>
        <p:nvSpPr>
          <p:cNvPr id="67" name="Овал 66"/>
          <p:cNvSpPr/>
          <p:nvPr/>
        </p:nvSpPr>
        <p:spPr>
          <a:xfrm rot="20403418">
            <a:off x="-106955" y="5269774"/>
            <a:ext cx="3732499" cy="1282503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just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3200" b="1" dirty="0">
              <a:solidFill>
                <a:srgbClr val="FF0000"/>
              </a:solidFill>
            </a:endParaRPr>
          </a:p>
        </p:txBody>
      </p:sp>
      <p:sp>
        <p:nvSpPr>
          <p:cNvPr id="69" name="Овал 68"/>
          <p:cNvSpPr/>
          <p:nvPr/>
        </p:nvSpPr>
        <p:spPr>
          <a:xfrm rot="1181021">
            <a:off x="49203" y="376183"/>
            <a:ext cx="3455988" cy="914400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sz="3200" b="1" dirty="0">
                <a:solidFill>
                  <a:srgbClr val="FF0000"/>
                </a:solidFill>
              </a:rPr>
              <a:t>Колективізм</a:t>
            </a:r>
            <a:endParaRPr lang="ru-RU" sz="3200" b="1" dirty="0">
              <a:solidFill>
                <a:srgbClr val="FF0000"/>
              </a:solidFill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dirty="0"/>
          </a:p>
        </p:txBody>
      </p:sp>
      <p:sp>
        <p:nvSpPr>
          <p:cNvPr id="25" name="Овал 24"/>
          <p:cNvSpPr/>
          <p:nvPr/>
        </p:nvSpPr>
        <p:spPr>
          <a:xfrm rot="20924555">
            <a:off x="6470873" y="1702257"/>
            <a:ext cx="2635720" cy="1090219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31" name="Овал 30"/>
          <p:cNvSpPr/>
          <p:nvPr/>
        </p:nvSpPr>
        <p:spPr>
          <a:xfrm rot="20723707">
            <a:off x="5794818" y="228368"/>
            <a:ext cx="3429000" cy="914400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32" name="Овал 31"/>
          <p:cNvSpPr/>
          <p:nvPr/>
        </p:nvSpPr>
        <p:spPr>
          <a:xfrm rot="116425">
            <a:off x="6357424" y="3172598"/>
            <a:ext cx="2667000" cy="1155759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sz="3200" b="1" dirty="0" smtClean="0">
                <a:solidFill>
                  <a:srgbClr val="FF0000"/>
                </a:solidFill>
              </a:rPr>
              <a:t>Любов</a:t>
            </a:r>
            <a:endParaRPr lang="ru-RU" sz="3200" b="1" dirty="0">
              <a:solidFill>
                <a:srgbClr val="FF0000"/>
              </a:solidFill>
            </a:endParaRPr>
          </a:p>
        </p:txBody>
      </p:sp>
      <p:sp>
        <p:nvSpPr>
          <p:cNvPr id="17430" name="TextBox 32"/>
          <p:cNvSpPr txBox="1">
            <a:spLocks noChangeArrowheads="1"/>
          </p:cNvSpPr>
          <p:nvPr/>
        </p:nvSpPr>
        <p:spPr bwMode="auto">
          <a:xfrm rot="-786395">
            <a:off x="6361288" y="286387"/>
            <a:ext cx="2471737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Book Antiqua" panose="02040602050305030304" pitchFamily="18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Book Antiqua" panose="02040602050305030304" pitchFamily="18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Book Antiqua" panose="02040602050305030304" pitchFamily="18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Book Antiqua" panose="02040602050305030304" pitchFamily="18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Book Antiqua" panose="02040602050305030304" pitchFamily="18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Book Antiqua" panose="02040602050305030304" pitchFamily="18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Book Antiqua" panose="02040602050305030304" pitchFamily="18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Book Antiqua" panose="02040602050305030304" pitchFamily="18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Book Antiqua" panose="02040602050305030304" pitchFamily="18" charset="0"/>
              </a:defRPr>
            </a:lvl9pPr>
          </a:lstStyle>
          <a:p>
            <a:r>
              <a:rPr lang="uk-UA" altLang="ru-RU" sz="32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Кмітливість</a:t>
            </a:r>
            <a:endParaRPr lang="ru-RU" altLang="ru-RU" sz="3200" b="1" dirty="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37" name="Овал 36"/>
          <p:cNvSpPr/>
          <p:nvPr/>
        </p:nvSpPr>
        <p:spPr>
          <a:xfrm rot="938250">
            <a:off x="5777934" y="5178014"/>
            <a:ext cx="3398775" cy="1180904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dirty="0"/>
          </a:p>
        </p:txBody>
      </p:sp>
      <p:sp>
        <p:nvSpPr>
          <p:cNvPr id="17432" name="TextBox 37"/>
          <p:cNvSpPr txBox="1">
            <a:spLocks noChangeArrowheads="1"/>
          </p:cNvSpPr>
          <p:nvPr/>
        </p:nvSpPr>
        <p:spPr bwMode="auto">
          <a:xfrm rot="1025242">
            <a:off x="5825923" y="5373598"/>
            <a:ext cx="3209925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Book Antiqua" panose="02040602050305030304" pitchFamily="18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Book Antiqua" panose="02040602050305030304" pitchFamily="18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Book Antiqua" panose="02040602050305030304" pitchFamily="18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Book Antiqua" panose="02040602050305030304" pitchFamily="18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Book Antiqua" panose="02040602050305030304" pitchFamily="18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Book Antiqua" panose="02040602050305030304" pitchFamily="18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Book Antiqua" panose="02040602050305030304" pitchFamily="18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Book Antiqua" panose="02040602050305030304" pitchFamily="18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Book Antiqua" panose="02040602050305030304" pitchFamily="18" charset="0"/>
              </a:defRPr>
            </a:lvl9pPr>
          </a:lstStyle>
          <a:p>
            <a:r>
              <a:rPr lang="uk-UA" altLang="ru-RU" sz="32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Організованість</a:t>
            </a:r>
            <a:endParaRPr lang="ru-RU" altLang="ru-RU" sz="3200" b="1" dirty="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7433" name="TextBox 38"/>
          <p:cNvSpPr txBox="1">
            <a:spLocks noChangeArrowheads="1"/>
          </p:cNvSpPr>
          <p:nvPr/>
        </p:nvSpPr>
        <p:spPr bwMode="auto">
          <a:xfrm rot="20440206">
            <a:off x="356833" y="5490439"/>
            <a:ext cx="2913063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Book Antiqua" panose="02040602050305030304" pitchFamily="18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Book Antiqua" panose="02040602050305030304" pitchFamily="18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Book Antiqua" panose="02040602050305030304" pitchFamily="18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Book Antiqua" panose="02040602050305030304" pitchFamily="18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Book Antiqua" panose="02040602050305030304" pitchFamily="18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Book Antiqua" panose="02040602050305030304" pitchFamily="18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Book Antiqua" panose="02040602050305030304" pitchFamily="18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Book Antiqua" panose="02040602050305030304" pitchFamily="18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Book Antiqua" panose="02040602050305030304" pitchFamily="18" charset="0"/>
              </a:defRPr>
            </a:lvl9pPr>
          </a:lstStyle>
          <a:p>
            <a:r>
              <a:rPr lang="uk-UA" altLang="ru-RU" sz="32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Обдарованість</a:t>
            </a:r>
            <a:endParaRPr lang="ru-RU" altLang="ru-RU" sz="3200" b="1" dirty="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7434" name="TextBox 40"/>
          <p:cNvSpPr txBox="1">
            <a:spLocks noChangeArrowheads="1"/>
          </p:cNvSpPr>
          <p:nvPr/>
        </p:nvSpPr>
        <p:spPr bwMode="auto">
          <a:xfrm rot="20799023">
            <a:off x="6709219" y="1943214"/>
            <a:ext cx="2107592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Book Antiqua" panose="02040602050305030304" pitchFamily="18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Book Antiqua" panose="02040602050305030304" pitchFamily="18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Book Antiqua" panose="02040602050305030304" pitchFamily="18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Book Antiqua" panose="02040602050305030304" pitchFamily="18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Book Antiqua" panose="02040602050305030304" pitchFamily="18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Book Antiqua" panose="02040602050305030304" pitchFamily="18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Book Antiqua" panose="02040602050305030304" pitchFamily="18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Book Antiqua" panose="02040602050305030304" pitchFamily="18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Book Antiqua" panose="02040602050305030304" pitchFamily="18" charset="0"/>
              </a:defRPr>
            </a:lvl9pPr>
          </a:lstStyle>
          <a:p>
            <a:r>
              <a:rPr lang="uk-UA" altLang="ru-RU" sz="3200" b="1" dirty="0" smtClean="0">
                <a:solidFill>
                  <a:srgbClr val="FF0000"/>
                </a:solidFill>
                <a:latin typeface="Times New Roman" panose="02020603050405020304" pitchFamily="18" charset="0"/>
              </a:rPr>
              <a:t>О</a:t>
            </a:r>
            <a:r>
              <a:rPr lang="uk-UA" altLang="ru-RU" sz="3200" b="1" dirty="0" smtClean="0">
                <a:solidFill>
                  <a:srgbClr val="FF0000"/>
                </a:solidFill>
                <a:latin typeface="Times New Roman" panose="02020603050405020304" pitchFamily="18" charset="0"/>
              </a:rPr>
              <a:t>хайність</a:t>
            </a:r>
            <a:endParaRPr lang="ru-RU" altLang="ru-RU" sz="3200" b="1" dirty="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89422390"/>
      </p:ext>
    </p:extLst>
  </p:cSld>
  <p:clrMapOvr>
    <a:masterClrMapping/>
  </p:clrMapOvr>
  <p:transition spd="med">
    <p:diamond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Содержимое 2"/>
          <p:cNvSpPr>
            <a:spLocks noGrp="1"/>
          </p:cNvSpPr>
          <p:nvPr>
            <p:ph idx="1"/>
          </p:nvPr>
        </p:nvSpPr>
        <p:spPr>
          <a:xfrm>
            <a:off x="457200" y="836712"/>
            <a:ext cx="8229600" cy="5688632"/>
          </a:xfrm>
        </p:spPr>
        <p:txBody>
          <a:bodyPr/>
          <a:lstStyle/>
          <a:p>
            <a:endParaRPr lang="ru-RU" altLang="ru-RU" dirty="0" smtClean="0"/>
          </a:p>
        </p:txBody>
      </p:sp>
      <p:sp>
        <p:nvSpPr>
          <p:cNvPr id="4" name="Горизонтальный свиток 3"/>
          <p:cNvSpPr/>
          <p:nvPr/>
        </p:nvSpPr>
        <p:spPr>
          <a:xfrm>
            <a:off x="0" y="-342800"/>
            <a:ext cx="8964488" cy="7200800"/>
          </a:xfrm>
          <a:prstGeom prst="horizontalScroll">
            <a:avLst/>
          </a:prstGeom>
          <a:solidFill>
            <a:schemeClr val="accent5">
              <a:lumMod val="40000"/>
              <a:lumOff val="60000"/>
            </a:schemeClr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sz="6600" b="1" i="1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</a:t>
            </a:r>
            <a:r>
              <a:rPr lang="uk-UA" sz="6600" b="1" i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Чого</a:t>
            </a:r>
            <a:endParaRPr lang="uk-UA" sz="6600" b="1" i="1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sz="6600" b="1" i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я </a:t>
            </a:r>
            <a:r>
              <a:rPr lang="uk-UA" sz="6600" b="1" i="1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чекаю від </a:t>
            </a:r>
            <a:r>
              <a:rPr lang="uk-UA" sz="6600" b="1" i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уроку</a:t>
            </a:r>
            <a:r>
              <a:rPr lang="uk-UA" sz="6600" b="1" i="1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?</a:t>
            </a:r>
            <a:endParaRPr lang="ru-RU" sz="6600" b="1" i="1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8436" name="Picture 2" descr="H:\j0396744.wm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3608" y="574701"/>
            <a:ext cx="2438400" cy="2743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Рисунок 8" descr="D:\МОИ ДОКУМЕНТЫ\КАРТИНКИ\СЛАЙДЫ\смайлики\smailiki-87.gif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2120" y="3475299"/>
            <a:ext cx="3568080" cy="3644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419162012"/>
      </p:ext>
    </p:extLst>
  </p:cSld>
  <p:clrMapOvr>
    <a:masterClrMapping/>
  </p:clrMapOvr>
  <p:transition spd="med">
    <p:diamond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uk-UA" sz="6600" dirty="0" smtClean="0">
                <a:solidFill>
                  <a:srgbClr val="FF0000"/>
                </a:solidFill>
              </a:rPr>
              <a:t>Тема  уроку</a:t>
            </a:r>
            <a:endParaRPr lang="ru-RU" sz="6600" dirty="0">
              <a:solidFill>
                <a:srgbClr val="FF000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548640" indent="-411480" algn="ctr" fontAlgn="auto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None/>
              <a:defRPr/>
            </a:pPr>
            <a:r>
              <a:rPr lang="uk-UA" sz="8000" b="1" i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Довжина кола</a:t>
            </a:r>
            <a:endParaRPr lang="ru-RU" sz="8000" b="1" i="1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4" name="Рисунок 3" descr="j0401139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84168" y="3184235"/>
            <a:ext cx="2952328" cy="3432754"/>
          </a:xfrm>
          <a:prstGeom prst="rect">
            <a:avLst/>
          </a:prstGeom>
          <a:ln w="38100">
            <a:solidFill>
              <a:schemeClr val="accent5">
                <a:lumMod val="50000"/>
              </a:schemeClr>
            </a:solidFill>
          </a:ln>
        </p:spPr>
      </p:pic>
      <p:sp>
        <p:nvSpPr>
          <p:cNvPr id="5" name="Овал 4"/>
          <p:cNvSpPr/>
          <p:nvPr/>
        </p:nvSpPr>
        <p:spPr>
          <a:xfrm>
            <a:off x="3619500" y="3891456"/>
            <a:ext cx="1905000" cy="1981200"/>
          </a:xfrm>
          <a:prstGeom prst="ellipse">
            <a:avLst/>
          </a:prstGeom>
          <a:solidFill>
            <a:schemeClr val="accent1">
              <a:lumMod val="60000"/>
              <a:lumOff val="40000"/>
            </a:schemeClr>
          </a:solidFill>
          <a:ln w="76200">
            <a:solidFill>
              <a:srgbClr val="00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pic>
        <p:nvPicPr>
          <p:cNvPr id="26629" name="Рисунок 5" descr="arhimed.gif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4081" y="3181925"/>
            <a:ext cx="2857500" cy="3432754"/>
          </a:xfrm>
          <a:prstGeom prst="rect">
            <a:avLst/>
          </a:prstGeom>
          <a:noFill/>
          <a:ln w="38100">
            <a:solidFill>
              <a:srgbClr val="00206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85574998"/>
      </p:ext>
    </p:extLst>
  </p:cSld>
  <p:clrMapOvr>
    <a:masterClrMapping/>
  </p:clrMapOvr>
  <p:transition spd="med">
    <p:diamond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Вертикальный свиток 3"/>
          <p:cNvSpPr/>
          <p:nvPr/>
        </p:nvSpPr>
        <p:spPr>
          <a:xfrm>
            <a:off x="0" y="96982"/>
            <a:ext cx="5791200" cy="6553200"/>
          </a:xfrm>
          <a:prstGeom prst="verticalScroll">
            <a:avLst/>
          </a:prstGeom>
          <a:solidFill>
            <a:srgbClr val="FFC000"/>
          </a:solidFill>
          <a:ln>
            <a:solidFill>
              <a:srgbClr val="008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sz="3200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Дві людини ,які обмінялися золотими монетами, не стали багатшими. Але , якщо вони обмінялися думками, то кожний з них став удвоє багатшим. Адже обидва стали тепер розумнішими</a:t>
            </a:r>
            <a:r>
              <a:rPr lang="uk-UA" sz="3200" dirty="0">
                <a:solidFill>
                  <a:srgbClr val="0000FF"/>
                </a:solidFill>
              </a:rPr>
              <a:t>.</a:t>
            </a:r>
            <a:endParaRPr lang="ru-RU" sz="3200" dirty="0">
              <a:solidFill>
                <a:srgbClr val="0000FF"/>
              </a:solidFill>
            </a:endParaRPr>
          </a:p>
        </p:txBody>
      </p:sp>
      <p:sp>
        <p:nvSpPr>
          <p:cNvPr id="28676" name="TextBox 4"/>
          <p:cNvSpPr txBox="1">
            <a:spLocks noChangeArrowheads="1"/>
          </p:cNvSpPr>
          <p:nvPr/>
        </p:nvSpPr>
        <p:spPr bwMode="auto">
          <a:xfrm>
            <a:off x="5292080" y="692696"/>
            <a:ext cx="3581400" cy="403187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514350" indent="-514350">
              <a:defRPr>
                <a:solidFill>
                  <a:schemeClr val="tx1"/>
                </a:solidFill>
                <a:latin typeface="Book Antiqua" panose="02040602050305030304" pitchFamily="18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Book Antiqua" panose="02040602050305030304" pitchFamily="18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Book Antiqua" panose="02040602050305030304" pitchFamily="18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Book Antiqua" panose="02040602050305030304" pitchFamily="18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Book Antiqua" panose="02040602050305030304" pitchFamily="18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Book Antiqua" panose="02040602050305030304" pitchFamily="18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Book Antiqua" panose="02040602050305030304" pitchFamily="18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Book Antiqua" panose="02040602050305030304" pitchFamily="18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Book Antiqua" panose="02040602050305030304" pitchFamily="18" charset="0"/>
              </a:defRPr>
            </a:lvl9pPr>
          </a:lstStyle>
          <a:p>
            <a:pPr>
              <a:buFont typeface="Lucida Sans" panose="020B0602030504020204" pitchFamily="34" charset="0"/>
              <a:buAutoNum type="arabicPeriod"/>
            </a:pPr>
            <a:r>
              <a:rPr lang="uk-UA" altLang="ru-RU" sz="3200" b="1" i="1" dirty="0">
                <a:solidFill>
                  <a:srgbClr val="002060"/>
                </a:solidFill>
                <a:latin typeface="Times New Roman" panose="02020603050405020304" pitchFamily="18" charset="0"/>
              </a:rPr>
              <a:t>Що таке коло, центр кола, радіус?</a:t>
            </a:r>
          </a:p>
          <a:p>
            <a:pPr>
              <a:buFont typeface="Lucida Sans" panose="020B0602030504020204" pitchFamily="34" charset="0"/>
              <a:buAutoNum type="arabicPeriod"/>
            </a:pPr>
            <a:r>
              <a:rPr lang="uk-UA" altLang="ru-RU" sz="3200" b="1" i="1" dirty="0">
                <a:solidFill>
                  <a:srgbClr val="008000"/>
                </a:solidFill>
                <a:latin typeface="Times New Roman" panose="02020603050405020304" pitchFamily="18" charset="0"/>
              </a:rPr>
              <a:t>Що таке </a:t>
            </a:r>
            <a:r>
              <a:rPr lang="uk-UA" altLang="ru-RU" sz="3200" b="1" i="1" dirty="0" err="1" smtClean="0">
                <a:solidFill>
                  <a:srgbClr val="008000"/>
                </a:solidFill>
                <a:latin typeface="Times New Roman" panose="02020603050405020304" pitchFamily="18" charset="0"/>
              </a:rPr>
              <a:t>хора</a:t>
            </a:r>
            <a:r>
              <a:rPr lang="uk-UA" altLang="ru-RU" sz="3200" b="1" i="1" dirty="0" smtClean="0">
                <a:solidFill>
                  <a:srgbClr val="008000"/>
                </a:solidFill>
                <a:latin typeface="Times New Roman" panose="02020603050405020304" pitchFamily="18" charset="0"/>
              </a:rPr>
              <a:t> </a:t>
            </a:r>
            <a:r>
              <a:rPr lang="uk-UA" altLang="ru-RU" sz="3200" b="1" i="1" dirty="0">
                <a:solidFill>
                  <a:srgbClr val="008000"/>
                </a:solidFill>
                <a:latin typeface="Times New Roman" panose="02020603050405020304" pitchFamily="18" charset="0"/>
              </a:rPr>
              <a:t>кола?</a:t>
            </a:r>
          </a:p>
          <a:p>
            <a:pPr>
              <a:buFont typeface="Lucida Sans" panose="020B0602030504020204" pitchFamily="34" charset="0"/>
              <a:buAutoNum type="arabicPeriod"/>
            </a:pPr>
            <a:r>
              <a:rPr lang="uk-UA" altLang="ru-RU" sz="3200" b="1" i="1" dirty="0">
                <a:solidFill>
                  <a:srgbClr val="FF0000"/>
                </a:solidFill>
                <a:latin typeface="Times New Roman" panose="02020603050405020304" pitchFamily="18" charset="0"/>
              </a:rPr>
              <a:t>Яка хорда називається діаметром?</a:t>
            </a:r>
          </a:p>
        </p:txBody>
      </p:sp>
    </p:spTree>
    <p:extLst>
      <p:ext uri="{BB962C8B-B14F-4D97-AF65-F5344CB8AC3E}">
        <p14:creationId xmlns:p14="http://schemas.microsoft.com/office/powerpoint/2010/main" val="3251863174"/>
      </p:ext>
    </p:extLst>
  </p:cSld>
  <p:clrMapOvr>
    <a:masterClrMapping/>
  </p:clrMapOvr>
  <p:transition spd="med">
    <p:diamond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325562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endParaRPr lang="ru-RU" i="1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1066800"/>
            <a:ext cx="4419600" cy="5943600"/>
          </a:xfrm>
        </p:spPr>
        <p:txBody>
          <a:bodyPr>
            <a:normAutofit fontScale="55000" lnSpcReduction="20000"/>
          </a:bodyPr>
          <a:lstStyle/>
          <a:p>
            <a:pPr marL="548640" indent="-411480" fontAlgn="auto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None/>
              <a:defRPr/>
            </a:pPr>
            <a:r>
              <a:rPr lang="uk-UA" dirty="0" smtClean="0">
                <a:solidFill>
                  <a:srgbClr val="002060"/>
                </a:solidFill>
              </a:rPr>
              <a:t> </a:t>
            </a:r>
          </a:p>
          <a:p>
            <a:pPr marL="548640" indent="-411480" fontAlgn="auto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None/>
              <a:defRPr/>
            </a:pPr>
            <a:endParaRPr lang="uk-UA" dirty="0" smtClean="0">
              <a:solidFill>
                <a:srgbClr val="002060"/>
              </a:solidFill>
            </a:endParaRPr>
          </a:p>
          <a:p>
            <a:pPr marL="548640" indent="-411480" fontAlgn="auto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None/>
              <a:defRPr/>
            </a:pPr>
            <a:r>
              <a:rPr lang="uk-UA" sz="2900" b="1" dirty="0" smtClean="0">
                <a:solidFill>
                  <a:srgbClr val="002060"/>
                </a:solidFill>
              </a:rPr>
              <a:t>1</a:t>
            </a:r>
            <a:r>
              <a:rPr lang="uk-UA" sz="2900" dirty="0" smtClean="0">
                <a:solidFill>
                  <a:srgbClr val="002060"/>
                </a:solidFill>
              </a:rPr>
              <a:t>. </a:t>
            </a:r>
            <a:r>
              <a:rPr lang="uk-UA" sz="2900" b="1" dirty="0" smtClean="0">
                <a:solidFill>
                  <a:srgbClr val="002060"/>
                </a:solidFill>
              </a:rPr>
              <a:t>Як називається «найголовніша» точка кола?</a:t>
            </a:r>
            <a:endParaRPr lang="ru-RU" sz="2900" b="1" dirty="0" smtClean="0">
              <a:solidFill>
                <a:srgbClr val="002060"/>
              </a:solidFill>
            </a:endParaRPr>
          </a:p>
          <a:p>
            <a:pPr marL="548640" indent="-411480" fontAlgn="auto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None/>
              <a:defRPr/>
            </a:pPr>
            <a:r>
              <a:rPr lang="ru-RU" sz="2900" b="1" dirty="0" smtClean="0">
                <a:solidFill>
                  <a:srgbClr val="002060"/>
                </a:solidFill>
              </a:rPr>
              <a:t>      </a:t>
            </a:r>
            <a:r>
              <a:rPr lang="uk-UA" sz="2900" b="1" dirty="0" smtClean="0">
                <a:solidFill>
                  <a:srgbClr val="C00000"/>
                </a:solidFill>
              </a:rPr>
              <a:t>А. Вершина.                Б. Середина.</a:t>
            </a:r>
            <a:endParaRPr lang="ru-RU" sz="2900" b="1" dirty="0" smtClean="0">
              <a:solidFill>
                <a:srgbClr val="C00000"/>
              </a:solidFill>
            </a:endParaRPr>
          </a:p>
          <a:p>
            <a:pPr marL="548640" indent="-411480" fontAlgn="auto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None/>
              <a:defRPr/>
            </a:pPr>
            <a:r>
              <a:rPr lang="uk-UA" sz="2900" b="1" dirty="0" smtClean="0">
                <a:solidFill>
                  <a:srgbClr val="C00000"/>
                </a:solidFill>
              </a:rPr>
              <a:t>      В.  Центр.                     Г. Радіус.</a:t>
            </a:r>
            <a:endParaRPr lang="ru-RU" sz="2900" b="1" dirty="0" smtClean="0">
              <a:solidFill>
                <a:srgbClr val="C00000"/>
              </a:solidFill>
            </a:endParaRPr>
          </a:p>
          <a:p>
            <a:pPr marL="548640" indent="-411480" fontAlgn="auto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None/>
              <a:defRPr/>
            </a:pPr>
            <a:r>
              <a:rPr lang="uk-UA" sz="2900" dirty="0" smtClean="0">
                <a:solidFill>
                  <a:srgbClr val="002060"/>
                </a:solidFill>
              </a:rPr>
              <a:t> </a:t>
            </a:r>
          </a:p>
          <a:p>
            <a:pPr marL="548640" indent="-411480" fontAlgn="auto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None/>
              <a:defRPr/>
            </a:pPr>
            <a:r>
              <a:rPr lang="uk-UA" sz="2900" b="1" dirty="0" smtClean="0">
                <a:solidFill>
                  <a:srgbClr val="002060"/>
                </a:solidFill>
              </a:rPr>
              <a:t>2</a:t>
            </a:r>
            <a:r>
              <a:rPr lang="uk-UA" sz="2900" dirty="0" smtClean="0">
                <a:solidFill>
                  <a:srgbClr val="002060"/>
                </a:solidFill>
              </a:rPr>
              <a:t>.  </a:t>
            </a:r>
            <a:r>
              <a:rPr lang="uk-UA" sz="2900" b="1" dirty="0" smtClean="0">
                <a:solidFill>
                  <a:srgbClr val="002060"/>
                </a:solidFill>
              </a:rPr>
              <a:t>Скільки діаметрів можна провести в колі?</a:t>
            </a:r>
            <a:endParaRPr lang="ru-RU" sz="2900" b="1" dirty="0" smtClean="0">
              <a:solidFill>
                <a:srgbClr val="002060"/>
              </a:solidFill>
            </a:endParaRPr>
          </a:p>
          <a:p>
            <a:pPr marL="548640" indent="-411480" fontAlgn="auto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None/>
              <a:defRPr/>
            </a:pPr>
            <a:r>
              <a:rPr lang="uk-UA" sz="2900" dirty="0" smtClean="0">
                <a:solidFill>
                  <a:srgbClr val="002060"/>
                </a:solidFill>
              </a:rPr>
              <a:t>        </a:t>
            </a:r>
            <a:r>
              <a:rPr lang="uk-UA" sz="2900" b="1" dirty="0" smtClean="0">
                <a:solidFill>
                  <a:srgbClr val="C00000"/>
                </a:solidFill>
              </a:rPr>
              <a:t>А. 2.</a:t>
            </a:r>
            <a:r>
              <a:rPr lang="uk-UA" sz="2900" b="1" i="1" dirty="0" smtClean="0">
                <a:solidFill>
                  <a:srgbClr val="C00000"/>
                </a:solidFill>
              </a:rPr>
              <a:t>                           </a:t>
            </a:r>
            <a:r>
              <a:rPr lang="uk-UA" sz="2900" b="1" i="1" dirty="0" smtClean="0">
                <a:solidFill>
                  <a:srgbClr val="C00000"/>
                </a:solidFill>
              </a:rPr>
              <a:t>    </a:t>
            </a:r>
            <a:r>
              <a:rPr lang="uk-UA" sz="2900" b="1" dirty="0" smtClean="0">
                <a:solidFill>
                  <a:srgbClr val="C00000"/>
                </a:solidFill>
              </a:rPr>
              <a:t>Б. 4.</a:t>
            </a:r>
            <a:endParaRPr lang="ru-RU" sz="2900" b="1" dirty="0" smtClean="0">
              <a:solidFill>
                <a:srgbClr val="C00000"/>
              </a:solidFill>
            </a:endParaRPr>
          </a:p>
          <a:p>
            <a:pPr marL="548640" indent="-411480" fontAlgn="auto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None/>
              <a:defRPr/>
            </a:pPr>
            <a:r>
              <a:rPr lang="uk-UA" sz="2900" b="1" dirty="0" smtClean="0">
                <a:solidFill>
                  <a:srgbClr val="C00000"/>
                </a:solidFill>
              </a:rPr>
              <a:t>        В. 2ⁿ.                          </a:t>
            </a:r>
            <a:r>
              <a:rPr lang="uk-UA" sz="2900" b="1" i="1" dirty="0" smtClean="0">
                <a:solidFill>
                  <a:srgbClr val="C00000"/>
                </a:solidFill>
              </a:rPr>
              <a:t> </a:t>
            </a:r>
            <a:r>
              <a:rPr lang="uk-UA" sz="2900" b="1" dirty="0" smtClean="0">
                <a:solidFill>
                  <a:srgbClr val="C00000"/>
                </a:solidFill>
              </a:rPr>
              <a:t>Г. Безліч.</a:t>
            </a:r>
            <a:endParaRPr lang="ru-RU" sz="2900" b="1" dirty="0" smtClean="0">
              <a:solidFill>
                <a:srgbClr val="C00000"/>
              </a:solidFill>
            </a:endParaRPr>
          </a:p>
          <a:p>
            <a:pPr marL="548640" indent="-411480" fontAlgn="auto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None/>
              <a:defRPr/>
            </a:pPr>
            <a:r>
              <a:rPr lang="uk-UA" sz="2900" b="1" dirty="0" smtClean="0">
                <a:solidFill>
                  <a:srgbClr val="002060"/>
                </a:solidFill>
              </a:rPr>
              <a:t>3.   Як називається точка перетину діаметрів кола?</a:t>
            </a:r>
            <a:endParaRPr lang="ru-RU" sz="2900" b="1" dirty="0" smtClean="0">
              <a:solidFill>
                <a:srgbClr val="002060"/>
              </a:solidFill>
            </a:endParaRPr>
          </a:p>
          <a:p>
            <a:pPr marL="548640" indent="-411480" fontAlgn="auto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None/>
              <a:defRPr/>
            </a:pPr>
            <a:r>
              <a:rPr lang="uk-UA" sz="2900" dirty="0" smtClean="0">
                <a:solidFill>
                  <a:srgbClr val="002060"/>
                </a:solidFill>
              </a:rPr>
              <a:t>         </a:t>
            </a:r>
            <a:r>
              <a:rPr lang="uk-UA" sz="2900" b="1" dirty="0" smtClean="0">
                <a:solidFill>
                  <a:srgbClr val="C00000"/>
                </a:solidFill>
              </a:rPr>
              <a:t>А. Перехрестя.            Б. Вершина</a:t>
            </a:r>
            <a:endParaRPr lang="ru-RU" sz="2900" b="1" dirty="0" smtClean="0">
              <a:solidFill>
                <a:srgbClr val="C00000"/>
              </a:solidFill>
            </a:endParaRPr>
          </a:p>
          <a:p>
            <a:pPr marL="548640" indent="-411480" fontAlgn="auto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None/>
              <a:defRPr/>
            </a:pPr>
            <a:r>
              <a:rPr lang="uk-UA" sz="2900" b="1" dirty="0" smtClean="0">
                <a:solidFill>
                  <a:srgbClr val="C00000"/>
                </a:solidFill>
              </a:rPr>
              <a:t>         В. Центр кола.             Г. Місце зустрічі.</a:t>
            </a:r>
            <a:endParaRPr lang="ru-RU" sz="2900" b="1" dirty="0" smtClean="0">
              <a:solidFill>
                <a:srgbClr val="C00000"/>
              </a:solidFill>
            </a:endParaRPr>
          </a:p>
          <a:p>
            <a:pPr marL="548640" indent="-411480" fontAlgn="auto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None/>
              <a:defRPr/>
            </a:pPr>
            <a:r>
              <a:rPr lang="uk-UA" sz="2900" b="1" dirty="0" smtClean="0">
                <a:solidFill>
                  <a:srgbClr val="002060"/>
                </a:solidFill>
              </a:rPr>
              <a:t>4.   Як називається відстань від точки кола до його центра?</a:t>
            </a:r>
            <a:endParaRPr lang="ru-RU" sz="2900" b="1" dirty="0" smtClean="0">
              <a:solidFill>
                <a:srgbClr val="002060"/>
              </a:solidFill>
            </a:endParaRPr>
          </a:p>
          <a:p>
            <a:pPr marL="548640" indent="-411480" fontAlgn="auto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None/>
              <a:defRPr/>
            </a:pPr>
            <a:r>
              <a:rPr lang="uk-UA" sz="2900" dirty="0" smtClean="0">
                <a:solidFill>
                  <a:srgbClr val="002060"/>
                </a:solidFill>
              </a:rPr>
              <a:t>           </a:t>
            </a:r>
            <a:r>
              <a:rPr lang="uk-UA" sz="2900" b="1" dirty="0" smtClean="0">
                <a:solidFill>
                  <a:srgbClr val="C00000"/>
                </a:solidFill>
              </a:rPr>
              <a:t>А. Довжина кола.          Б. Радіус.</a:t>
            </a:r>
            <a:endParaRPr lang="ru-RU" sz="2900" b="1" dirty="0" smtClean="0">
              <a:solidFill>
                <a:srgbClr val="C00000"/>
              </a:solidFill>
            </a:endParaRPr>
          </a:p>
          <a:p>
            <a:pPr marL="548640" indent="-411480" fontAlgn="auto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None/>
              <a:defRPr/>
            </a:pPr>
            <a:r>
              <a:rPr lang="uk-UA" sz="2900" b="1" dirty="0" smtClean="0">
                <a:solidFill>
                  <a:srgbClr val="C00000"/>
                </a:solidFill>
              </a:rPr>
              <a:t>           В. Діаметр.                      </a:t>
            </a:r>
            <a:r>
              <a:rPr lang="uk-UA" sz="2900" b="1" dirty="0" smtClean="0">
                <a:solidFill>
                  <a:srgbClr val="C00000"/>
                </a:solidFill>
              </a:rPr>
              <a:t> Г</a:t>
            </a:r>
            <a:r>
              <a:rPr lang="uk-UA" sz="2900" b="1" dirty="0" smtClean="0">
                <a:solidFill>
                  <a:srgbClr val="C00000"/>
                </a:solidFill>
              </a:rPr>
              <a:t>. Хорда.</a:t>
            </a:r>
            <a:endParaRPr lang="ru-RU" sz="2900" b="1" dirty="0" smtClean="0">
              <a:solidFill>
                <a:srgbClr val="C00000"/>
              </a:solidFill>
            </a:endParaRPr>
          </a:p>
          <a:p>
            <a:pPr marL="548640" indent="-411480" fontAlgn="auto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None/>
              <a:defRPr/>
            </a:pPr>
            <a:r>
              <a:rPr lang="uk-UA" sz="2900" b="1" dirty="0" smtClean="0">
                <a:solidFill>
                  <a:srgbClr val="002060"/>
                </a:solidFill>
              </a:rPr>
              <a:t>5.</a:t>
            </a:r>
            <a:r>
              <a:rPr lang="uk-UA" sz="2900" dirty="0" smtClean="0">
                <a:solidFill>
                  <a:srgbClr val="002060"/>
                </a:solidFill>
              </a:rPr>
              <a:t> </a:t>
            </a:r>
            <a:r>
              <a:rPr lang="uk-UA" sz="2900" b="1" dirty="0" smtClean="0">
                <a:solidFill>
                  <a:srgbClr val="002060"/>
                </a:solidFill>
              </a:rPr>
              <a:t>Як називається хорда, на якій лежить центр кола?</a:t>
            </a:r>
            <a:endParaRPr lang="ru-RU" sz="2900" b="1" dirty="0" smtClean="0">
              <a:solidFill>
                <a:srgbClr val="002060"/>
              </a:solidFill>
            </a:endParaRPr>
          </a:p>
          <a:p>
            <a:pPr marL="548640" indent="-411480" fontAlgn="auto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None/>
              <a:defRPr/>
            </a:pPr>
            <a:r>
              <a:rPr lang="uk-UA" sz="2900" dirty="0" smtClean="0">
                <a:solidFill>
                  <a:srgbClr val="002060"/>
                </a:solidFill>
              </a:rPr>
              <a:t>      </a:t>
            </a:r>
            <a:r>
              <a:rPr lang="uk-UA" sz="2900" b="1" dirty="0" smtClean="0">
                <a:solidFill>
                  <a:srgbClr val="C00000"/>
                </a:solidFill>
              </a:rPr>
              <a:t>А. Діаметр.                          </a:t>
            </a:r>
            <a:r>
              <a:rPr lang="uk-UA" sz="2900" b="1" dirty="0" smtClean="0">
                <a:solidFill>
                  <a:srgbClr val="C00000"/>
                </a:solidFill>
              </a:rPr>
              <a:t>  Б</a:t>
            </a:r>
            <a:r>
              <a:rPr lang="uk-UA" sz="2900" b="1" dirty="0" smtClean="0">
                <a:solidFill>
                  <a:srgbClr val="C00000"/>
                </a:solidFill>
              </a:rPr>
              <a:t>. Радіус.</a:t>
            </a:r>
            <a:endParaRPr lang="ru-RU" sz="2900" b="1" dirty="0" smtClean="0">
              <a:solidFill>
                <a:srgbClr val="C00000"/>
              </a:solidFill>
            </a:endParaRPr>
          </a:p>
          <a:p>
            <a:pPr marL="548640" indent="-411480" fontAlgn="auto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None/>
              <a:defRPr/>
            </a:pPr>
            <a:r>
              <a:rPr lang="uk-UA" sz="2900" b="1" dirty="0" smtClean="0">
                <a:solidFill>
                  <a:srgbClr val="C00000"/>
                </a:solidFill>
              </a:rPr>
              <a:t>      В. Центральна.                    Г. Дуже крута.</a:t>
            </a:r>
            <a:endParaRPr lang="ru-RU" sz="2900" b="1" dirty="0" smtClean="0">
              <a:solidFill>
                <a:srgbClr val="C00000"/>
              </a:solidFill>
            </a:endParaRPr>
          </a:p>
          <a:p>
            <a:pPr marL="548640" indent="-411480" fontAlgn="auto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None/>
              <a:defRPr/>
            </a:pPr>
            <a:endParaRPr lang="ru-RU" sz="2900" dirty="0" smtClean="0">
              <a:solidFill>
                <a:srgbClr val="002060"/>
              </a:solidFill>
            </a:endParaRPr>
          </a:p>
        </p:txBody>
      </p:sp>
      <p:sp>
        <p:nvSpPr>
          <p:cNvPr id="4" name="Круглая лента лицом вверх 3"/>
          <p:cNvSpPr/>
          <p:nvPr/>
        </p:nvSpPr>
        <p:spPr>
          <a:xfrm>
            <a:off x="0" y="228600"/>
            <a:ext cx="9144000" cy="1143000"/>
          </a:xfrm>
          <a:prstGeom prst="ellipseRibbon2">
            <a:avLst/>
          </a:prstGeom>
          <a:solidFill>
            <a:srgbClr val="66FF33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uk-UA" sz="44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Т</a:t>
            </a:r>
            <a:r>
              <a:rPr kumimoji="0" lang="uk-UA" sz="4400" b="0" i="0" u="none" strike="noStrike" kern="1200" cap="none" spc="0" normalizeH="0" baseline="0" noProof="0" dirty="0" err="1" smtClean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t>естування</a:t>
            </a:r>
            <a:endParaRPr kumimoji="0" lang="ru-RU" sz="4400" b="0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cxnSp>
        <p:nvCxnSpPr>
          <p:cNvPr id="6" name="Прямая соединительная линия 5"/>
          <p:cNvCxnSpPr/>
          <p:nvPr/>
        </p:nvCxnSpPr>
        <p:spPr>
          <a:xfrm rot="5400000">
            <a:off x="1866901" y="4076700"/>
            <a:ext cx="5257800" cy="3175"/>
          </a:xfrm>
          <a:prstGeom prst="line">
            <a:avLst/>
          </a:prstGeom>
          <a:ln w="76200">
            <a:solidFill>
              <a:srgbClr val="008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701" name="Прямоугольник 11"/>
          <p:cNvSpPr>
            <a:spLocks noChangeArrowheads="1"/>
          </p:cNvSpPr>
          <p:nvPr/>
        </p:nvSpPr>
        <p:spPr bwMode="auto">
          <a:xfrm>
            <a:off x="4648200" y="2743200"/>
            <a:ext cx="4495800" cy="3832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Book Antiqua" panose="02040602050305030304" pitchFamily="18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Book Antiqua" panose="02040602050305030304" pitchFamily="18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Book Antiqua" panose="02040602050305030304" pitchFamily="18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Book Antiqua" panose="02040602050305030304" pitchFamily="18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Book Antiqua" panose="02040602050305030304" pitchFamily="18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Book Antiqua" panose="02040602050305030304" pitchFamily="18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Book Antiqua" panose="02040602050305030304" pitchFamily="18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Book Antiqua" panose="02040602050305030304" pitchFamily="18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Book Antiqua" panose="02040602050305030304" pitchFamily="18" charset="0"/>
              </a:defRPr>
            </a:lvl9pPr>
          </a:lstStyle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altLang="ru-RU" sz="1400" b="0" i="0" u="none" strike="noStrike" kern="120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                                                                                                                                             </a:t>
            </a: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uk-UA" altLang="ru-RU" sz="1400" b="0" i="0" u="none" strike="noStrike" kern="1200" cap="none" spc="0" normalizeH="0" baseline="0" noProof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Times New Roman" panose="02020603050405020304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uk-UA" altLang="ru-RU" sz="1400" b="0" i="0" u="none" strike="noStrike" kern="1200" cap="none" spc="0" normalizeH="0" baseline="0" noProof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Times New Roman" panose="02020603050405020304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uk-UA" altLang="ru-RU" sz="1400" b="0" i="0" u="none" strike="noStrike" kern="1200" cap="none" spc="0" normalizeH="0" baseline="0" noProof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Times New Roman" panose="02020603050405020304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uk-UA" altLang="ru-RU" sz="1400" b="0" i="0" u="none" strike="noStrike" kern="1200" cap="none" spc="0" normalizeH="0" baseline="0" noProof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Times New Roman" panose="02020603050405020304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uk-UA" altLang="ru-RU" sz="1400" b="0" i="0" u="none" strike="noStrike" kern="1200" cap="none" spc="0" normalizeH="0" baseline="0" noProof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Times New Roman" panose="02020603050405020304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uk-UA" altLang="ru-RU" sz="1400" b="0" i="0" u="none" strike="noStrike" kern="1200" cap="none" spc="0" normalizeH="0" baseline="0" noProof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Times New Roman" panose="02020603050405020304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uk-UA" altLang="ru-RU" sz="1400" b="0" i="0" u="none" strike="noStrike" kern="1200" cap="none" spc="0" normalizeH="0" baseline="0" noProof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Times New Roman" panose="02020603050405020304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uk-UA" altLang="ru-RU" sz="1400" b="0" i="0" u="none" strike="noStrike" kern="1200" cap="none" spc="0" normalizeH="0" baseline="0" noProof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Times New Roman" panose="02020603050405020304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uk-UA" altLang="ru-RU" sz="1400" b="0" i="0" u="none" strike="noStrike" kern="1200" cap="none" spc="0" normalizeH="0" baseline="0" noProof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Times New Roman" panose="02020603050405020304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uk-UA" altLang="ru-RU" sz="1400" b="0" i="0" u="none" strike="noStrike" kern="1200" cap="none" spc="0" normalizeH="0" baseline="0" noProof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Times New Roman" panose="02020603050405020304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uk-UA" altLang="ru-RU" sz="1400" b="0" i="0" u="none" strike="noStrike" kern="1200" cap="none" spc="0" normalizeH="0" baseline="0" noProof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Times New Roman" panose="02020603050405020304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uk-UA" altLang="ru-RU" sz="1500" b="1" i="0" u="none" strike="noStrike" kern="1200" cap="none" spc="0" normalizeH="0" baseline="0" noProof="0" smtClean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Times New Roman" panose="02020603050405020304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altLang="ru-RU" sz="1500" b="1" i="0" u="none" strike="noStrike" kern="1200" cap="none" spc="0" normalizeH="0" baseline="0" noProof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10. Який із термінів у перекладі з грецької означає « промінь» ?</a:t>
            </a:r>
            <a:endParaRPr kumimoji="0" lang="ru-RU" altLang="ru-RU" sz="1500" b="1" i="0" u="none" strike="noStrike" kern="1200" cap="none" spc="0" normalizeH="0" baseline="0" noProof="0" smtClean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altLang="ru-RU" sz="1500" b="0" i="0" u="none" strike="noStrike" kern="120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          </a:t>
            </a:r>
            <a:r>
              <a:rPr kumimoji="0" lang="uk-UA" altLang="ru-RU" sz="1500" b="1" i="0" u="none" strike="noStrike" kern="1200" cap="none" spc="0" normalizeH="0" baseline="0" noProof="0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А. Радіус.                              Б. Діаметр.</a:t>
            </a:r>
            <a:endParaRPr kumimoji="0" lang="ru-RU" altLang="ru-RU" sz="1500" b="1" i="0" u="none" strike="noStrike" kern="1200" cap="none" spc="0" normalizeH="0" baseline="0" noProof="0" smtClean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altLang="ru-RU" sz="1500" b="1" i="0" u="none" strike="noStrike" kern="1200" cap="none" spc="0" normalizeH="0" baseline="0" noProof="0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          В. Хорда.                               Г. Градус.</a:t>
            </a:r>
            <a:endParaRPr kumimoji="0" lang="uk-UA" altLang="ru-RU" sz="1500" b="1" i="0" u="none" strike="noStrike" kern="1200" cap="none" spc="0" normalizeH="0" baseline="0" noProof="0" smtClean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29702" name="Прямоугольник 12"/>
          <p:cNvSpPr>
            <a:spLocks noChangeArrowheads="1"/>
          </p:cNvSpPr>
          <p:nvPr/>
        </p:nvSpPr>
        <p:spPr bwMode="auto">
          <a:xfrm>
            <a:off x="4572000" y="2117725"/>
            <a:ext cx="4419600" cy="3340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Book Antiqua" panose="02040602050305030304" pitchFamily="18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Book Antiqua" panose="02040602050305030304" pitchFamily="18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Book Antiqua" panose="02040602050305030304" pitchFamily="18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Book Antiqua" panose="02040602050305030304" pitchFamily="18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Book Antiqua" panose="02040602050305030304" pitchFamily="18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Book Antiqua" panose="02040602050305030304" pitchFamily="18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Book Antiqua" panose="02040602050305030304" pitchFamily="18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Book Antiqua" panose="02040602050305030304" pitchFamily="18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Book Antiqua" panose="02040602050305030304" pitchFamily="18" charset="0"/>
              </a:defRPr>
            </a:lvl9pPr>
          </a:lstStyle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uk-UA" altLang="ru-RU" sz="800" b="0" i="0" u="none" strike="noStrike" kern="1200" cap="none" spc="0" normalizeH="0" baseline="0" noProof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Times New Roman" panose="02020603050405020304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uk-UA" altLang="ru-RU" sz="800" b="0" i="0" u="none" strike="noStrike" kern="1200" cap="none" spc="0" normalizeH="0" baseline="0" noProof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Times New Roman" panose="02020603050405020304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uk-UA" altLang="ru-RU" sz="800" b="0" i="0" u="none" strike="noStrike" kern="1200" cap="none" spc="0" normalizeH="0" baseline="0" noProof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Times New Roman" panose="02020603050405020304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uk-UA" altLang="ru-RU" sz="800" b="0" i="0" u="none" strike="noStrike" kern="1200" cap="none" spc="0" normalizeH="0" baseline="0" noProof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Times New Roman" panose="02020603050405020304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uk-UA" altLang="ru-RU" sz="800" b="0" i="0" u="none" strike="noStrike" kern="1200" cap="none" spc="0" normalizeH="0" baseline="0" noProof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Times New Roman" panose="02020603050405020304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uk-UA" altLang="ru-RU" sz="800" b="0" i="0" u="none" strike="noStrike" kern="1200" cap="none" spc="0" normalizeH="0" baseline="0" noProof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Times New Roman" panose="02020603050405020304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uk-UA" altLang="ru-RU" sz="800" b="0" i="0" u="none" strike="noStrike" kern="1200" cap="none" spc="0" normalizeH="0" baseline="0" noProof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Times New Roman" panose="02020603050405020304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uk-UA" altLang="ru-RU" sz="800" b="0" i="0" u="none" strike="noStrike" kern="1200" cap="none" spc="0" normalizeH="0" baseline="0" noProof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Times New Roman" panose="02020603050405020304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uk-UA" altLang="ru-RU" sz="800" b="0" i="0" u="none" strike="noStrike" kern="1200" cap="none" spc="0" normalizeH="0" baseline="0" noProof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Times New Roman" panose="02020603050405020304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uk-UA" altLang="ru-RU" sz="800" b="0" i="0" u="none" strike="noStrike" kern="1200" cap="none" spc="0" normalizeH="0" baseline="0" noProof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Times New Roman" panose="02020603050405020304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uk-UA" altLang="ru-RU" sz="800" b="0" i="0" u="none" strike="noStrike" kern="1200" cap="none" spc="0" normalizeH="0" baseline="0" noProof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Times New Roman" panose="02020603050405020304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uk-UA" altLang="ru-RU" sz="800" b="0" i="0" u="none" strike="noStrike" kern="1200" cap="none" spc="0" normalizeH="0" baseline="0" noProof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Times New Roman" panose="02020603050405020304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uk-UA" altLang="ru-RU" sz="800" b="0" i="0" u="none" strike="noStrike" kern="1200" cap="none" spc="0" normalizeH="0" baseline="0" noProof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Times New Roman" panose="02020603050405020304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uk-UA" altLang="ru-RU" sz="800" b="0" i="0" u="none" strike="noStrike" kern="1200" cap="none" spc="0" normalizeH="0" baseline="0" noProof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Times New Roman" panose="02020603050405020304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uk-UA" altLang="ru-RU" sz="800" b="0" i="0" u="none" strike="noStrike" kern="1200" cap="none" spc="0" normalizeH="0" baseline="0" noProof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Times New Roman" panose="02020603050405020304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uk-UA" altLang="ru-RU" sz="800" b="0" i="0" u="none" strike="noStrike" kern="1200" cap="none" spc="0" normalizeH="0" baseline="0" noProof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Times New Roman" panose="02020603050405020304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uk-UA" altLang="ru-RU" sz="800" b="0" i="0" u="none" strike="noStrike" kern="1200" cap="none" spc="0" normalizeH="0" baseline="0" noProof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Times New Roman" panose="02020603050405020304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uk-UA" altLang="ru-RU" sz="1500" b="1" i="0" u="none" strike="noStrike" kern="1200" cap="none" spc="0" normalizeH="0" baseline="0" noProof="0" smtClean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Times New Roman" panose="02020603050405020304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altLang="ru-RU" sz="1500" b="1" i="0" u="none" strike="noStrike" kern="1200" cap="none" spc="0" normalizeH="0" baseline="0" noProof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9. Яка довжина найменшої хорди кола, якщо його діаметр 12 см ?</a:t>
            </a:r>
            <a:endParaRPr kumimoji="0" lang="ru-RU" altLang="ru-RU" sz="1500" b="1" i="0" u="none" strike="noStrike" kern="1200" cap="none" spc="0" normalizeH="0" baseline="0" noProof="0" smtClean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altLang="ru-RU" sz="1500" b="1" i="0" u="none" strike="noStrike" kern="1200" cap="none" spc="0" normalizeH="0" baseline="0" noProof="0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         А. 6см.                  Б. 3см.</a:t>
            </a:r>
            <a:endParaRPr kumimoji="0" lang="ru-RU" altLang="ru-RU" sz="1500" b="1" i="0" u="none" strike="noStrike" kern="1200" cap="none" spc="0" normalizeH="0" baseline="0" noProof="0" smtClean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altLang="ru-RU" sz="1500" b="1" i="0" u="none" strike="noStrike" kern="1200" cap="none" spc="0" normalizeH="0" baseline="0" noProof="0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         В. 12 см.               Г. Не можна визначити</a:t>
            </a:r>
            <a:endParaRPr kumimoji="0" lang="ru-RU" altLang="ru-RU" sz="1500" b="1" i="0" u="none" strike="noStrike" kern="1200" cap="none" spc="0" normalizeH="0" baseline="0" noProof="0" smtClean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29703" name="Прямоугольник 13"/>
          <p:cNvSpPr>
            <a:spLocks noChangeArrowheads="1"/>
          </p:cNvSpPr>
          <p:nvPr/>
        </p:nvSpPr>
        <p:spPr bwMode="auto">
          <a:xfrm>
            <a:off x="4572000" y="1371600"/>
            <a:ext cx="4964113" cy="3416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Book Antiqua" panose="02040602050305030304" pitchFamily="18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Book Antiqua" panose="02040602050305030304" pitchFamily="18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Book Antiqua" panose="02040602050305030304" pitchFamily="18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Book Antiqua" panose="02040602050305030304" pitchFamily="18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Book Antiqua" panose="02040602050305030304" pitchFamily="18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Book Antiqua" panose="02040602050305030304" pitchFamily="18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Book Antiqua" panose="02040602050305030304" pitchFamily="18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Book Antiqua" panose="02040602050305030304" pitchFamily="18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Book Antiqua" panose="02040602050305030304" pitchFamily="18" charset="0"/>
              </a:defRPr>
            </a:lvl9pPr>
          </a:lstStyle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uk-UA" altLang="ru-RU" sz="1400" b="0" i="0" u="none" strike="noStrike" kern="1200" cap="none" spc="0" normalizeH="0" baseline="0" noProof="0" dirty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Times New Roman" panose="02020603050405020304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uk-UA" altLang="ru-RU" sz="1400" b="0" i="0" u="none" strike="noStrike" kern="1200" cap="none" spc="0" normalizeH="0" baseline="0" noProof="0" dirty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Times New Roman" panose="02020603050405020304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uk-UA" altLang="ru-RU" sz="1400" b="0" i="0" u="none" strike="noStrike" kern="1200" cap="none" spc="0" normalizeH="0" baseline="0" noProof="0" dirty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Times New Roman" panose="02020603050405020304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uk-UA" altLang="ru-RU" sz="1400" b="0" i="0" u="none" strike="noStrike" kern="1200" cap="none" spc="0" normalizeH="0" baseline="0" noProof="0" dirty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Times New Roman" panose="02020603050405020304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uk-UA" altLang="ru-RU" sz="1400" b="0" i="0" u="none" strike="noStrike" kern="1200" cap="none" spc="0" normalizeH="0" baseline="0" noProof="0" dirty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Times New Roman" panose="02020603050405020304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uk-UA" altLang="ru-RU" sz="1400" b="0" i="0" u="none" strike="noStrike" kern="1200" cap="none" spc="0" normalizeH="0" baseline="0" noProof="0" dirty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Times New Roman" panose="02020603050405020304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uk-UA" altLang="ru-RU" sz="1400" b="0" i="0" u="none" strike="noStrike" kern="1200" cap="none" spc="0" normalizeH="0" baseline="0" noProof="0" dirty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Times New Roman" panose="02020603050405020304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uk-UA" altLang="ru-RU" sz="1400" b="0" i="0" u="none" strike="noStrike" kern="1200" cap="none" spc="0" normalizeH="0" baseline="0" noProof="0" dirty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Times New Roman" panose="02020603050405020304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uk-UA" altLang="ru-RU" sz="1400" b="0" i="0" u="none" strike="noStrike" kern="1200" cap="none" spc="0" normalizeH="0" baseline="0" noProof="0" dirty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Times New Roman" panose="02020603050405020304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uk-UA" altLang="ru-RU" sz="1500" b="1" i="0" u="none" strike="noStrike" kern="1200" cap="none" spc="0" normalizeH="0" baseline="0" noProof="0" dirty="0" smtClean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Times New Roman" panose="02020603050405020304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altLang="ru-RU" sz="15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8.  Чим є хорда?</a:t>
            </a:r>
            <a:endParaRPr kumimoji="0" lang="ru-RU" altLang="ru-RU" sz="1500" b="1" i="0" u="none" strike="noStrike" kern="1200" cap="none" spc="0" normalizeH="0" baseline="0" noProof="0" dirty="0" smtClean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altLang="ru-RU" sz="15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        </a:t>
            </a:r>
            <a:r>
              <a:rPr kumimoji="0" lang="uk-UA" altLang="ru-RU" sz="15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А.Прямою</a:t>
            </a:r>
            <a:r>
              <a:rPr kumimoji="0" lang="uk-UA" altLang="ru-RU" sz="1500" b="1" i="0" u="none" strike="noStrike" kern="120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.                           </a:t>
            </a:r>
            <a:r>
              <a:rPr kumimoji="0" lang="uk-UA" altLang="ru-RU" sz="1500" b="1" i="0" u="none" strike="noStrike" kern="120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  Б</a:t>
            </a:r>
            <a:r>
              <a:rPr kumimoji="0" lang="uk-UA" altLang="ru-RU" sz="1500" b="1" i="0" u="none" strike="noStrike" kern="120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. Променем.</a:t>
            </a:r>
            <a:endParaRPr kumimoji="0" lang="ru-RU" altLang="ru-RU" sz="1500" b="1" i="0" u="none" strike="noStrike" kern="1200" cap="none" spc="0" normalizeH="0" baseline="0" noProof="0" dirty="0" smtClean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altLang="ru-RU" sz="1500" b="1" i="0" u="none" strike="noStrike" kern="120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        В. Відрізком.                         Г. Числом.</a:t>
            </a: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altLang="ru-RU" sz="1500" b="0" i="0" u="none" strike="noStrike" kern="120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altLang="ru-RU" sz="1500" b="0" i="0" u="none" strike="noStrike" kern="1200" cap="none" spc="0" normalizeH="0" baseline="0" noProof="0" dirty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29704" name="Прямоугольник 14"/>
          <p:cNvSpPr>
            <a:spLocks noChangeArrowheads="1"/>
          </p:cNvSpPr>
          <p:nvPr/>
        </p:nvSpPr>
        <p:spPr bwMode="auto">
          <a:xfrm>
            <a:off x="4572000" y="2514600"/>
            <a:ext cx="4572000" cy="1138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Book Antiqua" panose="02040602050305030304" pitchFamily="18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Book Antiqua" panose="02040602050305030304" pitchFamily="18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Book Antiqua" panose="02040602050305030304" pitchFamily="18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Book Antiqua" panose="02040602050305030304" pitchFamily="18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Book Antiqua" panose="02040602050305030304" pitchFamily="18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Book Antiqua" panose="02040602050305030304" pitchFamily="18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Book Antiqua" panose="02040602050305030304" pitchFamily="18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Book Antiqua" panose="02040602050305030304" pitchFamily="18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Book Antiqua" panose="02040602050305030304" pitchFamily="18" charset="0"/>
              </a:defRPr>
            </a:lvl9pPr>
          </a:lstStyle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altLang="ru-RU" sz="800" b="0" i="0" u="none" strike="noStrike" kern="120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 </a:t>
            </a: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altLang="ru-RU" sz="1500" b="1" i="0" u="none" strike="noStrike" kern="1200" cap="none" spc="0" normalizeH="0" baseline="0" noProof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7.  Що ділить діаметр кола навпіл?</a:t>
            </a:r>
            <a:endParaRPr kumimoji="0" lang="ru-RU" altLang="ru-RU" sz="1500" b="1" i="0" u="none" strike="noStrike" kern="1200" cap="none" spc="0" normalizeH="0" baseline="0" noProof="0" smtClean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altLang="ru-RU" sz="1500" b="1" i="0" u="none" strike="noStrike" kern="1200" cap="none" spc="0" normalizeH="0" baseline="0" noProof="0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      А. Медіана.                          Б. Бісектриса.</a:t>
            </a:r>
            <a:endParaRPr kumimoji="0" lang="ru-RU" altLang="ru-RU" sz="1500" b="1" i="0" u="none" strike="noStrike" kern="1200" cap="none" spc="0" normalizeH="0" baseline="0" noProof="0" smtClean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altLang="ru-RU" sz="1500" b="1" i="0" u="none" strike="noStrike" kern="1200" cap="none" spc="0" normalizeH="0" baseline="0" noProof="0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      В. Центр кола.                     Г. Дільник.</a:t>
            </a:r>
            <a:endParaRPr kumimoji="0" lang="ru-RU" altLang="ru-RU" sz="1500" b="1" i="0" u="none" strike="noStrike" kern="1200" cap="none" spc="0" normalizeH="0" baseline="0" noProof="0" smtClean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altLang="ru-RU" sz="1500" b="0" i="0" u="none" strike="noStrike" kern="1200" cap="none" spc="0" normalizeH="0" baseline="0" noProof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29705" name="Прямоугольник 15"/>
          <p:cNvSpPr>
            <a:spLocks noChangeArrowheads="1"/>
          </p:cNvSpPr>
          <p:nvPr/>
        </p:nvSpPr>
        <p:spPr bwMode="auto">
          <a:xfrm>
            <a:off x="4648200" y="1524000"/>
            <a:ext cx="4495800" cy="101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Book Antiqua" panose="02040602050305030304" pitchFamily="18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Book Antiqua" panose="02040602050305030304" pitchFamily="18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Book Antiqua" panose="02040602050305030304" pitchFamily="18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Book Antiqua" panose="02040602050305030304" pitchFamily="18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Book Antiqua" panose="02040602050305030304" pitchFamily="18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Book Antiqua" panose="02040602050305030304" pitchFamily="18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Book Antiqua" panose="02040602050305030304" pitchFamily="18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Book Antiqua" panose="02040602050305030304" pitchFamily="18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Book Antiqua" panose="02040602050305030304" pitchFamily="18" charset="0"/>
              </a:defRPr>
            </a:lvl9pPr>
          </a:lstStyle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altLang="ru-RU" sz="1500" b="1" i="0" u="none" strike="noStrike" kern="1200" cap="none" spc="0" normalizeH="0" baseline="0" noProof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6. Як називається відрізок, що сполучає дві    точки кола?</a:t>
            </a:r>
            <a:endParaRPr kumimoji="0" lang="ru-RU" altLang="ru-RU" sz="1500" b="1" i="0" u="none" strike="noStrike" kern="1200" cap="none" spc="0" normalizeH="0" baseline="0" noProof="0" smtClean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altLang="ru-RU" sz="1500" b="1" i="0" u="none" strike="noStrike" kern="1200" cap="none" spc="0" normalizeH="0" baseline="0" noProof="0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        А. Основа.                           Б. Радіус.</a:t>
            </a:r>
            <a:endParaRPr kumimoji="0" lang="ru-RU" altLang="ru-RU" sz="1500" b="1" i="0" u="none" strike="noStrike" kern="1200" cap="none" spc="0" normalizeH="0" baseline="0" noProof="0" smtClean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altLang="ru-RU" sz="1500" b="1" i="0" u="none" strike="noStrike" kern="1200" cap="none" spc="0" normalizeH="0" baseline="0" noProof="0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        В. Діаметр.                          Г. Хорда.</a:t>
            </a:r>
            <a:endParaRPr kumimoji="0" lang="ru-RU" altLang="ru-RU" sz="1500" b="1" i="0" u="none" strike="noStrike" kern="1200" cap="none" spc="0" normalizeH="0" baseline="0" noProof="0" smtClean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131000768"/>
      </p:ext>
    </p:extLst>
  </p:cSld>
  <p:clrMapOvr>
    <a:masterClrMapping/>
  </p:clrMapOvr>
  <p:transition spd="med">
    <p:diamond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uk-UA" sz="6000" i="1" dirty="0" smtClean="0">
                <a:solidFill>
                  <a:srgbClr val="C00000"/>
                </a:solidFill>
              </a:rPr>
              <a:t>Правильні відповіді</a:t>
            </a:r>
            <a:endParaRPr lang="ru-RU" sz="6000" i="1" dirty="0">
              <a:solidFill>
                <a:srgbClr val="C00000"/>
              </a:solidFill>
            </a:endParaRPr>
          </a:p>
        </p:txBody>
      </p:sp>
      <p:pic>
        <p:nvPicPr>
          <p:cNvPr id="4" name="Содержимое 3" descr="j0439347.jpg"/>
          <p:cNvPicPr>
            <a:picLocks noGrp="1" noChangeAspect="1"/>
          </p:cNvPicPr>
          <p:nvPr>
            <p:ph idx="1"/>
          </p:nvPr>
        </p:nvPicPr>
        <p:blipFill>
          <a:blip r:embed="rId3" cstate="print"/>
          <a:stretch>
            <a:fillRect/>
          </a:stretch>
        </p:blipFill>
        <p:spPr>
          <a:xfrm>
            <a:off x="228601" y="1905000"/>
            <a:ext cx="3810000" cy="4343401"/>
          </a:xfrm>
          <a:ln w="76200">
            <a:solidFill>
              <a:srgbClr val="0000FF"/>
            </a:solidFill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  <p:sp>
        <p:nvSpPr>
          <p:cNvPr id="31747" name="TextBox 6"/>
          <p:cNvSpPr txBox="1">
            <a:spLocks noChangeArrowheads="1"/>
          </p:cNvSpPr>
          <p:nvPr/>
        </p:nvSpPr>
        <p:spPr bwMode="auto">
          <a:xfrm>
            <a:off x="3733800" y="1371600"/>
            <a:ext cx="5410200" cy="5016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>
              <a:defRPr>
                <a:solidFill>
                  <a:schemeClr val="tx1"/>
                </a:solidFill>
                <a:latin typeface="Book Antiqua" panose="02040602050305030304" pitchFamily="18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Book Antiqua" panose="02040602050305030304" pitchFamily="18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Book Antiqua" panose="02040602050305030304" pitchFamily="18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Book Antiqua" panose="02040602050305030304" pitchFamily="18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Book Antiqua" panose="02040602050305030304" pitchFamily="18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Book Antiqua" panose="02040602050305030304" pitchFamily="18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Book Antiqua" panose="02040602050305030304" pitchFamily="18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Book Antiqua" panose="02040602050305030304" pitchFamily="18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Book Antiqua" panose="02040602050305030304" pitchFamily="18" charset="0"/>
              </a:defRPr>
            </a:lvl9pPr>
          </a:lstStyle>
          <a:p>
            <a:pPr algn="just">
              <a:buFont typeface="Lucida Sans" panose="020B0602030504020204" pitchFamily="34" charset="0"/>
              <a:buAutoNum type="arabicPeriod"/>
            </a:pPr>
            <a:r>
              <a:rPr lang="uk-UA" altLang="ru-RU" sz="3200" b="1" i="1">
                <a:solidFill>
                  <a:srgbClr val="C00000"/>
                </a:solidFill>
                <a:latin typeface="Times New Roman" panose="02020603050405020304" pitchFamily="18" charset="0"/>
              </a:rPr>
              <a:t>  В.    Центр</a:t>
            </a:r>
          </a:p>
          <a:p>
            <a:pPr algn="just">
              <a:buFont typeface="Lucida Sans" panose="020B0602030504020204" pitchFamily="34" charset="0"/>
              <a:buAutoNum type="arabicPeriod"/>
            </a:pPr>
            <a:r>
              <a:rPr lang="uk-UA" altLang="ru-RU" sz="3200" b="1" i="1">
                <a:solidFill>
                  <a:srgbClr val="0000FF"/>
                </a:solidFill>
                <a:latin typeface="Times New Roman" panose="02020603050405020304" pitchFamily="18" charset="0"/>
              </a:rPr>
              <a:t>  Г.     Безліч</a:t>
            </a:r>
          </a:p>
          <a:p>
            <a:pPr algn="just">
              <a:buFont typeface="Lucida Sans" panose="020B0602030504020204" pitchFamily="34" charset="0"/>
              <a:buAutoNum type="arabicPeriod"/>
            </a:pPr>
            <a:r>
              <a:rPr lang="uk-UA" altLang="ru-RU" sz="3200" b="1" i="1">
                <a:solidFill>
                  <a:srgbClr val="C00000"/>
                </a:solidFill>
                <a:latin typeface="Times New Roman" panose="02020603050405020304" pitchFamily="18" charset="0"/>
              </a:rPr>
              <a:t>  В.    Центр кола</a:t>
            </a:r>
          </a:p>
          <a:p>
            <a:pPr algn="just">
              <a:buFont typeface="Lucida Sans" panose="020B0602030504020204" pitchFamily="34" charset="0"/>
              <a:buAutoNum type="arabicPeriod"/>
            </a:pPr>
            <a:r>
              <a:rPr lang="uk-UA" altLang="ru-RU" sz="3200" b="1" i="1">
                <a:solidFill>
                  <a:srgbClr val="0000FF"/>
                </a:solidFill>
                <a:latin typeface="Times New Roman" panose="02020603050405020304" pitchFamily="18" charset="0"/>
              </a:rPr>
              <a:t>  Б.    Радіус </a:t>
            </a:r>
          </a:p>
          <a:p>
            <a:pPr algn="just">
              <a:buFont typeface="Lucida Sans" panose="020B0602030504020204" pitchFamily="34" charset="0"/>
              <a:buAutoNum type="arabicPeriod"/>
            </a:pPr>
            <a:r>
              <a:rPr lang="uk-UA" altLang="ru-RU" sz="3200" b="1" i="1">
                <a:solidFill>
                  <a:srgbClr val="C00000"/>
                </a:solidFill>
                <a:latin typeface="Times New Roman" panose="02020603050405020304" pitchFamily="18" charset="0"/>
              </a:rPr>
              <a:t>  А.    Діаметр </a:t>
            </a:r>
          </a:p>
          <a:p>
            <a:pPr algn="just">
              <a:buFont typeface="Lucida Sans" panose="020B0602030504020204" pitchFamily="34" charset="0"/>
              <a:buAutoNum type="arabicPeriod"/>
            </a:pPr>
            <a:r>
              <a:rPr lang="uk-UA" altLang="ru-RU" sz="3200" b="1" i="1">
                <a:solidFill>
                  <a:srgbClr val="0000FF"/>
                </a:solidFill>
                <a:latin typeface="Times New Roman" panose="02020603050405020304" pitchFamily="18" charset="0"/>
              </a:rPr>
              <a:t>  Г.     Хорда</a:t>
            </a:r>
          </a:p>
          <a:p>
            <a:pPr algn="just">
              <a:buFont typeface="Lucida Sans" panose="020B0602030504020204" pitchFamily="34" charset="0"/>
              <a:buAutoNum type="arabicPeriod"/>
            </a:pPr>
            <a:r>
              <a:rPr lang="uk-UA" altLang="ru-RU" sz="3200" b="1" i="1">
                <a:solidFill>
                  <a:srgbClr val="C00000"/>
                </a:solidFill>
                <a:latin typeface="Times New Roman" panose="02020603050405020304" pitchFamily="18" charset="0"/>
              </a:rPr>
              <a:t>  В.    Центр кола</a:t>
            </a:r>
          </a:p>
          <a:p>
            <a:pPr algn="just">
              <a:buFont typeface="Lucida Sans" panose="020B0602030504020204" pitchFamily="34" charset="0"/>
              <a:buAutoNum type="arabicPeriod"/>
            </a:pPr>
            <a:r>
              <a:rPr lang="uk-UA" altLang="ru-RU" sz="3200" b="1" i="1">
                <a:solidFill>
                  <a:srgbClr val="0000FF"/>
                </a:solidFill>
                <a:latin typeface="Times New Roman" panose="02020603050405020304" pitchFamily="18" charset="0"/>
              </a:rPr>
              <a:t>  В.    Відрізком</a:t>
            </a:r>
          </a:p>
          <a:p>
            <a:pPr algn="just">
              <a:buFont typeface="Lucida Sans" panose="020B0602030504020204" pitchFamily="34" charset="0"/>
              <a:buAutoNum type="arabicPeriod"/>
            </a:pPr>
            <a:r>
              <a:rPr lang="uk-UA" altLang="ru-RU" sz="3200" b="1" i="1">
                <a:solidFill>
                  <a:srgbClr val="C00000"/>
                </a:solidFill>
                <a:latin typeface="Times New Roman" panose="02020603050405020304" pitchFamily="18" charset="0"/>
              </a:rPr>
              <a:t>  Г.    Не можна визначити </a:t>
            </a:r>
          </a:p>
          <a:p>
            <a:pPr algn="just">
              <a:buFont typeface="Lucida Sans" panose="020B0602030504020204" pitchFamily="34" charset="0"/>
              <a:buAutoNum type="arabicPeriod"/>
            </a:pPr>
            <a:r>
              <a:rPr lang="uk-UA" altLang="ru-RU" sz="3200" b="1" i="1">
                <a:solidFill>
                  <a:srgbClr val="0000FF"/>
                </a:solidFill>
                <a:latin typeface="Times New Roman" panose="02020603050405020304" pitchFamily="18" charset="0"/>
              </a:rPr>
              <a:t>  А.   Радіус</a:t>
            </a:r>
            <a:endParaRPr lang="ru-RU" altLang="ru-RU" sz="3200" b="1" i="1">
              <a:solidFill>
                <a:srgbClr val="0000FF"/>
              </a:solidFill>
              <a:latin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86383011"/>
      </p:ext>
    </p:extLst>
  </p:cSld>
  <p:clrMapOvr>
    <a:masterClrMapping/>
  </p:clrMapOvr>
  <p:transition spd="med">
    <p:diamond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116632"/>
            <a:ext cx="9144000" cy="2016224"/>
          </a:xfrm>
        </p:spPr>
        <p:txBody>
          <a:bodyPr>
            <a:normAutofit fontScale="90000"/>
          </a:bodyPr>
          <a:lstStyle/>
          <a:p>
            <a:r>
              <a:rPr lang="uk-UA" sz="5300" dirty="0" smtClean="0">
                <a:solidFill>
                  <a:schemeClr val="accent2"/>
                </a:solidFill>
              </a:rPr>
              <a:t>Маленькі науковці</a:t>
            </a:r>
            <a:br>
              <a:rPr lang="uk-UA" sz="5300" dirty="0" smtClean="0">
                <a:solidFill>
                  <a:schemeClr val="accent2"/>
                </a:solidFill>
              </a:rPr>
            </a:br>
            <a:r>
              <a:rPr lang="uk-UA" sz="4000" dirty="0"/>
              <a:t>Сьогодні за титул  найкращих </a:t>
            </a:r>
            <a:r>
              <a:rPr lang="uk-UA" sz="4000" dirty="0" smtClean="0"/>
              <a:t>знавців змагаються чотири команди</a:t>
            </a:r>
            <a:r>
              <a:rPr lang="uk-UA" sz="4000" dirty="0"/>
              <a:t>.</a:t>
            </a:r>
            <a:br>
              <a:rPr lang="uk-UA" sz="4000" dirty="0"/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0" y="1844824"/>
            <a:ext cx="8686800" cy="4511526"/>
          </a:xfrm>
        </p:spPr>
        <p:txBody>
          <a:bodyPr>
            <a:normAutofit fontScale="92500" lnSpcReduction="20000"/>
          </a:bodyPr>
          <a:lstStyle/>
          <a:p>
            <a:pPr lvl="0"/>
            <a:r>
              <a:rPr lang="uk-UA" dirty="0"/>
              <a:t>Взяти </a:t>
            </a:r>
            <a:r>
              <a:rPr lang="uk-UA" dirty="0" smtClean="0"/>
              <a:t>предмети, </a:t>
            </a:r>
            <a:r>
              <a:rPr lang="uk-UA" dirty="0"/>
              <a:t>що мають форму кола</a:t>
            </a:r>
            <a:endParaRPr lang="ru-RU" dirty="0"/>
          </a:p>
          <a:p>
            <a:pPr lvl="0"/>
            <a:r>
              <a:rPr lang="uk-UA" dirty="0"/>
              <a:t>Виміряти довжини цих кіл .</a:t>
            </a:r>
            <a:endParaRPr lang="ru-RU" dirty="0"/>
          </a:p>
          <a:p>
            <a:pPr lvl="0"/>
            <a:r>
              <a:rPr lang="uk-UA" dirty="0"/>
              <a:t>Виміряти їх діаметри.</a:t>
            </a:r>
            <a:endParaRPr lang="ru-RU" dirty="0"/>
          </a:p>
          <a:p>
            <a:pPr lvl="0"/>
            <a:r>
              <a:rPr lang="uk-UA" dirty="0"/>
              <a:t>Обчислити відношення довжини кола до його діаметра.</a:t>
            </a:r>
            <a:endParaRPr lang="ru-RU" dirty="0"/>
          </a:p>
          <a:p>
            <a:pPr lvl="0"/>
            <a:r>
              <a:rPr lang="uk-UA" dirty="0"/>
              <a:t>Дані записати у зошити і </a:t>
            </a:r>
            <a:endParaRPr lang="uk-UA" dirty="0" smtClean="0"/>
          </a:p>
          <a:p>
            <a:pPr marL="0" lvl="0" indent="0">
              <a:buNone/>
            </a:pPr>
            <a:r>
              <a:rPr lang="uk-UA" dirty="0" smtClean="0"/>
              <a:t>зробити </a:t>
            </a:r>
            <a:r>
              <a:rPr lang="uk-UA" dirty="0"/>
              <a:t>висновки.</a:t>
            </a:r>
            <a:endParaRPr lang="ru-RU" dirty="0"/>
          </a:p>
          <a:p>
            <a:pPr marL="0" indent="0">
              <a:spcAft>
                <a:spcPts val="0"/>
              </a:spcAft>
              <a:buNone/>
            </a:pPr>
            <a:endParaRPr lang="uk-UA" dirty="0" smtClean="0">
              <a:solidFill>
                <a:schemeClr val="accent6">
                  <a:lumMod val="75000"/>
                </a:schemeClr>
              </a:solidFill>
            </a:endParaRPr>
          </a:p>
          <a:p>
            <a:pPr marL="0" indent="0">
              <a:buNone/>
            </a:pPr>
            <a:r>
              <a:rPr lang="uk-UA" dirty="0" smtClean="0">
                <a:solidFill>
                  <a:schemeClr val="accent6">
                    <a:lumMod val="75000"/>
                  </a:schemeClr>
                </a:solidFill>
              </a:rPr>
              <a:t> </a:t>
            </a:r>
            <a:r>
              <a:rPr lang="uk-UA" smtClean="0">
                <a:solidFill>
                  <a:schemeClr val="accent6">
                    <a:lumMod val="75000"/>
                  </a:schemeClr>
                </a:solidFill>
              </a:rPr>
              <a:t>Уперед!           </a:t>
            </a:r>
            <a:r>
              <a:rPr lang="uk-UA" dirty="0" smtClean="0">
                <a:solidFill>
                  <a:schemeClr val="accent6">
                    <a:lumMod val="75000"/>
                  </a:schemeClr>
                </a:solidFill>
              </a:rPr>
              <a:t>Дозволяється</a:t>
            </a:r>
          </a:p>
          <a:p>
            <a:pPr marL="0" indent="0">
              <a:buNone/>
            </a:pPr>
            <a:r>
              <a:rPr lang="uk-UA" dirty="0" smtClean="0">
                <a:solidFill>
                  <a:schemeClr val="accent6">
                    <a:lumMod val="75000"/>
                  </a:schemeClr>
                </a:solidFill>
              </a:rPr>
              <a:t> </a:t>
            </a:r>
            <a:r>
              <a:rPr lang="uk-UA" dirty="0">
                <a:solidFill>
                  <a:schemeClr val="accent6">
                    <a:lumMod val="75000"/>
                  </a:schemeClr>
                </a:solidFill>
              </a:rPr>
              <a:t>користуватись калькуляторами.</a:t>
            </a:r>
            <a:endParaRPr lang="ru-RU" dirty="0">
              <a:solidFill>
                <a:schemeClr val="accent6">
                  <a:lumMod val="75000"/>
                </a:schemeClr>
              </a:solidFill>
            </a:endParaRPr>
          </a:p>
          <a:p>
            <a:pPr marL="0" indent="0">
              <a:spcAft>
                <a:spcPts val="0"/>
              </a:spcAft>
              <a:buNone/>
            </a:pPr>
            <a:endParaRPr lang="uk-UA" dirty="0" smtClean="0">
              <a:solidFill>
                <a:schemeClr val="accent2"/>
              </a:solidFill>
              <a:latin typeface="Cambria" panose="02040503050406030204" pitchFamily="18" charset="0"/>
              <a:ea typeface="Times New Roman" panose="02020603050405020304" pitchFamily="18" charset="0"/>
            </a:endParaRPr>
          </a:p>
          <a:p>
            <a:pPr marL="0" indent="0">
              <a:spcAft>
                <a:spcPts val="0"/>
              </a:spcAft>
              <a:buNone/>
            </a:pPr>
            <a:endParaRPr lang="uk-UA" dirty="0" smtClean="0">
              <a:latin typeface="Cambria" panose="02040503050406030204" pitchFamily="18" charset="0"/>
              <a:ea typeface="Times New Roman" panose="02020603050405020304" pitchFamily="18" charset="0"/>
            </a:endParaRPr>
          </a:p>
          <a:p>
            <a:pPr marL="0" indent="0">
              <a:spcAft>
                <a:spcPts val="0"/>
              </a:spcAft>
              <a:buNone/>
            </a:pPr>
            <a:endParaRPr lang="uk-UA" dirty="0" smtClean="0">
              <a:latin typeface="Cambria" panose="02040503050406030204" pitchFamily="18" charset="0"/>
              <a:ea typeface="Times New Roman" panose="02020603050405020304" pitchFamily="18" charset="0"/>
            </a:endParaRPr>
          </a:p>
          <a:p>
            <a:pPr marL="0" indent="0">
              <a:spcAft>
                <a:spcPts val="0"/>
              </a:spcAft>
              <a:buNone/>
            </a:pPr>
            <a:endParaRPr lang="uk-UA" dirty="0" smtClean="0">
              <a:latin typeface="Cambria" panose="02040503050406030204" pitchFamily="18" charset="0"/>
              <a:ea typeface="Times New Roman" panose="02020603050405020304" pitchFamily="18" charset="0"/>
            </a:endParaRPr>
          </a:p>
          <a:p>
            <a:pPr marL="0" indent="0">
              <a:spcAft>
                <a:spcPts val="0"/>
              </a:spcAft>
              <a:buNone/>
            </a:pPr>
            <a:endParaRPr lang="ru-RU" sz="11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C81E25-343D-495A-B348-B1835B3CC624}" type="slidenum">
              <a:rPr lang="ru-RU" smtClean="0"/>
              <a:pPr/>
              <a:t>9</a:t>
            </a:fld>
            <a:endParaRPr lang="ru-RU"/>
          </a:p>
        </p:txBody>
      </p:sp>
      <p:pic>
        <p:nvPicPr>
          <p:cNvPr id="5" name="Picture 2" descr="Коло. Довжина кола | Математика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87041" y="4034496"/>
            <a:ext cx="3401541" cy="28235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107302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596" y="214290"/>
            <a:ext cx="8229600" cy="654032"/>
          </a:xfrm>
        </p:spPr>
        <p:txBody>
          <a:bodyPr>
            <a:normAutofit fontScale="90000"/>
          </a:bodyPr>
          <a:lstStyle/>
          <a:p>
            <a:r>
              <a:rPr lang="en-US" b="1" dirty="0" smtClean="0">
                <a:hlinkClick r:id="rId2" tooltip="Число пі"/>
              </a:rPr>
              <a:t/>
            </a:r>
            <a:br>
              <a:rPr lang="en-US" b="1" dirty="0" smtClean="0">
                <a:hlinkClick r:id="rId2" tooltip="Число пі"/>
              </a:rPr>
            </a:br>
            <a:r>
              <a:rPr lang="uk-UA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>Число </a:t>
            </a:r>
            <a:r>
              <a:rPr lang="uk-UA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  <a:sym typeface="Symbol"/>
              </a:rPr>
              <a:t>    </a:t>
            </a:r>
            <a:r>
              <a:rPr lang="ru-RU" dirty="0" smtClean="0">
                <a:solidFill>
                  <a:srgbClr val="00B050"/>
                </a:solidFill>
              </a:rPr>
              <a:t/>
            </a:r>
            <a:br>
              <a:rPr lang="ru-RU" dirty="0" smtClean="0">
                <a:solidFill>
                  <a:srgbClr val="00B050"/>
                </a:solidFill>
              </a:rPr>
            </a:br>
            <a:endParaRPr lang="ru-RU" dirty="0">
              <a:solidFill>
                <a:srgbClr val="00B05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85720" y="714356"/>
            <a:ext cx="8215370" cy="4357718"/>
          </a:xfrm>
        </p:spPr>
        <p:txBody>
          <a:bodyPr>
            <a:normAutofit fontScale="70000" lnSpcReduction="20000"/>
          </a:bodyPr>
          <a:lstStyle/>
          <a:p>
            <a:pPr algn="just">
              <a:buNone/>
            </a:pPr>
            <a:r>
              <a:rPr lang="uk-UA" sz="7000" b="1" dirty="0" smtClean="0">
                <a:solidFill>
                  <a:srgbClr val="00B050"/>
                </a:solidFill>
                <a:sym typeface="Symbol"/>
              </a:rPr>
              <a:t></a:t>
            </a:r>
            <a:r>
              <a:rPr lang="uk-UA" b="1" dirty="0" smtClean="0">
                <a:solidFill>
                  <a:srgbClr val="00B050"/>
                </a:solidFill>
                <a:sym typeface="Symbol"/>
              </a:rPr>
              <a:t> </a:t>
            </a:r>
            <a:r>
              <a:rPr lang="uk-UA" dirty="0" smtClean="0"/>
              <a:t>- це</a:t>
            </a:r>
            <a:r>
              <a:rPr lang="ru-RU" dirty="0" smtClean="0"/>
              <a:t> число, яке </a:t>
            </a:r>
            <a:r>
              <a:rPr lang="ru-RU" dirty="0" err="1" smtClean="0"/>
              <a:t>дорівнює</a:t>
            </a:r>
            <a:r>
              <a:rPr lang="ru-RU" dirty="0" smtClean="0"/>
              <a:t> </a:t>
            </a:r>
            <a:r>
              <a:rPr lang="ru-RU" dirty="0" err="1" smtClean="0"/>
              <a:t>відношенню</a:t>
            </a:r>
            <a:r>
              <a:rPr lang="ru-RU" dirty="0" smtClean="0"/>
              <a:t> </a:t>
            </a:r>
            <a:r>
              <a:rPr lang="ru-RU" dirty="0" err="1" smtClean="0"/>
              <a:t>довжини</a:t>
            </a:r>
            <a:r>
              <a:rPr lang="ru-RU" dirty="0" smtClean="0"/>
              <a:t> кола</a:t>
            </a:r>
            <a:r>
              <a:rPr lang="uk-UA" dirty="0" smtClean="0"/>
              <a:t> д</a:t>
            </a:r>
            <a:r>
              <a:rPr lang="ru-RU" dirty="0" smtClean="0"/>
              <a:t>о  </a:t>
            </a:r>
            <a:r>
              <a:rPr lang="ru-RU" dirty="0" err="1" smtClean="0"/>
              <a:t>його</a:t>
            </a:r>
            <a:r>
              <a:rPr lang="ru-RU" dirty="0" smtClean="0"/>
              <a:t> </a:t>
            </a:r>
            <a:r>
              <a:rPr lang="ru-RU" dirty="0" err="1" smtClean="0"/>
              <a:t>діаметр</a:t>
            </a:r>
            <a:r>
              <a:rPr lang="uk-UA" dirty="0" smtClean="0"/>
              <a:t>а</a:t>
            </a:r>
            <a:r>
              <a:rPr lang="ru-RU" dirty="0" smtClean="0"/>
              <a:t>. </a:t>
            </a:r>
            <a:r>
              <a:rPr lang="uk-UA" dirty="0" smtClean="0"/>
              <a:t>Воно записується у вигляді нескінченого </a:t>
            </a:r>
            <a:r>
              <a:rPr lang="ru-RU" dirty="0" smtClean="0"/>
              <a:t> десятков</a:t>
            </a:r>
            <a:r>
              <a:rPr lang="uk-UA" dirty="0" err="1" smtClean="0"/>
              <a:t>ого</a:t>
            </a:r>
            <a:r>
              <a:rPr lang="ru-RU" dirty="0" smtClean="0"/>
              <a:t> </a:t>
            </a:r>
            <a:r>
              <a:rPr lang="ru-RU" dirty="0" err="1" smtClean="0"/>
              <a:t>дроб</a:t>
            </a:r>
            <a:r>
              <a:rPr lang="uk-UA" dirty="0" smtClean="0"/>
              <a:t>у:  </a:t>
            </a:r>
            <a:r>
              <a:rPr lang="ru-RU" b="1" dirty="0" smtClean="0"/>
              <a:t>3,1415926…</a:t>
            </a:r>
            <a:r>
              <a:rPr lang="ru-RU" dirty="0" smtClean="0"/>
              <a:t> </a:t>
            </a:r>
          </a:p>
          <a:p>
            <a:pPr algn="just">
              <a:buNone/>
            </a:pPr>
            <a:r>
              <a:rPr lang="ru-RU" dirty="0" smtClean="0"/>
              <a:t>    </a:t>
            </a:r>
            <a:r>
              <a:rPr lang="ru-RU" dirty="0" err="1" smtClean="0"/>
              <a:t>Позначенням</a:t>
            </a:r>
            <a:r>
              <a:rPr lang="ru-RU" dirty="0" smtClean="0"/>
              <a:t> </a:t>
            </a:r>
            <a:r>
              <a:rPr lang="ru-RU" dirty="0"/>
              <a:t>цього числа грецькою буквою </a:t>
            </a:r>
            <a:r>
              <a:rPr lang="ru-RU" sz="5600" b="1" dirty="0"/>
              <a:t>π</a:t>
            </a:r>
            <a:r>
              <a:rPr lang="ru-RU" dirty="0"/>
              <a:t> вперше</a:t>
            </a:r>
            <a:r>
              <a:rPr lang="uk-UA" dirty="0"/>
              <a:t> с</a:t>
            </a:r>
            <a:r>
              <a:rPr lang="ru-RU" dirty="0"/>
              <a:t>кори</a:t>
            </a:r>
            <a:r>
              <a:rPr lang="uk-UA" dirty="0"/>
              <a:t>стався </a:t>
            </a:r>
            <a:r>
              <a:rPr lang="ru-RU" dirty="0"/>
              <a:t> англійський математик 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ru-RU" b="1" dirty="0" smtClean="0"/>
              <a:t>У</a:t>
            </a:r>
            <a:r>
              <a:rPr lang="ru-RU" b="1" dirty="0"/>
              <a:t>. Джонсон</a:t>
            </a:r>
            <a:r>
              <a:rPr lang="uk-UA" b="1" dirty="0"/>
              <a:t>  </a:t>
            </a:r>
            <a:r>
              <a:rPr lang="ru-RU" dirty="0"/>
              <a:t> (1706), і воно стало загальноприйнятим після однієї з робіт петербурзького математика </a:t>
            </a:r>
            <a:r>
              <a:rPr lang="ru-RU" b="1" dirty="0"/>
              <a:t>Л. Ейлера</a:t>
            </a:r>
            <a:r>
              <a:rPr lang="ru-RU" dirty="0"/>
              <a:t> (1736). Назва та позначення </a:t>
            </a:r>
            <a:r>
              <a:rPr lang="ru-RU" dirty="0" err="1"/>
              <a:t>π </a:t>
            </a:r>
            <a:r>
              <a:rPr lang="ru-RU" dirty="0"/>
              <a:t>походить від початкової букви грецького слова </a:t>
            </a:r>
            <a:r>
              <a:rPr lang="ru-RU" sz="6400" dirty="0" err="1"/>
              <a:t>περιφέρεια</a:t>
            </a:r>
            <a:r>
              <a:rPr lang="ru-RU" dirty="0" err="1"/>
              <a:t> </a:t>
            </a:r>
            <a:r>
              <a:rPr lang="ru-RU" dirty="0"/>
              <a:t>— периферія,</a:t>
            </a:r>
            <a:r>
              <a:rPr lang="uk-UA" dirty="0"/>
              <a:t>що означає </a:t>
            </a:r>
            <a:r>
              <a:rPr lang="ru-RU" dirty="0"/>
              <a:t>коло</a:t>
            </a:r>
            <a:r>
              <a:rPr lang="ru-RU" dirty="0" smtClean="0"/>
              <a:t>.</a:t>
            </a:r>
          </a:p>
          <a:p>
            <a:pPr algn="just">
              <a:buNone/>
            </a:pPr>
            <a:endParaRPr lang="ru-RU" dirty="0"/>
          </a:p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C81E25-343D-495A-B348-B1835B3CC624}" type="slidenum">
              <a:rPr lang="ru-RU" smtClean="0"/>
              <a:pPr/>
              <a:t>10</a:t>
            </a:fld>
            <a:endParaRPr lang="ru-RU"/>
          </a:p>
        </p:txBody>
      </p:sp>
      <p:pic>
        <p:nvPicPr>
          <p:cNvPr id="15362" name="Picture 2" descr="http://s.fishki.net/upload/post/201412/24/1363069/1_pi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156176" y="4071942"/>
            <a:ext cx="2980992" cy="278605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uk-UA" sz="5400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>
                  <a:outerShdw blurRad="60007" dist="200025" dir="15000000" sy="30000" kx="-1800000" algn="bl" rotWithShape="0">
                    <a:prstClr val="black">
                      <a:alpha val="32000"/>
                    </a:prstClr>
                  </a:outerShdw>
                </a:effectLst>
              </a:rPr>
              <a:t>ЧИСЛО  </a:t>
            </a:r>
            <a:r>
              <a:rPr lang="uk-UA" sz="9600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>
                  <a:outerShdw blurRad="60007" dist="200025" dir="15000000" sy="30000" kx="-1800000" algn="bl" rotWithShape="0">
                    <a:prstClr val="black">
                      <a:alpha val="32000"/>
                    </a:prstClr>
                  </a:outerShdw>
                </a:effectLst>
                <a:sym typeface="Symbol"/>
              </a:rPr>
              <a:t></a:t>
            </a:r>
            <a:endParaRPr lang="ru-RU" sz="54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79512" y="1628800"/>
            <a:ext cx="8507288" cy="4497363"/>
          </a:xfrm>
        </p:spPr>
        <p:txBody>
          <a:bodyPr>
            <a:normAutofit fontScale="40000" lnSpcReduction="20000"/>
          </a:bodyPr>
          <a:lstStyle/>
          <a:p>
            <a:pPr marL="0" indent="0" algn="ctr">
              <a:spcAft>
                <a:spcPts val="0"/>
              </a:spcAft>
              <a:buNone/>
            </a:pPr>
            <a:r>
              <a:rPr lang="uk-UA" sz="7000" b="1" dirty="0">
                <a:latin typeface="Cambria" panose="02040503050406030204" pitchFamily="18" charset="0"/>
                <a:ea typeface="Times New Roman" panose="02020603050405020304" pitchFamily="18" charset="0"/>
              </a:rPr>
              <a:t>14 березня</a:t>
            </a:r>
            <a:r>
              <a:rPr lang="uk-UA" sz="7000" dirty="0">
                <a:latin typeface="Cambria" panose="02040503050406030204" pitchFamily="18" charset="0"/>
                <a:ea typeface="Times New Roman" panose="02020603050405020304" pitchFamily="18" charset="0"/>
              </a:rPr>
              <a:t> </a:t>
            </a:r>
            <a:endParaRPr lang="ru-RU" sz="20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indent="0" algn="ctr">
              <a:spcAft>
                <a:spcPts val="0"/>
              </a:spcAft>
              <a:buNone/>
            </a:pPr>
            <a:r>
              <a:rPr lang="uk-UA" sz="7000" dirty="0">
                <a:latin typeface="Cambria" panose="02040503050406030204" pitchFamily="18" charset="0"/>
                <a:ea typeface="Times New Roman" panose="02020603050405020304" pitchFamily="18" charset="0"/>
              </a:rPr>
              <a:t>у світі відзначається одне з незвичайних свят – </a:t>
            </a:r>
            <a:r>
              <a:rPr lang="uk-UA" sz="7000" b="1" dirty="0">
                <a:solidFill>
                  <a:srgbClr val="C00000"/>
                </a:solidFill>
                <a:latin typeface="Cambria" panose="02040503050406030204" pitchFamily="18" charset="0"/>
                <a:ea typeface="Times New Roman" panose="02020603050405020304" pitchFamily="18" charset="0"/>
              </a:rPr>
              <a:t>Міжнародний день числа </a:t>
            </a:r>
            <a:r>
              <a:rPr lang="uk-UA" sz="7000" b="1" dirty="0" smtClean="0">
                <a:solidFill>
                  <a:srgbClr val="C00000"/>
                </a:solidFill>
                <a:latin typeface="Cambria" panose="02040503050406030204" pitchFamily="18" charset="0"/>
                <a:ea typeface="Times New Roman" panose="02020603050405020304" pitchFamily="18" charset="0"/>
              </a:rPr>
              <a:t>π</a:t>
            </a:r>
          </a:p>
          <a:p>
            <a:pPr marL="0" indent="0" algn="ctr">
              <a:spcAft>
                <a:spcPts val="0"/>
              </a:spcAft>
              <a:buNone/>
            </a:pPr>
            <a:r>
              <a:rPr lang="uk-UA" sz="8000" dirty="0" smtClean="0">
                <a:latin typeface="Cambria" panose="02040503050406030204" pitchFamily="18" charset="0"/>
                <a:ea typeface="Times New Roman" panose="02020603050405020304" pitchFamily="18" charset="0"/>
              </a:rPr>
              <a:t> </a:t>
            </a:r>
            <a:r>
              <a:rPr lang="uk-UA" sz="7000" b="1" dirty="0">
                <a:latin typeface="Cambria" panose="02040503050406030204" pitchFamily="18" charset="0"/>
                <a:ea typeface="Times New Roman" panose="02020603050405020304" pitchFamily="18" charset="0"/>
              </a:rPr>
              <a:t>(</a:t>
            </a:r>
            <a:r>
              <a:rPr lang="uk-UA" sz="7000" b="1" dirty="0" err="1">
                <a:latin typeface="Cambria" panose="02040503050406030204" pitchFamily="18" charset="0"/>
                <a:ea typeface="Times New Roman" panose="02020603050405020304" pitchFamily="18" charset="0"/>
              </a:rPr>
              <a:t>International</a:t>
            </a:r>
            <a:r>
              <a:rPr lang="uk-UA" sz="7000" b="1" dirty="0">
                <a:latin typeface="Cambria" panose="02040503050406030204" pitchFamily="18" charset="0"/>
                <a:ea typeface="Times New Roman" panose="02020603050405020304" pitchFamily="18" charset="0"/>
              </a:rPr>
              <a:t> π </a:t>
            </a:r>
            <a:r>
              <a:rPr lang="uk-UA" sz="7000" b="1" dirty="0" err="1">
                <a:latin typeface="Cambria" panose="02040503050406030204" pitchFamily="18" charset="0"/>
                <a:ea typeface="Times New Roman" panose="02020603050405020304" pitchFamily="18" charset="0"/>
              </a:rPr>
              <a:t>Day</a:t>
            </a:r>
            <a:r>
              <a:rPr lang="uk-UA" sz="7000" b="1" dirty="0">
                <a:latin typeface="Cambria" panose="02040503050406030204" pitchFamily="18" charset="0"/>
                <a:ea typeface="Times New Roman" panose="02020603050405020304" pitchFamily="18" charset="0"/>
              </a:rPr>
              <a:t>)</a:t>
            </a:r>
            <a:r>
              <a:rPr lang="uk-UA" sz="7000" dirty="0">
                <a:latin typeface="Cambria" panose="02040503050406030204" pitchFamily="18" charset="0"/>
                <a:ea typeface="Times New Roman" panose="02020603050405020304" pitchFamily="18" charset="0"/>
              </a:rPr>
              <a:t>.</a:t>
            </a:r>
            <a:endParaRPr lang="ru-RU" sz="25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indent="0" algn="just">
              <a:spcAft>
                <a:spcPts val="0"/>
              </a:spcAft>
              <a:buNone/>
            </a:pPr>
            <a:r>
              <a:rPr lang="uk-UA" sz="7000" dirty="0">
                <a:latin typeface="Cambria" panose="02040503050406030204" pitchFamily="18" charset="0"/>
                <a:ea typeface="Times New Roman" panose="02020603050405020304" pitchFamily="18" charset="0"/>
              </a:rPr>
              <a:t>Зазвичай ми користуємося спрощеним написанням числа, залишаючи тільки два знаки після коми -</a:t>
            </a:r>
            <a:r>
              <a:rPr lang="uk-UA" sz="7000" b="1" dirty="0">
                <a:latin typeface="Cambria" panose="02040503050406030204" pitchFamily="18" charset="0"/>
                <a:ea typeface="Times New Roman" panose="02020603050405020304" pitchFamily="18" charset="0"/>
              </a:rPr>
              <a:t> 3,14</a:t>
            </a:r>
            <a:r>
              <a:rPr lang="uk-UA" sz="7000" dirty="0">
                <a:latin typeface="Cambria" panose="02040503050406030204" pitchFamily="18" charset="0"/>
                <a:ea typeface="Times New Roman" panose="02020603050405020304" pitchFamily="18" charset="0"/>
              </a:rPr>
              <a:t>. Поглянувши на цей запис, відразу ж стає очевидним, чому саме </a:t>
            </a:r>
            <a:r>
              <a:rPr lang="uk-UA" sz="7000" dirty="0" smtClean="0">
                <a:latin typeface="Cambria" panose="02040503050406030204" pitchFamily="18" charset="0"/>
                <a:ea typeface="Times New Roman" panose="02020603050405020304" pitchFamily="18" charset="0"/>
              </a:rPr>
              <a:t>14 березня відзначається </a:t>
            </a:r>
            <a:r>
              <a:rPr lang="uk-UA" sz="7000" dirty="0">
                <a:latin typeface="Cambria" panose="02040503050406030204" pitchFamily="18" charset="0"/>
                <a:ea typeface="Times New Roman" panose="02020603050405020304" pitchFamily="18" charset="0"/>
              </a:rPr>
              <a:t>День числа </a:t>
            </a:r>
            <a:r>
              <a:rPr lang="uk-UA" sz="7000" dirty="0" smtClean="0">
                <a:latin typeface="Cambria" panose="02040503050406030204" pitchFamily="18" charset="0"/>
                <a:ea typeface="Times New Roman" panose="02020603050405020304" pitchFamily="18" charset="0"/>
              </a:rPr>
              <a:t>π</a:t>
            </a:r>
          </a:p>
          <a:p>
            <a:pPr marL="0" indent="0" algn="just">
              <a:spcAft>
                <a:spcPts val="0"/>
              </a:spcAft>
              <a:buNone/>
            </a:pPr>
            <a:r>
              <a:rPr lang="uk-UA" sz="7000" dirty="0" smtClean="0">
                <a:latin typeface="Cambria" panose="02040503050406030204" pitchFamily="18" charset="0"/>
                <a:ea typeface="Times New Roman" panose="02020603050405020304" pitchFamily="18" charset="0"/>
              </a:rPr>
              <a:t>  </a:t>
            </a:r>
            <a:r>
              <a:rPr lang="uk-UA" sz="7000" dirty="0">
                <a:latin typeface="Cambria" panose="02040503050406030204" pitchFamily="18" charset="0"/>
                <a:ea typeface="Times New Roman" panose="02020603050405020304" pitchFamily="18" charset="0"/>
              </a:rPr>
              <a:t>14-й день 3-го місяця року.</a:t>
            </a:r>
            <a:endParaRPr lang="ru-RU" sz="25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uk-UA" sz="2200" dirty="0"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uk-UA" sz="2200" dirty="0"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ru-RU" sz="4500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C81E25-343D-495A-B348-B1835B3CC624}" type="slidenum">
              <a:rPr lang="ru-RU" smtClean="0"/>
              <a:pPr/>
              <a:t>11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671292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14282" y="0"/>
            <a:ext cx="8929718" cy="1000108"/>
          </a:xfrm>
        </p:spPr>
        <p:txBody>
          <a:bodyPr>
            <a:normAutofit/>
          </a:bodyPr>
          <a:lstStyle/>
          <a:p>
            <a:r>
              <a:rPr lang="uk-UA" sz="4000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>Архiмед</a:t>
            </a:r>
            <a:r>
              <a:rPr lang="uk-UA" sz="400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> (</a:t>
            </a:r>
            <a:r>
              <a:rPr lang="uk-UA" sz="4000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>Archimedes</a:t>
            </a:r>
            <a:r>
              <a:rPr lang="uk-UA" sz="400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>) </a:t>
            </a:r>
            <a:endParaRPr lang="en-US" sz="4000" dirty="0" smtClean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ffectLst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14282" y="928670"/>
            <a:ext cx="8429651" cy="5929330"/>
          </a:xfrm>
        </p:spPr>
        <p:txBody>
          <a:bodyPr anchor="t">
            <a:normAutofit fontScale="92500" lnSpcReduction="10000"/>
          </a:bodyPr>
          <a:lstStyle/>
          <a:p>
            <a:pPr marL="360000" lvl="2" indent="0" algn="ctr">
              <a:spcBef>
                <a:spcPts val="0"/>
              </a:spcBef>
              <a:buNone/>
            </a:pPr>
            <a:r>
              <a:rPr lang="uk-UA" sz="2800" dirty="0">
                <a:latin typeface="Tinos"/>
              </a:rPr>
              <a:t>	</a:t>
            </a:r>
            <a:r>
              <a:rPr lang="uk-UA" sz="2600" dirty="0" smtClean="0"/>
              <a:t>Давньогрецький математик, </a:t>
            </a:r>
            <a:r>
              <a:rPr lang="uk-UA" sz="2600" dirty="0" err="1" smtClean="0"/>
              <a:t>фiзик</a:t>
            </a:r>
            <a:r>
              <a:rPr lang="uk-UA" sz="2600" dirty="0" smtClean="0"/>
              <a:t> та </a:t>
            </a:r>
            <a:r>
              <a:rPr lang="uk-UA" sz="2600" dirty="0" err="1" smtClean="0"/>
              <a:t>iнженер</a:t>
            </a:r>
            <a:r>
              <a:rPr lang="uk-UA" sz="2600" dirty="0" smtClean="0"/>
              <a:t>; один з </a:t>
            </a:r>
            <a:r>
              <a:rPr lang="uk-UA" sz="2600" dirty="0" err="1" smtClean="0"/>
              <a:t>найвидатнiших</a:t>
            </a:r>
            <a:r>
              <a:rPr lang="uk-UA" sz="2600" dirty="0" smtClean="0"/>
              <a:t>  вчених </a:t>
            </a:r>
            <a:r>
              <a:rPr lang="uk-UA" sz="2600" dirty="0" err="1" smtClean="0"/>
              <a:t>античностi</a:t>
            </a:r>
            <a:r>
              <a:rPr lang="uk-UA" sz="2600" dirty="0" smtClean="0"/>
              <a:t>. </a:t>
            </a:r>
          </a:p>
          <a:p>
            <a:pPr marL="360000" lvl="2" indent="0" algn="l">
              <a:spcBef>
                <a:spcPts val="0"/>
              </a:spcBef>
              <a:buNone/>
            </a:pPr>
            <a:r>
              <a:rPr lang="uk-UA" sz="2600" dirty="0" smtClean="0"/>
              <a:t>Обчислив наближене       значення числа   </a:t>
            </a:r>
            <a:r>
              <a:rPr lang="en-US" sz="3000" dirty="0" smtClean="0"/>
              <a:t>π</a:t>
            </a:r>
            <a:r>
              <a:rPr lang="ru-RU" sz="3000" dirty="0" smtClean="0"/>
              <a:t> = 3, 1418</a:t>
            </a:r>
            <a:r>
              <a:rPr lang="uk-UA" sz="2600" dirty="0" smtClean="0"/>
              <a:t>   </a:t>
            </a:r>
            <a:endParaRPr lang="uk-UA" sz="2600" b="1" dirty="0" smtClean="0"/>
          </a:p>
          <a:p>
            <a:pPr marL="0" lvl="2" indent="0" algn="just">
              <a:spcBef>
                <a:spcPts val="0"/>
              </a:spcBef>
              <a:buNone/>
            </a:pPr>
            <a:r>
              <a:rPr lang="uk-UA" sz="2500" dirty="0" smtClean="0"/>
              <a:t>	</a:t>
            </a:r>
          </a:p>
          <a:p>
            <a:pPr lvl="2" algn="l">
              <a:buNone/>
            </a:pPr>
            <a:endParaRPr lang="uk-UA" dirty="0" smtClean="0"/>
          </a:p>
          <a:p>
            <a:pPr marL="0" indent="0">
              <a:buNone/>
            </a:pPr>
            <a:r>
              <a:rPr lang="uk-UA" sz="2800" dirty="0"/>
              <a:t>У Європі “День π” відзначають </a:t>
            </a:r>
            <a:r>
              <a:rPr lang="uk-UA" sz="2800" dirty="0" smtClean="0"/>
              <a:t>також</a:t>
            </a:r>
          </a:p>
          <a:p>
            <a:pPr marL="0" indent="0">
              <a:buNone/>
            </a:pPr>
            <a:r>
              <a:rPr lang="uk-UA" sz="2800" dirty="0" smtClean="0"/>
              <a:t> </a:t>
            </a:r>
            <a:r>
              <a:rPr lang="uk-UA" sz="2800" b="1" dirty="0"/>
              <a:t>22 липня</a:t>
            </a:r>
            <a:r>
              <a:rPr lang="uk-UA" sz="2800" dirty="0"/>
              <a:t> (22.07), адже значення дробу </a:t>
            </a:r>
            <a:endParaRPr lang="uk-UA" sz="2800" dirty="0" smtClean="0"/>
          </a:p>
          <a:p>
            <a:pPr marL="0" indent="0">
              <a:buNone/>
            </a:pPr>
            <a:r>
              <a:rPr lang="uk-UA" sz="2800" b="1" dirty="0" smtClean="0"/>
              <a:t>22/7</a:t>
            </a:r>
            <a:r>
              <a:rPr lang="uk-UA" sz="2800" dirty="0" smtClean="0"/>
              <a:t> </a:t>
            </a:r>
            <a:r>
              <a:rPr lang="uk-UA" sz="2800" dirty="0"/>
              <a:t>є максимально наближеним </a:t>
            </a:r>
            <a:endParaRPr lang="ru-RU" sz="2800" dirty="0"/>
          </a:p>
          <a:p>
            <a:pPr marL="0" indent="0">
              <a:buNone/>
            </a:pPr>
            <a:r>
              <a:rPr lang="uk-UA" sz="2800" dirty="0"/>
              <a:t>до числа π ще з часів </a:t>
            </a:r>
            <a:r>
              <a:rPr lang="uk-UA" sz="2800" b="1" dirty="0"/>
              <a:t>Архімеда</a:t>
            </a:r>
            <a:r>
              <a:rPr lang="uk-UA" sz="2800" dirty="0" smtClean="0"/>
              <a:t>.</a:t>
            </a:r>
          </a:p>
          <a:p>
            <a:pPr marL="0" indent="0">
              <a:buNone/>
            </a:pPr>
            <a:endParaRPr lang="uk-UA" sz="2800" dirty="0" smtClean="0"/>
          </a:p>
          <a:p>
            <a:pPr marL="1277620" indent="0">
              <a:spcAft>
                <a:spcPts val="600"/>
              </a:spcAft>
              <a:buNone/>
            </a:pP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Двадцять дві сови нудьгували </a:t>
            </a:r>
            <a:b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uk-UA" sz="28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На </a:t>
            </a: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великих сухих гілках. </a:t>
            </a:r>
            <a:b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uk-UA" sz="28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Двадцять </a:t>
            </a: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дві сови </a:t>
            </a:r>
            <a:r>
              <a:rPr lang="uk-UA" sz="28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мріяли </a:t>
            </a: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uk-UA" sz="28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Про </a:t>
            </a: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сім великих </a:t>
            </a:r>
            <a:r>
              <a:rPr lang="uk-UA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мишат</a:t>
            </a: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"</a:t>
            </a:r>
            <a:endParaRPr lang="ru-RU" sz="20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en-US" sz="2800" dirty="0"/>
          </a:p>
        </p:txBody>
      </p:sp>
      <p:pic>
        <p:nvPicPr>
          <p:cNvPr id="17" name="Picture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6084168" y="3357562"/>
            <a:ext cx="2952328" cy="338380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029" name="Rectangle 5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1031" name="Rectangle 7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5E9EFF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162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Wirus Whhh\Desktop\zu-chongzhi-775585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285860"/>
            <a:ext cx="2816343" cy="3872472"/>
          </a:xfrm>
          <a:prstGeom prst="rect">
            <a:avLst/>
          </a:prstGeom>
          <a:solidFill>
            <a:schemeClr val="tx1"/>
          </a:solidFill>
          <a:ln>
            <a:solidFill>
              <a:srgbClr val="FFC000"/>
            </a:solidFill>
          </a:ln>
          <a:effectLst>
            <a:outerShdw blurRad="40000" dist="20000" dir="5400000" rotWithShape="0">
              <a:srgbClr val="000000">
                <a:alpha val="38000"/>
              </a:srgbClr>
            </a:outerShdw>
            <a:softEdge rad="635000"/>
          </a:effectLst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57158" y="0"/>
            <a:ext cx="8229600" cy="1224136"/>
          </a:xfrm>
        </p:spPr>
        <p:txBody>
          <a:bodyPr>
            <a:normAutofit fontScale="90000"/>
          </a:bodyPr>
          <a:lstStyle/>
          <a:p>
            <a:r>
              <a:rPr lang="ru-RU" dirty="0" err="1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>Цзу</a:t>
            </a:r>
            <a:r>
              <a:rPr lang="ru-RU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> </a:t>
            </a:r>
            <a:r>
              <a:rPr lang="ru-RU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>Чунчжі</a:t>
            </a:r>
            <a:r>
              <a:rPr lang="ru-RU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> (</a:t>
            </a:r>
            <a:r>
              <a:rPr lang="ru-RU" sz="3600" b="0" dirty="0" err="1" smtClean="0">
                <a:solidFill>
                  <a:schemeClr val="tx2">
                    <a:lumMod val="75000"/>
                  </a:schemeClr>
                </a:solidFill>
                <a:effectLst/>
                <a:latin typeface="Adobe Heiti Std R" pitchFamily="34" charset="-128"/>
                <a:ea typeface="Adobe Heiti Std R" pitchFamily="34" charset="-128"/>
              </a:rPr>
              <a:t>Китайський</a:t>
            </a:r>
            <a:r>
              <a:rPr lang="ru-RU" sz="3600" b="0" dirty="0" smtClean="0">
                <a:solidFill>
                  <a:schemeClr val="tx2">
                    <a:lumMod val="75000"/>
                  </a:schemeClr>
                </a:solidFill>
                <a:effectLst/>
                <a:latin typeface="Adobe Heiti Std R" pitchFamily="34" charset="-128"/>
                <a:ea typeface="Adobe Heiti Std R" pitchFamily="34" charset="-128"/>
              </a:rPr>
              <a:t> математик)</a:t>
            </a:r>
            <a:endParaRPr lang="ru-RU" sz="3600" b="0" dirty="0">
              <a:solidFill>
                <a:schemeClr val="tx2">
                  <a:lumMod val="75000"/>
                </a:schemeClr>
              </a:solidFill>
              <a:effectLst/>
              <a:latin typeface="Adobe Heiti Std R" pitchFamily="34" charset="-128"/>
              <a:ea typeface="Adobe Heiti Std R" pitchFamily="34" charset="-128"/>
            </a:endParaRPr>
          </a:p>
        </p:txBody>
      </p:sp>
      <p:sp>
        <p:nvSpPr>
          <p:cNvPr id="4" name="Объект 3"/>
          <p:cNvSpPr>
            <a:spLocks noGrp="1"/>
          </p:cNvSpPr>
          <p:nvPr>
            <p:ph idx="1"/>
          </p:nvPr>
        </p:nvSpPr>
        <p:spPr>
          <a:xfrm>
            <a:off x="2571736" y="1000109"/>
            <a:ext cx="6572264" cy="4214842"/>
          </a:xfrm>
        </p:spPr>
        <p:txBody>
          <a:bodyPr>
            <a:normAutofit fontScale="70000" lnSpcReduction="20000"/>
          </a:bodyPr>
          <a:lstStyle/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r>
              <a:rPr lang="ru-RU" dirty="0" smtClean="0"/>
              <a:t>У V ст. до н.е.  </a:t>
            </a:r>
            <a:r>
              <a:rPr lang="ru-RU" dirty="0" err="1" smtClean="0"/>
              <a:t>знайшов</a:t>
            </a:r>
            <a:r>
              <a:rPr lang="ru-RU" dirty="0" smtClean="0"/>
              <a:t> </a:t>
            </a:r>
            <a:r>
              <a:rPr lang="ru-RU" dirty="0" err="1" smtClean="0"/>
              <a:t>більш</a:t>
            </a:r>
            <a:r>
              <a:rPr lang="ru-RU" dirty="0" smtClean="0"/>
              <a:t> </a:t>
            </a:r>
            <a:r>
              <a:rPr lang="ru-RU" dirty="0" err="1" smtClean="0"/>
              <a:t>точне</a:t>
            </a:r>
            <a:r>
              <a:rPr lang="ru-RU" dirty="0" smtClean="0"/>
              <a:t> </a:t>
            </a:r>
            <a:r>
              <a:rPr lang="ru-RU" dirty="0" err="1" smtClean="0"/>
              <a:t>значення</a:t>
            </a:r>
            <a:r>
              <a:rPr lang="ru-RU" dirty="0" smtClean="0"/>
              <a:t> </a:t>
            </a:r>
            <a:r>
              <a:rPr lang="ru-RU" dirty="0" err="1" smtClean="0"/>
              <a:t>цього</a:t>
            </a:r>
            <a:r>
              <a:rPr lang="ru-RU" dirty="0" smtClean="0"/>
              <a:t> числа: </a:t>
            </a:r>
            <a:r>
              <a:rPr lang="ru-RU" b="1" i="1" dirty="0" smtClean="0">
                <a:solidFill>
                  <a:srgbClr val="FF0000"/>
                </a:solidFill>
              </a:rPr>
              <a:t>3,1415927 ..</a:t>
            </a:r>
            <a:r>
              <a:rPr lang="ru-RU" dirty="0" smtClean="0"/>
              <a:t> </a:t>
            </a:r>
            <a:r>
              <a:rPr lang="ru-RU" dirty="0" err="1" smtClean="0"/>
              <a:t>Цзу</a:t>
            </a:r>
            <a:r>
              <a:rPr lang="ru-RU" dirty="0" smtClean="0"/>
              <a:t> </a:t>
            </a:r>
            <a:r>
              <a:rPr lang="ru-RU" dirty="0" err="1" smtClean="0"/>
              <a:t>Чунчжі</a:t>
            </a:r>
            <a:r>
              <a:rPr lang="ru-RU" dirty="0" smtClean="0"/>
              <a:t> «</a:t>
            </a:r>
            <a:r>
              <a:rPr lang="ru-RU" dirty="0" err="1" smtClean="0"/>
              <a:t>точним</a:t>
            </a:r>
            <a:r>
              <a:rPr lang="ru-RU" dirty="0" smtClean="0"/>
              <a:t> методом» </a:t>
            </a:r>
            <a:r>
              <a:rPr lang="ru-RU" dirty="0" err="1" smtClean="0"/>
              <a:t>встановив</a:t>
            </a:r>
            <a:r>
              <a:rPr lang="ru-RU" dirty="0" smtClean="0"/>
              <a:t> </a:t>
            </a:r>
            <a:r>
              <a:rPr lang="ru-RU" dirty="0" err="1" smtClean="0"/>
              <a:t>співвідношення</a:t>
            </a:r>
            <a:r>
              <a:rPr lang="ru-RU" dirty="0" smtClean="0"/>
              <a:t> </a:t>
            </a:r>
            <a:r>
              <a:rPr lang="ru-RU" dirty="0" err="1" smtClean="0"/>
              <a:t>між</a:t>
            </a:r>
            <a:r>
              <a:rPr lang="ru-RU" dirty="0" smtClean="0"/>
              <a:t> </a:t>
            </a:r>
            <a:r>
              <a:rPr lang="ru-RU" dirty="0" err="1" smtClean="0"/>
              <a:t>діаметром</a:t>
            </a:r>
            <a:r>
              <a:rPr lang="ru-RU" dirty="0" smtClean="0"/>
              <a:t> </a:t>
            </a:r>
            <a:r>
              <a:rPr lang="ru-RU" dirty="0" err="1" smtClean="0"/>
              <a:t>і</a:t>
            </a:r>
            <a:r>
              <a:rPr lang="ru-RU" dirty="0" smtClean="0"/>
              <a:t> </a:t>
            </a:r>
            <a:r>
              <a:rPr lang="ru-RU" dirty="0" err="1" smtClean="0"/>
              <a:t>довжиною</a:t>
            </a:r>
            <a:r>
              <a:rPr lang="ru-RU" dirty="0" smtClean="0"/>
              <a:t> кола, а </a:t>
            </a:r>
            <a:r>
              <a:rPr lang="ru-RU" dirty="0" err="1" smtClean="0"/>
              <a:t>також</a:t>
            </a:r>
            <a:r>
              <a:rPr lang="ru-RU" dirty="0" smtClean="0"/>
              <a:t> показав, </a:t>
            </a:r>
            <a:r>
              <a:rPr lang="ru-RU" dirty="0" err="1" smtClean="0"/>
              <a:t>що</a:t>
            </a:r>
            <a:r>
              <a:rPr lang="ru-RU" dirty="0" smtClean="0"/>
              <a:t> </a:t>
            </a:r>
            <a:r>
              <a:rPr lang="ru-RU" dirty="0" err="1" smtClean="0"/>
              <a:t>виражає</a:t>
            </a:r>
            <a:r>
              <a:rPr lang="ru-RU" dirty="0" smtClean="0"/>
              <a:t> </a:t>
            </a:r>
            <a:r>
              <a:rPr lang="ru-RU" dirty="0" err="1" smtClean="0"/>
              <a:t>це</a:t>
            </a:r>
            <a:r>
              <a:rPr lang="ru-RU" dirty="0" smtClean="0"/>
              <a:t> </a:t>
            </a:r>
            <a:r>
              <a:rPr lang="ru-RU" dirty="0" err="1" smtClean="0"/>
              <a:t>співвідношення</a:t>
            </a:r>
            <a:r>
              <a:rPr lang="ru-RU" dirty="0" smtClean="0"/>
              <a:t> «</a:t>
            </a:r>
            <a:r>
              <a:rPr lang="ru-RU" dirty="0" err="1" smtClean="0"/>
              <a:t>правильне</a:t>
            </a:r>
            <a:r>
              <a:rPr lang="ru-RU" dirty="0" smtClean="0"/>
              <a:t> число» «</a:t>
            </a:r>
            <a:r>
              <a:rPr lang="el-GR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Adobe Fan Heiti Std B" pitchFamily="34" charset="-128"/>
                <a:cs typeface="Adobe Gurmukhi" pitchFamily="50" charset="0"/>
              </a:rPr>
              <a:t>π</a:t>
            </a:r>
            <a:r>
              <a:rPr lang="ru-RU" dirty="0" smtClean="0"/>
              <a:t>», </a:t>
            </a:r>
            <a:r>
              <a:rPr lang="ru-RU" dirty="0" err="1" smtClean="0"/>
              <a:t>обчислене</a:t>
            </a:r>
            <a:r>
              <a:rPr lang="ru-RU" dirty="0" smtClean="0"/>
              <a:t> </a:t>
            </a:r>
            <a:r>
              <a:rPr lang="ru-RU" dirty="0" err="1" smtClean="0"/>
              <a:t>з</a:t>
            </a:r>
            <a:r>
              <a:rPr lang="ru-RU" dirty="0" smtClean="0"/>
              <a:t> </a:t>
            </a:r>
            <a:r>
              <a:rPr lang="ru-RU" dirty="0" err="1" smtClean="0"/>
              <a:t>точністю</a:t>
            </a:r>
            <a:r>
              <a:rPr lang="ru-RU" dirty="0" smtClean="0"/>
              <a:t> до </a:t>
            </a:r>
            <a:r>
              <a:rPr lang="ru-RU" dirty="0" err="1" smtClean="0"/>
              <a:t>сьомого</a:t>
            </a:r>
            <a:r>
              <a:rPr lang="ru-RU" dirty="0" smtClean="0"/>
              <a:t> </a:t>
            </a:r>
            <a:r>
              <a:rPr lang="ru-RU" dirty="0" err="1" smtClean="0"/>
              <a:t>десяткового</a:t>
            </a:r>
            <a:r>
              <a:rPr lang="ru-RU" dirty="0" smtClean="0"/>
              <a:t> знака </a:t>
            </a:r>
            <a:r>
              <a:rPr lang="ru-RU" b="1" i="1" dirty="0" smtClean="0">
                <a:solidFill>
                  <a:srgbClr val="FF0000"/>
                </a:solidFill>
              </a:rPr>
              <a:t>3,1415927… </a:t>
            </a:r>
          </a:p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r>
              <a:rPr lang="ru-RU" sz="3600" dirty="0" smtClean="0"/>
              <a:t>Цей </a:t>
            </a:r>
            <a:r>
              <a:rPr lang="ru-RU" sz="3600" dirty="0" err="1" smtClean="0"/>
              <a:t>світовий</a:t>
            </a:r>
            <a:r>
              <a:rPr lang="ru-RU" sz="3600" dirty="0" smtClean="0"/>
              <a:t> рекорд </a:t>
            </a:r>
            <a:r>
              <a:rPr lang="ru-RU" sz="3600" dirty="0" err="1" smtClean="0"/>
              <a:t>протримався</a:t>
            </a:r>
            <a:r>
              <a:rPr lang="ru-RU" sz="3600" dirty="0" smtClean="0"/>
              <a:t> </a:t>
            </a:r>
            <a:r>
              <a:rPr lang="ru-RU" sz="3600" dirty="0" err="1" smtClean="0"/>
              <a:t>близько</a:t>
            </a:r>
            <a:r>
              <a:rPr lang="ru-RU" sz="3600" dirty="0" smtClean="0"/>
              <a:t> </a:t>
            </a:r>
            <a:r>
              <a:rPr lang="ru-RU" sz="3600" dirty="0" err="1" smtClean="0"/>
              <a:t>тисячі</a:t>
            </a:r>
            <a:r>
              <a:rPr lang="ru-RU" sz="3600" dirty="0" smtClean="0"/>
              <a:t> </a:t>
            </a:r>
            <a:r>
              <a:rPr lang="ru-RU" sz="3600" dirty="0" err="1" smtClean="0"/>
              <a:t>років</a:t>
            </a:r>
            <a:r>
              <a:rPr lang="ru-RU" sz="3600" dirty="0" smtClean="0"/>
              <a:t>, доки не </a:t>
            </a:r>
            <a:r>
              <a:rPr lang="ru-RU" sz="3600" dirty="0" err="1" smtClean="0"/>
              <a:t>був</a:t>
            </a:r>
            <a:r>
              <a:rPr lang="ru-RU" sz="3600" dirty="0" smtClean="0"/>
              <a:t> </a:t>
            </a:r>
            <a:r>
              <a:rPr lang="ru-RU" sz="3600" dirty="0" err="1" smtClean="0"/>
              <a:t>перевершений</a:t>
            </a:r>
            <a:r>
              <a:rPr lang="ru-RU" sz="3600" dirty="0" smtClean="0"/>
              <a:t> в </a:t>
            </a:r>
            <a:r>
              <a:rPr lang="ru-RU" sz="3600" dirty="0" err="1" smtClean="0"/>
              <a:t>Самарканді</a:t>
            </a:r>
            <a:r>
              <a:rPr lang="ru-RU" sz="3600" dirty="0" smtClean="0"/>
              <a:t>, </a:t>
            </a:r>
            <a:r>
              <a:rPr lang="ru-RU" sz="3600" b="1" dirty="0" err="1" smtClean="0"/>
              <a:t>ал-Каші</a:t>
            </a:r>
            <a:r>
              <a:rPr lang="ru-RU" sz="3600" dirty="0" smtClean="0"/>
              <a:t> у </a:t>
            </a:r>
            <a:r>
              <a:rPr lang="ru-RU" sz="3100" b="1" i="1" dirty="0" smtClean="0">
                <a:solidFill>
                  <a:srgbClr val="FF0000"/>
                </a:solidFill>
              </a:rPr>
              <a:t>1427 </a:t>
            </a:r>
            <a:r>
              <a:rPr lang="ru-RU" sz="3600" dirty="0" err="1" smtClean="0"/>
              <a:t>році</a:t>
            </a:r>
            <a:r>
              <a:rPr lang="ru-RU" sz="3600" dirty="0" smtClean="0"/>
              <a:t> </a:t>
            </a:r>
            <a:r>
              <a:rPr lang="ru-RU" sz="3600" dirty="0" err="1" smtClean="0"/>
              <a:t>і</a:t>
            </a:r>
            <a:r>
              <a:rPr lang="ru-RU" sz="3600" dirty="0" smtClean="0"/>
              <a:t> у </a:t>
            </a:r>
            <a:r>
              <a:rPr lang="ru-RU" sz="3600" dirty="0" err="1" smtClean="0"/>
              <a:t>Франції</a:t>
            </a:r>
            <a:r>
              <a:rPr lang="ru-RU" sz="3600" dirty="0" smtClean="0"/>
              <a:t> </a:t>
            </a:r>
            <a:r>
              <a:rPr lang="ru-RU" sz="3600" b="1" dirty="0" err="1" smtClean="0"/>
              <a:t>Ф.Вієтом</a:t>
            </a:r>
            <a:r>
              <a:rPr lang="ru-RU" sz="3600" b="1" dirty="0" smtClean="0"/>
              <a:t> </a:t>
            </a:r>
            <a:r>
              <a:rPr lang="ru-RU" sz="3600" dirty="0" smtClean="0"/>
              <a:t> </a:t>
            </a:r>
            <a:r>
              <a:rPr lang="ru-RU" sz="3600" dirty="0" err="1" smtClean="0"/>
              <a:t>у</a:t>
            </a:r>
            <a:r>
              <a:rPr lang="ru-RU" sz="3100" b="1" i="1" dirty="0" smtClean="0">
                <a:solidFill>
                  <a:srgbClr val="FF0000"/>
                </a:solidFill>
              </a:rPr>
              <a:t>  1579 </a:t>
            </a:r>
            <a:r>
              <a:rPr lang="ru-RU" sz="3600" dirty="0" err="1" smtClean="0"/>
              <a:t>році</a:t>
            </a:r>
            <a:endParaRPr lang="ru-RU" sz="3600" dirty="0" smtClean="0"/>
          </a:p>
        </p:txBody>
      </p:sp>
      <p:sp>
        <p:nvSpPr>
          <p:cNvPr id="7" name="TextBox 6"/>
          <p:cNvSpPr txBox="1"/>
          <p:nvPr/>
        </p:nvSpPr>
        <p:spPr>
          <a:xfrm>
            <a:off x="500034" y="5286388"/>
            <a:ext cx="25717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err="1" smtClean="0">
                <a:solidFill>
                  <a:schemeClr val="accent1">
                    <a:lumMod val="50000"/>
                  </a:schemeClr>
                </a:solidFill>
                <a:latin typeface="Constantia" pitchFamily="18" charset="0"/>
              </a:rPr>
              <a:t>Народився</a:t>
            </a:r>
            <a:r>
              <a:rPr lang="ru-RU" dirty="0" smtClean="0">
                <a:solidFill>
                  <a:schemeClr val="accent1">
                    <a:lumMod val="50000"/>
                  </a:schemeClr>
                </a:solidFill>
                <a:latin typeface="Constantia" pitchFamily="18" charset="0"/>
              </a:rPr>
              <a:t> у 429 </a:t>
            </a:r>
            <a:r>
              <a:rPr lang="ru-RU" dirty="0" err="1" smtClean="0">
                <a:solidFill>
                  <a:schemeClr val="accent1">
                    <a:lumMod val="50000"/>
                  </a:schemeClr>
                </a:solidFill>
                <a:latin typeface="Constantia" pitchFamily="18" charset="0"/>
              </a:rPr>
              <a:t>році</a:t>
            </a:r>
            <a:endParaRPr lang="ru-RU" dirty="0" smtClean="0">
              <a:solidFill>
                <a:schemeClr val="accent1">
                  <a:lumMod val="50000"/>
                </a:schemeClr>
              </a:solidFill>
              <a:latin typeface="Constantia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83383638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rot="10800000" flipV="1">
            <a:off x="214282" y="285728"/>
            <a:ext cx="7858180" cy="1114520"/>
          </a:xfrm>
        </p:spPr>
        <p:txBody>
          <a:bodyPr>
            <a:noAutofit/>
          </a:bodyPr>
          <a:lstStyle/>
          <a:p>
            <a:r>
              <a:rPr lang="ru-RU" sz="400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>Кельн </a:t>
            </a:r>
            <a:r>
              <a:rPr lang="ru-RU" sz="4000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>Лудольф</a:t>
            </a:r>
            <a:r>
              <a:rPr lang="ru-RU" sz="400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> </a:t>
            </a:r>
            <a:r>
              <a:rPr lang="ru-RU" sz="4000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>ван</a:t>
            </a:r>
            <a:r>
              <a:rPr lang="ru-RU" sz="400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> </a:t>
            </a:r>
            <a:r>
              <a:rPr lang="ru-RU" sz="4000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>Цейлен</a:t>
            </a:r>
            <a:endParaRPr lang="ru-RU" sz="400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ffectLst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0" y="1268760"/>
            <a:ext cx="8953725" cy="4621040"/>
          </a:xfrm>
        </p:spPr>
        <p:txBody>
          <a:bodyPr>
            <a:normAutofit fontScale="92500"/>
          </a:bodyPr>
          <a:lstStyle/>
          <a:p>
            <a:pPr marL="0" lvl="2" indent="0" algn="just">
              <a:lnSpc>
                <a:spcPct val="150000"/>
              </a:lnSpc>
              <a:spcBef>
                <a:spcPts val="0"/>
              </a:spcBef>
              <a:buNone/>
            </a:pPr>
            <a:r>
              <a:rPr lang="ru-RU" sz="2500" dirty="0" smtClean="0"/>
              <a:t>   	</a:t>
            </a:r>
            <a:r>
              <a:rPr lang="ru-RU" sz="3000" dirty="0" err="1" smtClean="0"/>
              <a:t>Пошуки</a:t>
            </a:r>
            <a:r>
              <a:rPr lang="ru-RU" sz="3000" dirty="0" smtClean="0"/>
              <a:t> </a:t>
            </a:r>
            <a:r>
              <a:rPr lang="ru-RU" sz="3000" dirty="0"/>
              <a:t>точного </a:t>
            </a:r>
            <a:r>
              <a:rPr lang="ru-RU" sz="3000" dirty="0" err="1" smtClean="0"/>
              <a:t>значення</a:t>
            </a:r>
            <a:r>
              <a:rPr lang="ru-RU" sz="3000" dirty="0" smtClean="0"/>
              <a:t> числа  </a:t>
            </a:r>
            <a:r>
              <a:rPr lang="el-GR" sz="3000" dirty="0"/>
              <a:t>π</a:t>
            </a:r>
            <a:r>
              <a:rPr lang="en-US" sz="3000" dirty="0" smtClean="0"/>
              <a:t> </a:t>
            </a:r>
            <a:r>
              <a:rPr lang="ru-RU" sz="3000" dirty="0" err="1" smtClean="0"/>
              <a:t>тривали</a:t>
            </a:r>
            <a:r>
              <a:rPr lang="ru-RU" sz="3000" dirty="0"/>
              <a:t> </a:t>
            </a:r>
            <a:r>
              <a:rPr lang="ru-RU" sz="3000" dirty="0" smtClean="0"/>
              <a:t>і </a:t>
            </a:r>
            <a:r>
              <a:rPr lang="ru-RU" sz="3000" dirty="0" err="1"/>
              <a:t>після</a:t>
            </a:r>
            <a:r>
              <a:rPr lang="ru-RU" sz="3000" dirty="0"/>
              <a:t> </a:t>
            </a:r>
            <a:r>
              <a:rPr lang="ru-RU" sz="3000" dirty="0" err="1" smtClean="0"/>
              <a:t>робіт</a:t>
            </a:r>
            <a:r>
              <a:rPr lang="ru-RU" sz="3000" dirty="0"/>
              <a:t> </a:t>
            </a:r>
            <a:r>
              <a:rPr lang="ru-RU" sz="3000" dirty="0" smtClean="0"/>
              <a:t>Ф. </a:t>
            </a:r>
            <a:r>
              <a:rPr lang="ru-RU" sz="3000" dirty="0" err="1" smtClean="0"/>
              <a:t>Віє́та</a:t>
            </a:r>
            <a:r>
              <a:rPr lang="ru-RU" sz="3000" dirty="0"/>
              <a:t>. </a:t>
            </a:r>
            <a:r>
              <a:rPr lang="ru-RU" sz="3000" dirty="0"/>
              <a:t> </a:t>
            </a:r>
            <a:r>
              <a:rPr lang="ru-RU" sz="3000" dirty="0" smtClean="0"/>
              <a:t>На </a:t>
            </a:r>
            <a:r>
              <a:rPr lang="ru-RU" sz="3000" dirty="0"/>
              <a:t>початку </a:t>
            </a:r>
            <a:r>
              <a:rPr lang="en-US" sz="3000" dirty="0"/>
              <a:t>XVII </a:t>
            </a:r>
            <a:r>
              <a:rPr lang="ru-RU" sz="3000" dirty="0"/>
              <a:t>в. </a:t>
            </a:r>
            <a:r>
              <a:rPr lang="ru-RU" sz="3000" dirty="0" err="1"/>
              <a:t>голландський</a:t>
            </a:r>
            <a:r>
              <a:rPr lang="ru-RU" sz="3000" dirty="0"/>
              <a:t> математик з Кельна </a:t>
            </a:r>
            <a:r>
              <a:rPr lang="ru-RU" sz="3000" dirty="0" err="1"/>
              <a:t>Лудольф</a:t>
            </a:r>
            <a:r>
              <a:rPr lang="ru-RU" sz="3000" dirty="0"/>
              <a:t> </a:t>
            </a:r>
            <a:r>
              <a:rPr lang="ru-RU" sz="3000" dirty="0" err="1"/>
              <a:t>ван</a:t>
            </a:r>
            <a:r>
              <a:rPr lang="ru-RU" sz="3000" dirty="0"/>
              <a:t> </a:t>
            </a:r>
            <a:r>
              <a:rPr lang="ru-RU" sz="3000" dirty="0" err="1"/>
              <a:t>Цейла</a:t>
            </a:r>
            <a:r>
              <a:rPr lang="ru-RU" sz="3000" dirty="0"/>
              <a:t> </a:t>
            </a:r>
            <a:r>
              <a:rPr lang="ru-RU" sz="3000" dirty="0" err="1" smtClean="0"/>
              <a:t>знайшов</a:t>
            </a:r>
            <a:r>
              <a:rPr lang="ru-RU" sz="3000" dirty="0" smtClean="0"/>
              <a:t> 35 </a:t>
            </a:r>
            <a:r>
              <a:rPr lang="ru-RU" sz="3000" dirty="0" err="1"/>
              <a:t>правильних</a:t>
            </a:r>
            <a:r>
              <a:rPr lang="ru-RU" sz="3000" dirty="0"/>
              <a:t> </a:t>
            </a:r>
            <a:r>
              <a:rPr lang="ru-RU" sz="3000" dirty="0" smtClean="0"/>
              <a:t>знаки. З </a:t>
            </a:r>
            <a:r>
              <a:rPr lang="ru-RU" sz="3000" dirty="0"/>
              <a:t>тих </a:t>
            </a:r>
            <a:r>
              <a:rPr lang="ru-RU" sz="3000" dirty="0" err="1"/>
              <a:t>пір</a:t>
            </a:r>
            <a:r>
              <a:rPr lang="ru-RU" sz="3000" dirty="0"/>
              <a:t> (</a:t>
            </a:r>
            <a:r>
              <a:rPr lang="ru-RU" sz="3000" dirty="0" err="1"/>
              <a:t>рік</a:t>
            </a:r>
            <a:r>
              <a:rPr lang="ru-RU" sz="3000" dirty="0"/>
              <a:t> </a:t>
            </a:r>
            <a:r>
              <a:rPr lang="ru-RU" sz="3000" dirty="0" err="1" smtClean="0"/>
              <a:t>публікації</a:t>
            </a:r>
            <a:r>
              <a:rPr lang="ru-RU" sz="3000" dirty="0" smtClean="0"/>
              <a:t> 1615)  </a:t>
            </a:r>
            <a:r>
              <a:rPr lang="ru-RU" sz="3000" dirty="0" err="1" smtClean="0"/>
              <a:t>значення</a:t>
            </a:r>
            <a:r>
              <a:rPr lang="ru-RU" sz="3000" dirty="0" smtClean="0"/>
              <a:t> </a:t>
            </a:r>
            <a:r>
              <a:rPr lang="ru-RU" sz="3000" dirty="0"/>
              <a:t>числа </a:t>
            </a:r>
            <a:r>
              <a:rPr lang="el-GR" sz="3000" dirty="0"/>
              <a:t>π</a:t>
            </a:r>
            <a:r>
              <a:rPr lang="en-US" sz="3000" dirty="0" smtClean="0"/>
              <a:t> </a:t>
            </a:r>
            <a:r>
              <a:rPr lang="ru-RU" sz="3000" dirty="0" smtClean="0"/>
              <a:t>з 35 </a:t>
            </a:r>
            <a:r>
              <a:rPr lang="ru-RU" sz="3000" dirty="0" err="1" smtClean="0"/>
              <a:t>десятковими</a:t>
            </a:r>
            <a:endParaRPr lang="ru-RU" sz="3000" dirty="0" smtClean="0"/>
          </a:p>
          <a:p>
            <a:pPr marL="0" lvl="2" indent="0" algn="just">
              <a:lnSpc>
                <a:spcPct val="150000"/>
              </a:lnSpc>
              <a:spcBef>
                <a:spcPts val="0"/>
              </a:spcBef>
              <a:buNone/>
            </a:pPr>
            <a:r>
              <a:rPr lang="ru-RU" sz="3000" dirty="0" smtClean="0"/>
              <a:t> знаками </a:t>
            </a:r>
            <a:r>
              <a:rPr lang="ru-RU" sz="3000" dirty="0" err="1" smtClean="0"/>
              <a:t>отримало</a:t>
            </a:r>
            <a:r>
              <a:rPr lang="ru-RU" sz="3000" dirty="0" smtClean="0"/>
              <a:t> </a:t>
            </a:r>
            <a:r>
              <a:rPr lang="ru-RU" sz="3000" dirty="0" err="1" smtClean="0"/>
              <a:t>назву</a:t>
            </a:r>
            <a:r>
              <a:rPr lang="ru-RU" sz="3000" dirty="0" smtClean="0"/>
              <a:t> числа</a:t>
            </a:r>
          </a:p>
          <a:p>
            <a:pPr marL="0" lvl="2" indent="0" algn="just">
              <a:lnSpc>
                <a:spcPct val="150000"/>
              </a:lnSpc>
              <a:spcBef>
                <a:spcPts val="0"/>
              </a:spcBef>
              <a:buNone/>
            </a:pPr>
            <a:r>
              <a:rPr lang="ru-RU" sz="3000" dirty="0" smtClean="0"/>
              <a:t> </a:t>
            </a:r>
            <a:r>
              <a:rPr lang="ru-RU" sz="30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Лудольфа</a:t>
            </a:r>
            <a:r>
              <a:rPr lang="ru-RU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</a:t>
            </a:r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084168" y="3793421"/>
            <a:ext cx="3059832" cy="309065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7054384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>Обчислення</a:t>
            </a:r>
            <a:r>
              <a:rPr lang="ru-RU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> </a:t>
            </a:r>
            <a:r>
              <a:rPr lang="ru-RU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>знаків</a:t>
            </a:r>
            <a:r>
              <a:rPr lang="ru-RU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> числа </a:t>
            </a:r>
            <a:r>
              <a:rPr lang="ru-RU" dirty="0" err="1" smtClean="0">
                <a:solidFill>
                  <a:schemeClr val="accent1">
                    <a:lumMod val="50000"/>
                  </a:schemeClr>
                </a:solidFill>
              </a:rPr>
              <a:t>π</a:t>
            </a:r>
            <a:r>
              <a:rPr lang="ru-RU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> 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pPr lvl="0"/>
            <a:r>
              <a:rPr lang="uk-UA" dirty="0" smtClean="0"/>
              <a:t>1949 рік – 2037 десяткових знаків;</a:t>
            </a:r>
            <a:endParaRPr lang="ru-RU" dirty="0" smtClean="0"/>
          </a:p>
          <a:p>
            <a:pPr lvl="0"/>
            <a:r>
              <a:rPr lang="uk-UA" dirty="0" smtClean="0"/>
              <a:t>1958 рік – 10000 десяткових знаків;</a:t>
            </a:r>
            <a:endParaRPr lang="ru-RU" dirty="0" smtClean="0"/>
          </a:p>
          <a:p>
            <a:pPr lvl="0"/>
            <a:r>
              <a:rPr lang="ru-RU" dirty="0" smtClean="0"/>
              <a:t>1961 </a:t>
            </a:r>
            <a:r>
              <a:rPr lang="uk-UA" dirty="0" smtClean="0"/>
              <a:t>рік – </a:t>
            </a:r>
            <a:r>
              <a:rPr lang="ru-RU" dirty="0" smtClean="0"/>
              <a:t>100000 </a:t>
            </a:r>
            <a:r>
              <a:rPr lang="uk-UA" dirty="0" smtClean="0"/>
              <a:t>десяткових знаків;</a:t>
            </a:r>
            <a:endParaRPr lang="ru-RU" dirty="0" smtClean="0"/>
          </a:p>
          <a:p>
            <a:pPr lvl="0"/>
            <a:r>
              <a:rPr lang="ru-RU" dirty="0" smtClean="0"/>
              <a:t>1973 </a:t>
            </a:r>
            <a:r>
              <a:rPr lang="uk-UA" dirty="0" smtClean="0"/>
              <a:t>рік – </a:t>
            </a:r>
            <a:r>
              <a:rPr lang="ru-RU" dirty="0" smtClean="0"/>
              <a:t>10000000 </a:t>
            </a:r>
            <a:r>
              <a:rPr lang="uk-UA" dirty="0" smtClean="0"/>
              <a:t>десяткових знаків;</a:t>
            </a:r>
            <a:endParaRPr lang="ru-RU" dirty="0" smtClean="0"/>
          </a:p>
          <a:p>
            <a:pPr lvl="0"/>
            <a:r>
              <a:rPr lang="ru-RU" dirty="0" smtClean="0"/>
              <a:t>1986 </a:t>
            </a:r>
            <a:r>
              <a:rPr lang="uk-UA" dirty="0" smtClean="0"/>
              <a:t>рік – </a:t>
            </a:r>
            <a:r>
              <a:rPr lang="ru-RU" dirty="0" smtClean="0"/>
              <a:t>29360000 </a:t>
            </a:r>
            <a:r>
              <a:rPr lang="uk-UA" dirty="0" smtClean="0"/>
              <a:t>десяткових знаків;</a:t>
            </a:r>
            <a:endParaRPr lang="ru-RU" dirty="0" smtClean="0"/>
          </a:p>
          <a:p>
            <a:pPr lvl="0"/>
            <a:r>
              <a:rPr lang="ru-RU" dirty="0" smtClean="0"/>
              <a:t>1987 </a:t>
            </a:r>
            <a:r>
              <a:rPr lang="uk-UA" dirty="0" smtClean="0"/>
              <a:t>рік – </a:t>
            </a:r>
            <a:r>
              <a:rPr lang="ru-RU" dirty="0" smtClean="0"/>
              <a:t>134217000 </a:t>
            </a:r>
            <a:r>
              <a:rPr lang="uk-UA" dirty="0" smtClean="0"/>
              <a:t>десяткових знаків;</a:t>
            </a:r>
            <a:endParaRPr lang="ru-RU" dirty="0" smtClean="0"/>
          </a:p>
          <a:p>
            <a:pPr lvl="0"/>
            <a:r>
              <a:rPr lang="ru-RU" dirty="0" smtClean="0"/>
              <a:t>1989 </a:t>
            </a:r>
            <a:r>
              <a:rPr lang="uk-UA" dirty="0" smtClean="0"/>
              <a:t>рік – </a:t>
            </a:r>
            <a:r>
              <a:rPr lang="ru-RU" dirty="0" smtClean="0"/>
              <a:t>1011196691 </a:t>
            </a:r>
            <a:r>
              <a:rPr lang="uk-UA" dirty="0" smtClean="0"/>
              <a:t>десяткових знаків;</a:t>
            </a:r>
            <a:endParaRPr lang="ru-RU" dirty="0" smtClean="0"/>
          </a:p>
          <a:p>
            <a:pPr lvl="0"/>
            <a:r>
              <a:rPr lang="ru-RU" dirty="0" smtClean="0"/>
              <a:t> 1991 </a:t>
            </a:r>
            <a:r>
              <a:rPr lang="uk-UA" dirty="0" smtClean="0"/>
              <a:t>рік – </a:t>
            </a:r>
            <a:r>
              <a:rPr lang="ru-RU" dirty="0" smtClean="0"/>
              <a:t>2260000000 </a:t>
            </a:r>
            <a:r>
              <a:rPr lang="uk-UA" dirty="0" smtClean="0"/>
              <a:t>десяткових знаків;</a:t>
            </a:r>
            <a:endParaRPr lang="ru-RU" dirty="0" smtClean="0"/>
          </a:p>
          <a:p>
            <a:pPr lvl="0"/>
            <a:r>
              <a:rPr lang="ru-RU" dirty="0" smtClean="0"/>
              <a:t>1994 </a:t>
            </a:r>
            <a:r>
              <a:rPr lang="uk-UA" dirty="0" smtClean="0"/>
              <a:t>рік – </a:t>
            </a:r>
            <a:r>
              <a:rPr lang="ru-RU" dirty="0" smtClean="0"/>
              <a:t>4044000000 </a:t>
            </a:r>
            <a:r>
              <a:rPr lang="uk-UA" dirty="0" smtClean="0"/>
              <a:t>десяткових </a:t>
            </a:r>
            <a:r>
              <a:rPr lang="uk-UA" dirty="0" smtClean="0"/>
              <a:t>знаків;</a:t>
            </a:r>
            <a:endParaRPr lang="ru-RU" dirty="0" smtClean="0"/>
          </a:p>
          <a:p>
            <a:pPr lvl="0"/>
            <a:r>
              <a:rPr lang="ru-RU" dirty="0" smtClean="0"/>
              <a:t>1995 </a:t>
            </a:r>
            <a:r>
              <a:rPr lang="uk-UA" dirty="0" smtClean="0"/>
              <a:t>рік – </a:t>
            </a:r>
            <a:r>
              <a:rPr lang="ru-RU" dirty="0" smtClean="0"/>
              <a:t>4294967286 </a:t>
            </a:r>
            <a:r>
              <a:rPr lang="uk-UA" dirty="0" smtClean="0"/>
              <a:t>десяткових знаків;</a:t>
            </a:r>
            <a:endParaRPr lang="ru-RU" dirty="0" smtClean="0"/>
          </a:p>
          <a:p>
            <a:pPr lvl="0"/>
            <a:r>
              <a:rPr lang="uk-UA" dirty="0" smtClean="0"/>
              <a:t>1997 рік – 51539600000 десяткових знаків;</a:t>
            </a:r>
            <a:endParaRPr lang="ru-RU" dirty="0" smtClean="0"/>
          </a:p>
          <a:p>
            <a:pPr lvl="0"/>
            <a:r>
              <a:rPr lang="uk-UA" dirty="0" smtClean="0"/>
              <a:t>1999 рік – 206158430000 десяткових знаків. </a:t>
            </a:r>
            <a:endParaRPr lang="ru-RU" dirty="0" smtClean="0"/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C81E25-343D-495A-B348-B1835B3CC624}" type="slidenum">
              <a:rPr lang="ru-RU" smtClean="0"/>
              <a:pPr/>
              <a:t>15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0"/>
            <a:ext cx="8686800" cy="654032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>Сп</a:t>
            </a:r>
            <a:r>
              <a:rPr lang="uk-UA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>і</a:t>
            </a:r>
            <a:r>
              <a:rPr lang="ru-RU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>ральн</a:t>
            </a:r>
            <a:r>
              <a:rPr lang="uk-UA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>и</a:t>
            </a:r>
            <a:r>
              <a:rPr lang="ru-RU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>й рисунок числа </a:t>
            </a:r>
            <a:r>
              <a:rPr lang="ru-RU" sz="5300" dirty="0" err="1" smtClean="0">
                <a:solidFill>
                  <a:schemeClr val="accent1">
                    <a:lumMod val="50000"/>
                  </a:schemeClr>
                </a:solidFill>
              </a:rPr>
              <a:t>π </a:t>
            </a:r>
            <a:r>
              <a:rPr lang="ru-RU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>.</a:t>
            </a:r>
            <a:r>
              <a:rPr lang="ru-RU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/>
            </a:r>
            <a:br>
              <a:rPr lang="ru-RU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</a:br>
            <a:endParaRPr lang="ru-RU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ffectLst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3727" y="654033"/>
            <a:ext cx="9120273" cy="1571994"/>
          </a:xfrm>
        </p:spPr>
        <p:txBody>
          <a:bodyPr>
            <a:noAutofit/>
          </a:bodyPr>
          <a:lstStyle/>
          <a:p>
            <a:pPr algn="just">
              <a:buNone/>
            </a:pPr>
            <a:r>
              <a:rPr lang="uk-UA" sz="2800" b="1" dirty="0" smtClean="0"/>
              <a:t>    </a:t>
            </a:r>
            <a:r>
              <a:rPr lang="uk-UA" sz="2800" dirty="0" smtClean="0"/>
              <a:t>Станом </a:t>
            </a:r>
            <a:r>
              <a:rPr lang="uk-UA" sz="2800" dirty="0"/>
              <a:t>на 2011 рік </a:t>
            </a:r>
            <a:r>
              <a:rPr lang="uk-UA" sz="2800" dirty="0" smtClean="0"/>
              <a:t>вченими було </a:t>
            </a:r>
            <a:r>
              <a:rPr lang="uk-UA" sz="2800" dirty="0"/>
              <a:t>розраховано  значення числа «Пі» з точністю до 10-и трильйонів  знаків </a:t>
            </a:r>
            <a:r>
              <a:rPr lang="uk-UA" sz="2800" dirty="0" smtClean="0"/>
              <a:t>після </a:t>
            </a:r>
            <a:r>
              <a:rPr lang="uk-UA" sz="2800" dirty="0"/>
              <a:t>коми. </a:t>
            </a:r>
            <a:endParaRPr lang="ru-RU" sz="2800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C81E25-343D-495A-B348-B1835B3CC624}" type="slidenum">
              <a:rPr lang="ru-RU" smtClean="0"/>
              <a:pPr/>
              <a:t>16</a:t>
            </a:fld>
            <a:endParaRPr lang="ru-RU"/>
          </a:p>
        </p:txBody>
      </p:sp>
      <p:pic>
        <p:nvPicPr>
          <p:cNvPr id="8" name="Рисунок 7" descr="http://slovo67.ucoz.ru/_fr/0/s5742493.jpg">
            <a:hlinkClick r:id="rId2" tgtFrame="_blank" tooltip="&quot;Нажмите, для просмотра в полном размере...&quot;"/>
          </p:cNvPr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38034" y="3951007"/>
            <a:ext cx="4105966" cy="290699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Содержимое 2"/>
          <p:cNvSpPr txBox="1">
            <a:spLocks/>
          </p:cNvSpPr>
          <p:nvPr/>
        </p:nvSpPr>
        <p:spPr>
          <a:xfrm>
            <a:off x="428596" y="3857628"/>
            <a:ext cx="8258204" cy="2571767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uk-UA" sz="2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   </a:t>
            </a:r>
            <a:endParaRPr kumimoji="0" lang="ru-RU" sz="28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027" name="Rectangle 3"/>
          <p:cNvSpPr>
            <a:spLocks noChangeArrowheads="1"/>
          </p:cNvSpPr>
          <p:nvPr/>
        </p:nvSpPr>
        <p:spPr bwMode="auto">
          <a:xfrm>
            <a:off x="0" y="2045135"/>
            <a:ext cx="8807390" cy="31085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uk-UA" sz="2800" dirty="0" smtClean="0">
                <a:solidFill>
                  <a:schemeClr val="accent1">
                    <a:lumMod val="50000"/>
                  </a:schemeClr>
                </a:solidFill>
                <a:latin typeface="Constantia" pitchFamily="18" charset="0"/>
              </a:rPr>
              <a:t>	Навіщо </a:t>
            </a:r>
            <a:r>
              <a:rPr lang="uk-UA" sz="2800" dirty="0" smtClean="0">
                <a:solidFill>
                  <a:schemeClr val="accent1">
                    <a:lumMod val="50000"/>
                  </a:schemeClr>
                </a:solidFill>
                <a:latin typeface="Constantia" pitchFamily="18" charset="0"/>
              </a:rPr>
              <a:t>вчені шукають таку високу точність числа  </a:t>
            </a:r>
            <a:r>
              <a:rPr lang="ru-RU" sz="2800" dirty="0" err="1" smtClean="0">
                <a:solidFill>
                  <a:schemeClr val="accent1">
                    <a:lumMod val="50000"/>
                  </a:schemeClr>
                </a:solidFill>
                <a:latin typeface="Constantia" pitchFamily="18" charset="0"/>
              </a:rPr>
              <a:t>π</a:t>
            </a:r>
            <a:r>
              <a:rPr lang="uk-UA" sz="2800" dirty="0" smtClean="0">
                <a:solidFill>
                  <a:schemeClr val="accent1">
                    <a:lumMod val="50000"/>
                  </a:schemeClr>
                </a:solidFill>
                <a:latin typeface="Constantia" pitchFamily="18" charset="0"/>
              </a:rPr>
              <a:t>? По-перше, для дуже точних обчислень у космосі, а також для побудови  гігантських розмірів гребель та мостів. А по-друге саме в процесі обчислень знаків числа  </a:t>
            </a:r>
            <a:r>
              <a:rPr lang="ru-RU" sz="2800" dirty="0" smtClean="0">
                <a:solidFill>
                  <a:schemeClr val="accent1">
                    <a:lumMod val="50000"/>
                  </a:schemeClr>
                </a:solidFill>
                <a:latin typeface="Constantia" pitchFamily="18" charset="0"/>
              </a:rPr>
              <a:t>π</a:t>
            </a:r>
            <a:r>
              <a:rPr lang="uk-UA" sz="2800" dirty="0" smtClean="0">
                <a:solidFill>
                  <a:schemeClr val="accent1">
                    <a:lumMod val="50000"/>
                  </a:schemeClr>
                </a:solidFill>
                <a:latin typeface="Constantia" pitchFamily="18" charset="0"/>
              </a:rPr>
              <a:t>  </a:t>
            </a:r>
            <a:r>
              <a:rPr lang="ru-RU" sz="2800" dirty="0" smtClean="0">
                <a:solidFill>
                  <a:schemeClr val="accent1">
                    <a:lumMod val="50000"/>
                  </a:schemeClr>
                </a:solidFill>
                <a:latin typeface="Constantia" pitchFamily="18" charset="0"/>
              </a:rPr>
              <a:t> </a:t>
            </a:r>
            <a:endParaRPr lang="ru-RU" sz="2800" dirty="0" smtClean="0">
              <a:solidFill>
                <a:schemeClr val="accent1">
                  <a:lumMod val="50000"/>
                </a:schemeClr>
              </a:solidFill>
              <a:latin typeface="Constantia" pitchFamily="18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uk-UA" sz="2800" dirty="0" smtClean="0">
                <a:solidFill>
                  <a:schemeClr val="accent1">
                    <a:lumMod val="50000"/>
                  </a:schemeClr>
                </a:solidFill>
                <a:latin typeface="Constantia" pitchFamily="18" charset="0"/>
              </a:rPr>
              <a:t>зроблено </a:t>
            </a:r>
            <a:r>
              <a:rPr lang="uk-UA" sz="2800" dirty="0" smtClean="0">
                <a:solidFill>
                  <a:schemeClr val="accent1">
                    <a:lumMod val="50000"/>
                  </a:schemeClr>
                </a:solidFill>
                <a:latin typeface="Constantia" pitchFamily="18" charset="0"/>
              </a:rPr>
              <a:t>багато </a:t>
            </a:r>
            <a:endParaRPr lang="uk-UA" sz="2800" dirty="0" smtClean="0">
              <a:solidFill>
                <a:schemeClr val="accent1">
                  <a:lumMod val="50000"/>
                </a:schemeClr>
              </a:solidFill>
              <a:latin typeface="Constantia" pitchFamily="18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uk-UA" sz="2800" dirty="0" smtClean="0">
                <a:solidFill>
                  <a:schemeClr val="accent1">
                    <a:lumMod val="50000"/>
                  </a:schemeClr>
                </a:solidFill>
                <a:latin typeface="Constantia" pitchFamily="18" charset="0"/>
              </a:rPr>
              <a:t>наукових </a:t>
            </a:r>
            <a:r>
              <a:rPr lang="uk-UA" sz="2800" dirty="0" smtClean="0">
                <a:solidFill>
                  <a:schemeClr val="accent1">
                    <a:lumMod val="50000"/>
                  </a:schemeClr>
                </a:solidFill>
                <a:latin typeface="Constantia" pitchFamily="18" charset="0"/>
              </a:rPr>
              <a:t>відкриттів</a:t>
            </a:r>
            <a:r>
              <a:rPr kumimoji="0" lang="uk-UA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.</a:t>
            </a:r>
            <a:endParaRPr kumimoji="0" lang="uk-UA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85728"/>
            <a:ext cx="8401080" cy="857256"/>
          </a:xfrm>
        </p:spPr>
        <p:txBody>
          <a:bodyPr>
            <a:noAutofit/>
          </a:bodyPr>
          <a:lstStyle/>
          <a:p>
            <a:r>
              <a:rPr lang="uk-UA" sz="3600" dirty="0" smtClean="0">
                <a:solidFill>
                  <a:schemeClr val="accent3">
                    <a:lumMod val="75000"/>
                  </a:schemeClr>
                </a:solidFill>
              </a:rPr>
              <a:t/>
            </a:r>
            <a:br>
              <a:rPr lang="uk-UA" sz="3600" dirty="0" smtClean="0">
                <a:solidFill>
                  <a:schemeClr val="accent3">
                    <a:lumMod val="75000"/>
                  </a:schemeClr>
                </a:solidFill>
              </a:rPr>
            </a:br>
            <a:r>
              <a:rPr lang="uk-UA" sz="320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>Ларрі </a:t>
            </a:r>
            <a:r>
              <a:rPr lang="uk-UA" sz="3200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>Шоу фізик із Сан-Франциско у </a:t>
            </a:r>
            <a:r>
              <a:rPr lang="uk-UA" sz="320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>1987   році </a:t>
            </a:r>
            <a:r>
              <a:rPr lang="uk-UA" sz="3200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>заснував </a:t>
            </a:r>
            <a:r>
              <a:rPr lang="uk-UA" sz="320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>День </a:t>
            </a:r>
            <a:r>
              <a:rPr lang="uk-UA" sz="3200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>числа </a:t>
            </a:r>
            <a:r>
              <a:rPr lang="ru-RU" dirty="0" err="1" smtClean="0">
                <a:solidFill>
                  <a:schemeClr val="accent1">
                    <a:lumMod val="50000"/>
                  </a:schemeClr>
                </a:solidFill>
              </a:rPr>
              <a:t>π</a:t>
            </a:r>
            <a:r>
              <a:rPr lang="ru-RU" dirty="0" smtClean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ru-RU" sz="3600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/>
            </a:r>
            <a:br>
              <a:rPr lang="ru-RU" sz="3600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</a:br>
            <a:endParaRPr lang="ru-RU" sz="360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ffectLst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857620" y="1142985"/>
            <a:ext cx="5286380" cy="3286148"/>
          </a:xfrm>
        </p:spPr>
        <p:txBody>
          <a:bodyPr>
            <a:normAutofit/>
          </a:bodyPr>
          <a:lstStyle/>
          <a:p>
            <a:pPr marL="0" indent="0" algn="just">
              <a:spcBef>
                <a:spcPts val="0"/>
              </a:spcBef>
              <a:buNone/>
            </a:pPr>
            <a:r>
              <a:rPr lang="uk-UA" dirty="0"/>
              <a:t> </a:t>
            </a:r>
            <a:r>
              <a:rPr lang="uk-UA" dirty="0" smtClean="0"/>
              <a:t>   </a:t>
            </a:r>
            <a:r>
              <a:rPr lang="uk-UA" sz="2400" dirty="0" smtClean="0"/>
              <a:t>Це </a:t>
            </a:r>
            <a:r>
              <a:rPr lang="uk-UA" sz="2400" dirty="0"/>
              <a:t>неофіційне свято  </a:t>
            </a:r>
            <a:r>
              <a:rPr lang="uk-UA" sz="2400" dirty="0" smtClean="0"/>
              <a:t>любителі математики </a:t>
            </a:r>
            <a:r>
              <a:rPr lang="uk-UA" sz="2400" dirty="0"/>
              <a:t>та шанувальники числа Пі </a:t>
            </a:r>
            <a:r>
              <a:rPr lang="uk-UA" sz="2400"/>
              <a:t>розпочинають </a:t>
            </a:r>
            <a:r>
              <a:rPr lang="uk-UA" sz="2400" smtClean="0"/>
              <a:t>відзначати </a:t>
            </a:r>
            <a:r>
              <a:rPr lang="uk-UA" sz="2400" dirty="0" smtClean="0"/>
              <a:t/>
            </a:r>
            <a:br>
              <a:rPr lang="uk-UA" sz="2400" dirty="0" smtClean="0"/>
            </a:br>
            <a:r>
              <a:rPr lang="uk-UA" sz="2400" dirty="0" smtClean="0"/>
              <a:t>14 </a:t>
            </a:r>
            <a:r>
              <a:rPr lang="uk-UA" sz="2400" dirty="0"/>
              <a:t>березня о </a:t>
            </a:r>
            <a:r>
              <a:rPr lang="uk-UA" sz="2400" dirty="0" smtClean="0"/>
              <a:t>1 годині </a:t>
            </a:r>
            <a:r>
              <a:rPr lang="uk-UA" sz="2400" dirty="0"/>
              <a:t>дня </a:t>
            </a:r>
            <a:r>
              <a:rPr lang="uk-UA" sz="2400" dirty="0" smtClean="0"/>
              <a:t>59 </a:t>
            </a:r>
            <a:r>
              <a:rPr lang="uk-UA" sz="2400" dirty="0" err="1" smtClean="0"/>
              <a:t>хв</a:t>
            </a:r>
            <a:r>
              <a:rPr lang="uk-UA" sz="2400" dirty="0" smtClean="0"/>
              <a:t> </a:t>
            </a:r>
            <a:r>
              <a:rPr lang="uk-UA" sz="2400" dirty="0"/>
              <a:t>26 сек. (</a:t>
            </a:r>
            <a:r>
              <a:rPr lang="ru-RU" sz="2400" dirty="0" err="1"/>
              <a:t>π</a:t>
            </a:r>
            <a:r>
              <a:rPr lang="uk-UA" sz="2400" dirty="0"/>
              <a:t>= 3,1415926…)</a:t>
            </a:r>
            <a:endParaRPr lang="ru-RU" sz="2400" dirty="0"/>
          </a:p>
          <a:p>
            <a:pPr marL="0" indent="0" algn="just">
              <a:spcBef>
                <a:spcPts val="0"/>
              </a:spcBef>
              <a:buNone/>
            </a:pPr>
            <a:r>
              <a:rPr lang="uk-UA" sz="2400" dirty="0" smtClean="0"/>
              <a:t>     Цікаво</a:t>
            </a:r>
            <a:r>
              <a:rPr lang="uk-UA" sz="2400" dirty="0"/>
              <a:t>, що в цей день народився Альберт Ейнштейн засновник теорії відносності.</a:t>
            </a:r>
            <a:endParaRPr lang="ru-RU" sz="2400" dirty="0"/>
          </a:p>
          <a:p>
            <a:pPr>
              <a:buNone/>
            </a:pPr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C81E25-343D-495A-B348-B1835B3CC624}" type="slidenum">
              <a:rPr lang="ru-RU" smtClean="0"/>
              <a:pPr/>
              <a:t>17</a:t>
            </a:fld>
            <a:endParaRPr lang="ru-RU"/>
          </a:p>
        </p:txBody>
      </p:sp>
      <p:pic>
        <p:nvPicPr>
          <p:cNvPr id="4" name="Рисунок 3" descr="http://upload.wikimedia.org/wikipedia/commons/e/e1/Prince-of-pi.jpg?uselang=ru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85720" y="1357298"/>
            <a:ext cx="3596640" cy="437705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Рисунок 4" descr="http://upload.wikimedia.org/wikipedia/commons/thumb/d/d4/Pi_pie2.jpg/200px-Pi_pie2.jpg">
            <a:hlinkClick r:id="rId3"/>
          </p:cNvPr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136768" y="3945235"/>
            <a:ext cx="2952328" cy="28574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8433" name="Rectangle 1"/>
          <p:cNvSpPr>
            <a:spLocks noChangeArrowheads="1"/>
          </p:cNvSpPr>
          <p:nvPr/>
        </p:nvSpPr>
        <p:spPr bwMode="auto">
          <a:xfrm>
            <a:off x="3671997" y="4643446"/>
            <a:ext cx="2500330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lang="uk-UA" sz="2400" dirty="0" smtClean="0">
                <a:solidFill>
                  <a:schemeClr val="accent1">
                    <a:lumMod val="50000"/>
                  </a:schemeClr>
                </a:solidFill>
                <a:latin typeface="Constantia" pitchFamily="18" charset="0"/>
              </a:rPr>
              <a:t>Символом свята став такий пиріг: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>
                <a:solidFill>
                  <a:srgbClr val="FF0000"/>
                </a:solidFill>
              </a:rPr>
              <a:t>Традиції  на  День  числа  </a:t>
            </a:r>
            <a:r>
              <a:rPr lang="ru-RU" dirty="0" err="1" smtClean="0">
                <a:solidFill>
                  <a:srgbClr val="FF0000"/>
                </a:solidFill>
              </a:rPr>
              <a:t>Пі</a:t>
            </a:r>
            <a:r>
              <a:rPr lang="ru-RU" u="sng" dirty="0">
                <a:solidFill>
                  <a:srgbClr val="FF0000"/>
                </a:solidFill>
              </a:rPr>
              <a:t/>
            </a:r>
            <a:br>
              <a:rPr lang="ru-RU" u="sng" dirty="0">
                <a:solidFill>
                  <a:srgbClr val="FF0000"/>
                </a:solidFill>
              </a:rPr>
            </a:br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980728"/>
            <a:ext cx="8229600" cy="5145435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2400" dirty="0">
                <a:solidFill>
                  <a:srgbClr val="7030A0"/>
                </a:solidFill>
              </a:rPr>
              <a:t>Традиційно </a:t>
            </a:r>
            <a:r>
              <a:rPr lang="ru-RU" sz="2400" dirty="0" err="1">
                <a:solidFill>
                  <a:srgbClr val="7030A0"/>
                </a:solidFill>
              </a:rPr>
              <a:t>цього</a:t>
            </a:r>
            <a:r>
              <a:rPr lang="ru-RU" sz="2400" dirty="0">
                <a:solidFill>
                  <a:srgbClr val="7030A0"/>
                </a:solidFill>
              </a:rPr>
              <a:t> дня </a:t>
            </a:r>
            <a:r>
              <a:rPr lang="ru-RU" sz="2400" dirty="0" err="1">
                <a:solidFill>
                  <a:srgbClr val="7030A0"/>
                </a:solidFill>
              </a:rPr>
              <a:t>випікаються</a:t>
            </a:r>
            <a:r>
              <a:rPr lang="ru-RU" sz="2400" dirty="0">
                <a:solidFill>
                  <a:srgbClr val="7030A0"/>
                </a:solidFill>
              </a:rPr>
              <a:t> </a:t>
            </a:r>
            <a:r>
              <a:rPr lang="ru-RU" sz="2400" dirty="0" err="1">
                <a:solidFill>
                  <a:srgbClr val="7030A0"/>
                </a:solidFill>
              </a:rPr>
              <a:t>торти</a:t>
            </a:r>
            <a:r>
              <a:rPr lang="ru-RU" sz="2400" dirty="0">
                <a:solidFill>
                  <a:srgbClr val="7030A0"/>
                </a:solidFill>
              </a:rPr>
              <a:t> </a:t>
            </a:r>
            <a:r>
              <a:rPr lang="ru-RU" sz="2400" dirty="0" err="1">
                <a:solidFill>
                  <a:srgbClr val="7030A0"/>
                </a:solidFill>
              </a:rPr>
              <a:t>круглої</a:t>
            </a:r>
            <a:r>
              <a:rPr lang="ru-RU" sz="2400" dirty="0">
                <a:solidFill>
                  <a:srgbClr val="7030A0"/>
                </a:solidFill>
              </a:rPr>
              <a:t> </a:t>
            </a:r>
            <a:r>
              <a:rPr lang="ru-RU" sz="2400" dirty="0" err="1">
                <a:solidFill>
                  <a:srgbClr val="7030A0"/>
                </a:solidFill>
              </a:rPr>
              <a:t>форми</a:t>
            </a:r>
            <a:r>
              <a:rPr lang="ru-RU" sz="2400" dirty="0">
                <a:solidFill>
                  <a:srgbClr val="7030A0"/>
                </a:solidFill>
              </a:rPr>
              <a:t>, а </a:t>
            </a:r>
            <a:r>
              <a:rPr lang="ru-RU" sz="2400" dirty="0" err="1">
                <a:solidFill>
                  <a:srgbClr val="7030A0"/>
                </a:solidFill>
              </a:rPr>
              <a:t>також</a:t>
            </a:r>
            <a:r>
              <a:rPr lang="ru-RU" sz="2400" dirty="0">
                <a:solidFill>
                  <a:srgbClr val="7030A0"/>
                </a:solidFill>
              </a:rPr>
              <a:t> пироги та </a:t>
            </a:r>
            <a:r>
              <a:rPr lang="ru-RU" sz="2400" dirty="0" err="1">
                <a:solidFill>
                  <a:srgbClr val="7030A0"/>
                </a:solidFill>
              </a:rPr>
              <a:t>інші</a:t>
            </a:r>
            <a:r>
              <a:rPr lang="ru-RU" sz="2400" dirty="0">
                <a:solidFill>
                  <a:srgbClr val="7030A0"/>
                </a:solidFill>
              </a:rPr>
              <a:t> </a:t>
            </a:r>
            <a:r>
              <a:rPr lang="ru-RU" sz="2400" dirty="0" err="1">
                <a:solidFill>
                  <a:srgbClr val="7030A0"/>
                </a:solidFill>
              </a:rPr>
              <a:t>кондитерські</a:t>
            </a:r>
            <a:r>
              <a:rPr lang="ru-RU" sz="2400" dirty="0">
                <a:solidFill>
                  <a:srgbClr val="7030A0"/>
                </a:solidFill>
              </a:rPr>
              <a:t> </a:t>
            </a:r>
            <a:r>
              <a:rPr lang="ru-RU" sz="2400" dirty="0" err="1">
                <a:solidFill>
                  <a:srgbClr val="7030A0"/>
                </a:solidFill>
              </a:rPr>
              <a:t>вироби</a:t>
            </a:r>
            <a:r>
              <a:rPr lang="ru-RU" sz="2400" dirty="0">
                <a:solidFill>
                  <a:srgbClr val="7030A0"/>
                </a:solidFill>
              </a:rPr>
              <a:t>. </a:t>
            </a:r>
            <a:r>
              <a:rPr lang="ru-RU" sz="2400" dirty="0" err="1">
                <a:solidFill>
                  <a:srgbClr val="7030A0"/>
                </a:solidFill>
              </a:rPr>
              <a:t>Проходять</a:t>
            </a:r>
            <a:r>
              <a:rPr lang="ru-RU" sz="2400" dirty="0">
                <a:solidFill>
                  <a:srgbClr val="7030A0"/>
                </a:solidFill>
              </a:rPr>
              <a:t> </a:t>
            </a:r>
            <a:r>
              <a:rPr lang="ru-RU" sz="2400" dirty="0" err="1">
                <a:solidFill>
                  <a:srgbClr val="7030A0"/>
                </a:solidFill>
              </a:rPr>
              <a:t>конкурси</a:t>
            </a:r>
            <a:r>
              <a:rPr lang="ru-RU" sz="2400" dirty="0">
                <a:solidFill>
                  <a:srgbClr val="7030A0"/>
                </a:solidFill>
              </a:rPr>
              <a:t> на </a:t>
            </a:r>
            <a:r>
              <a:rPr lang="ru-RU" sz="2400" dirty="0" err="1">
                <a:solidFill>
                  <a:srgbClr val="7030A0"/>
                </a:solidFill>
              </a:rPr>
              <a:t>ідеальне</a:t>
            </a:r>
            <a:r>
              <a:rPr lang="ru-RU" sz="2400" dirty="0">
                <a:solidFill>
                  <a:srgbClr val="7030A0"/>
                </a:solidFill>
              </a:rPr>
              <a:t> </a:t>
            </a:r>
            <a:r>
              <a:rPr lang="ru-RU" sz="2400" dirty="0" err="1">
                <a:solidFill>
                  <a:srgbClr val="7030A0"/>
                </a:solidFill>
              </a:rPr>
              <a:t>кругле</a:t>
            </a:r>
            <a:r>
              <a:rPr lang="ru-RU" sz="2400" dirty="0">
                <a:solidFill>
                  <a:srgbClr val="7030A0"/>
                </a:solidFill>
              </a:rPr>
              <a:t> </a:t>
            </a:r>
            <a:r>
              <a:rPr lang="ru-RU" sz="2400" dirty="0" err="1">
                <a:solidFill>
                  <a:srgbClr val="7030A0"/>
                </a:solidFill>
              </a:rPr>
              <a:t>творіння</a:t>
            </a:r>
            <a:r>
              <a:rPr lang="ru-RU" sz="2400" dirty="0">
                <a:solidFill>
                  <a:srgbClr val="7030A0"/>
                </a:solidFill>
              </a:rPr>
              <a:t>. Одним з </a:t>
            </a:r>
            <a:r>
              <a:rPr lang="ru-RU" sz="2400" dirty="0" err="1">
                <a:solidFill>
                  <a:srgbClr val="7030A0"/>
                </a:solidFill>
              </a:rPr>
              <a:t>головних</a:t>
            </a:r>
            <a:r>
              <a:rPr lang="ru-RU" sz="2400" dirty="0">
                <a:solidFill>
                  <a:srgbClr val="7030A0"/>
                </a:solidFill>
              </a:rPr>
              <a:t> </a:t>
            </a:r>
            <a:r>
              <a:rPr lang="ru-RU" sz="2400" dirty="0" err="1">
                <a:solidFill>
                  <a:srgbClr val="7030A0"/>
                </a:solidFill>
              </a:rPr>
              <a:t>критеріїв</a:t>
            </a:r>
            <a:r>
              <a:rPr lang="ru-RU" sz="2400" dirty="0">
                <a:solidFill>
                  <a:srgbClr val="7030A0"/>
                </a:solidFill>
              </a:rPr>
              <a:t> для </a:t>
            </a:r>
            <a:r>
              <a:rPr lang="ru-RU" sz="2400" dirty="0" err="1">
                <a:solidFill>
                  <a:srgbClr val="7030A0"/>
                </a:solidFill>
              </a:rPr>
              <a:t>участі</a:t>
            </a:r>
            <a:r>
              <a:rPr lang="ru-RU" sz="2400" dirty="0">
                <a:solidFill>
                  <a:srgbClr val="7030A0"/>
                </a:solidFill>
              </a:rPr>
              <a:t> у </a:t>
            </a:r>
            <a:r>
              <a:rPr lang="ru-RU" sz="2400" dirty="0" err="1">
                <a:solidFill>
                  <a:srgbClr val="7030A0"/>
                </a:solidFill>
              </a:rPr>
              <a:t>конкурсі</a:t>
            </a:r>
            <a:r>
              <a:rPr lang="ru-RU" sz="2400" dirty="0">
                <a:solidFill>
                  <a:srgbClr val="7030A0"/>
                </a:solidFill>
              </a:rPr>
              <a:t> є </a:t>
            </a:r>
            <a:r>
              <a:rPr lang="ru-RU" sz="2400" dirty="0" err="1">
                <a:solidFill>
                  <a:srgbClr val="7030A0"/>
                </a:solidFill>
              </a:rPr>
              <a:t>розміщення</a:t>
            </a:r>
            <a:r>
              <a:rPr lang="ru-RU" sz="2400" dirty="0">
                <a:solidFill>
                  <a:srgbClr val="7030A0"/>
                </a:solidFill>
              </a:rPr>
              <a:t> числа «</a:t>
            </a:r>
            <a:r>
              <a:rPr lang="ru-RU" sz="2400" dirty="0" err="1">
                <a:solidFill>
                  <a:srgbClr val="7030A0"/>
                </a:solidFill>
              </a:rPr>
              <a:t>Пі</a:t>
            </a:r>
            <a:r>
              <a:rPr lang="ru-RU" sz="2400" dirty="0">
                <a:solidFill>
                  <a:srgbClr val="7030A0"/>
                </a:solidFill>
              </a:rPr>
              <a:t>» у </a:t>
            </a:r>
            <a:r>
              <a:rPr lang="ru-RU" sz="2400" dirty="0" err="1">
                <a:solidFill>
                  <a:srgbClr val="7030A0"/>
                </a:solidFill>
              </a:rPr>
              <a:t>центрі</a:t>
            </a:r>
            <a:r>
              <a:rPr lang="ru-RU" sz="2400" dirty="0">
                <a:solidFill>
                  <a:srgbClr val="7030A0"/>
                </a:solidFill>
              </a:rPr>
              <a:t> </a:t>
            </a:r>
            <a:r>
              <a:rPr lang="ru-RU" sz="2400" dirty="0" err="1">
                <a:solidFill>
                  <a:srgbClr val="7030A0"/>
                </a:solidFill>
              </a:rPr>
              <a:t>свого</a:t>
            </a:r>
            <a:r>
              <a:rPr lang="ru-RU" sz="2400" dirty="0">
                <a:solidFill>
                  <a:srgbClr val="7030A0"/>
                </a:solidFill>
              </a:rPr>
              <a:t> шедевра. </a:t>
            </a:r>
            <a:r>
              <a:rPr lang="ru-RU" sz="2400" dirty="0" err="1">
                <a:solidFill>
                  <a:srgbClr val="7030A0"/>
                </a:solidFill>
              </a:rPr>
              <a:t>Особливу</a:t>
            </a:r>
            <a:r>
              <a:rPr lang="ru-RU" sz="2400" dirty="0">
                <a:solidFill>
                  <a:srgbClr val="7030A0"/>
                </a:solidFill>
              </a:rPr>
              <a:t> </a:t>
            </a:r>
            <a:r>
              <a:rPr lang="ru-RU" sz="2400" dirty="0" err="1">
                <a:solidFill>
                  <a:srgbClr val="7030A0"/>
                </a:solidFill>
              </a:rPr>
              <a:t>шану</a:t>
            </a:r>
            <a:r>
              <a:rPr lang="ru-RU" sz="2400" dirty="0">
                <a:solidFill>
                  <a:srgbClr val="7030A0"/>
                </a:solidFill>
              </a:rPr>
              <a:t> </a:t>
            </a:r>
            <a:r>
              <a:rPr lang="ru-RU" sz="2400" dirty="0" err="1">
                <a:solidFill>
                  <a:srgbClr val="7030A0"/>
                </a:solidFill>
              </a:rPr>
              <a:t>це</a:t>
            </a:r>
            <a:r>
              <a:rPr lang="ru-RU" sz="2400" dirty="0">
                <a:solidFill>
                  <a:srgbClr val="7030A0"/>
                </a:solidFill>
              </a:rPr>
              <a:t> свято </a:t>
            </a:r>
            <a:r>
              <a:rPr lang="ru-RU" sz="2400" dirty="0" err="1">
                <a:solidFill>
                  <a:srgbClr val="7030A0"/>
                </a:solidFill>
              </a:rPr>
              <a:t>має</a:t>
            </a:r>
            <a:r>
              <a:rPr lang="ru-RU" sz="2400" dirty="0">
                <a:solidFill>
                  <a:srgbClr val="7030A0"/>
                </a:solidFill>
              </a:rPr>
              <a:t> у </a:t>
            </a:r>
            <a:r>
              <a:rPr lang="ru-RU" sz="2400" dirty="0" err="1">
                <a:solidFill>
                  <a:srgbClr val="7030A0"/>
                </a:solidFill>
              </a:rPr>
              <a:t>математиків</a:t>
            </a:r>
            <a:r>
              <a:rPr lang="ru-RU" sz="2400" dirty="0">
                <a:solidFill>
                  <a:srgbClr val="7030A0"/>
                </a:solidFill>
              </a:rPr>
              <a:t> і </a:t>
            </a:r>
            <a:r>
              <a:rPr lang="ru-RU" sz="2400" dirty="0" err="1">
                <a:solidFill>
                  <a:srgbClr val="7030A0"/>
                </a:solidFill>
              </a:rPr>
              <a:t>фізиків</a:t>
            </a:r>
            <a:r>
              <a:rPr lang="ru-RU" sz="2400" dirty="0">
                <a:solidFill>
                  <a:srgbClr val="7030A0"/>
                </a:solidFill>
              </a:rPr>
              <a:t>. В </a:t>
            </a:r>
            <a:r>
              <a:rPr lang="ru-RU" sz="2400" dirty="0" err="1">
                <a:solidFill>
                  <a:srgbClr val="7030A0"/>
                </a:solidFill>
              </a:rPr>
              <a:t>цей</a:t>
            </a:r>
            <a:r>
              <a:rPr lang="ru-RU" sz="2400" dirty="0">
                <a:solidFill>
                  <a:srgbClr val="7030A0"/>
                </a:solidFill>
              </a:rPr>
              <a:t> день вони </a:t>
            </a:r>
            <a:r>
              <a:rPr lang="ru-RU" sz="2400" dirty="0" err="1">
                <a:solidFill>
                  <a:srgbClr val="7030A0"/>
                </a:solidFill>
              </a:rPr>
              <a:t>збираються</a:t>
            </a:r>
            <a:r>
              <a:rPr lang="ru-RU" sz="2400" dirty="0">
                <a:solidFill>
                  <a:srgbClr val="7030A0"/>
                </a:solidFill>
              </a:rPr>
              <a:t> за </a:t>
            </a:r>
            <a:r>
              <a:rPr lang="ru-RU" sz="2400" dirty="0" err="1">
                <a:solidFill>
                  <a:srgbClr val="7030A0"/>
                </a:solidFill>
              </a:rPr>
              <a:t>круглими</a:t>
            </a:r>
            <a:r>
              <a:rPr lang="ru-RU" sz="2400" dirty="0">
                <a:solidFill>
                  <a:srgbClr val="7030A0"/>
                </a:solidFill>
              </a:rPr>
              <a:t> столами та </a:t>
            </a:r>
            <a:r>
              <a:rPr lang="ru-RU" sz="2400" dirty="0" err="1">
                <a:solidFill>
                  <a:srgbClr val="7030A0"/>
                </a:solidFill>
              </a:rPr>
              <a:t>ведуть</a:t>
            </a:r>
            <a:r>
              <a:rPr lang="ru-RU" sz="2400" dirty="0">
                <a:solidFill>
                  <a:srgbClr val="7030A0"/>
                </a:solidFill>
              </a:rPr>
              <a:t> </a:t>
            </a:r>
            <a:r>
              <a:rPr lang="ru-RU" sz="2400" dirty="0" err="1">
                <a:solidFill>
                  <a:srgbClr val="7030A0"/>
                </a:solidFill>
              </a:rPr>
              <a:t>обговорення</a:t>
            </a:r>
            <a:r>
              <a:rPr lang="ru-RU" sz="2400" dirty="0">
                <a:solidFill>
                  <a:srgbClr val="7030A0"/>
                </a:solidFill>
              </a:rPr>
              <a:t> </a:t>
            </a:r>
            <a:r>
              <a:rPr lang="ru-RU" sz="2400" dirty="0" err="1">
                <a:solidFill>
                  <a:srgbClr val="7030A0"/>
                </a:solidFill>
              </a:rPr>
              <a:t>відносність</a:t>
            </a:r>
            <a:r>
              <a:rPr lang="ru-RU" sz="2400" dirty="0">
                <a:solidFill>
                  <a:srgbClr val="7030A0"/>
                </a:solidFill>
              </a:rPr>
              <a:t> </a:t>
            </a:r>
            <a:r>
              <a:rPr lang="ru-RU" sz="2400" dirty="0" smtClean="0">
                <a:solidFill>
                  <a:srgbClr val="7030A0"/>
                </a:solidFill>
              </a:rPr>
              <a:t>    		</a:t>
            </a:r>
            <a:r>
              <a:rPr lang="ru-RU" sz="2400" dirty="0" err="1" smtClean="0">
                <a:solidFill>
                  <a:srgbClr val="7030A0"/>
                </a:solidFill>
              </a:rPr>
              <a:t>даного</a:t>
            </a:r>
            <a:r>
              <a:rPr lang="ru-RU" sz="2400" dirty="0" smtClean="0">
                <a:solidFill>
                  <a:srgbClr val="7030A0"/>
                </a:solidFill>
              </a:rPr>
              <a:t> </a:t>
            </a:r>
            <a:r>
              <a:rPr lang="ru-RU" sz="2400" dirty="0" err="1">
                <a:solidFill>
                  <a:srgbClr val="7030A0"/>
                </a:solidFill>
              </a:rPr>
              <a:t>незвичайного</a:t>
            </a:r>
            <a:r>
              <a:rPr lang="ru-RU" sz="2400" dirty="0">
                <a:solidFill>
                  <a:srgbClr val="7030A0"/>
                </a:solidFill>
              </a:rPr>
              <a:t> числа.</a:t>
            </a:r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C81E25-343D-495A-B348-B1835B3CC624}" type="slidenum">
              <a:rPr lang="ru-RU" smtClean="0"/>
              <a:pPr/>
              <a:t>18</a:t>
            </a:fld>
            <a:endParaRPr lang="ru-RU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42070" y="4158140"/>
            <a:ext cx="3833276" cy="2555517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508104" y="4077419"/>
            <a:ext cx="3519513" cy="26362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100503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596" y="214290"/>
            <a:ext cx="8229600" cy="654032"/>
          </a:xfrm>
        </p:spPr>
        <p:txBody>
          <a:bodyPr>
            <a:normAutofit fontScale="90000"/>
          </a:bodyPr>
          <a:lstStyle/>
          <a:p>
            <a:r>
              <a:rPr lang="uk-UA" b="1" dirty="0" smtClean="0"/>
              <a:t/>
            </a:r>
            <a:br>
              <a:rPr lang="uk-UA" b="1" dirty="0" smtClean="0"/>
            </a:br>
            <a:r>
              <a:rPr lang="uk-UA" sz="360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>Пам’ятники </a:t>
            </a:r>
            <a:r>
              <a:rPr lang="uk-UA" sz="3600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>числу </a:t>
            </a:r>
            <a:r>
              <a:rPr lang="ru-RU" sz="6000" dirty="0" err="1" smtClean="0">
                <a:solidFill>
                  <a:schemeClr val="accent1">
                    <a:lumMod val="50000"/>
                  </a:schemeClr>
                </a:solidFill>
              </a:rPr>
              <a:t>π</a:t>
            </a:r>
            <a:r>
              <a:rPr lang="ru-RU" sz="6000" dirty="0" smtClean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uk-UA" sz="360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>.</a:t>
            </a:r>
            <a:r>
              <a:rPr lang="ru-RU" sz="3600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/>
            </a:r>
            <a:br>
              <a:rPr lang="ru-RU" sz="3600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</a:br>
            <a:endParaRPr lang="ru-RU" sz="360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ffectLst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429124" y="1000109"/>
            <a:ext cx="4257676" cy="2428892"/>
          </a:xfrm>
        </p:spPr>
        <p:txBody>
          <a:bodyPr>
            <a:normAutofit fontScale="92500" lnSpcReduction="10000"/>
          </a:bodyPr>
          <a:lstStyle/>
          <a:p>
            <a:pPr>
              <a:buNone/>
            </a:pPr>
            <a:r>
              <a:rPr lang="uk-UA" sz="2800" dirty="0" smtClean="0"/>
              <a:t>    </a:t>
            </a:r>
          </a:p>
          <a:p>
            <a:pPr>
              <a:buNone/>
            </a:pPr>
            <a:r>
              <a:rPr lang="uk-UA" sz="2800" dirty="0"/>
              <a:t> </a:t>
            </a:r>
            <a:r>
              <a:rPr lang="uk-UA" sz="2800" dirty="0" smtClean="0"/>
              <a:t>    Памятник </a:t>
            </a:r>
            <a:r>
              <a:rPr lang="uk-UA" sz="2800" dirty="0"/>
              <a:t>числу Пі, встановлений на південному березі Кримського півострова поблизу міста Кацивелі</a:t>
            </a:r>
            <a:endParaRPr lang="ru-RU" sz="2800" dirty="0"/>
          </a:p>
          <a:p>
            <a:pPr>
              <a:buNone/>
            </a:pPr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C81E25-343D-495A-B348-B1835B3CC624}" type="slidenum">
              <a:rPr lang="ru-RU" smtClean="0"/>
              <a:pPr/>
              <a:t>19</a:t>
            </a:fld>
            <a:endParaRPr lang="ru-RU"/>
          </a:p>
        </p:txBody>
      </p:sp>
      <p:pic>
        <p:nvPicPr>
          <p:cNvPr id="4" name="Рисунок 3" descr="http://slovo67.ucoz.ru/_fr/0/s0127394.jpg">
            <a:hlinkClick r:id="rId2" tgtFrame="_blank" tooltip="&quot;Нажмите, для просмотра в полном размере...&quot;"/>
          </p:cNvPr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57158" y="1071546"/>
            <a:ext cx="4214842" cy="335758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Рисунок 4" descr="http://slovo67.ucoz.ru/_fr/0/2840755.jpg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929190" y="4005064"/>
            <a:ext cx="4107306" cy="285293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9457" name="Rectangle 1"/>
          <p:cNvSpPr>
            <a:spLocks noChangeArrowheads="1"/>
          </p:cNvSpPr>
          <p:nvPr/>
        </p:nvSpPr>
        <p:spPr bwMode="auto">
          <a:xfrm>
            <a:off x="0" y="4500570"/>
            <a:ext cx="4786314" cy="12926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R="0" lvl="0" algn="ctr" fontAlgn="base">
              <a:spcAft>
                <a:spcPct val="0"/>
              </a:spcAft>
              <a:buClrTx/>
              <a:buSzTx/>
              <a:tabLst/>
            </a:pPr>
            <a:r>
              <a:rPr lang="uk-UA" sz="2600" dirty="0" smtClean="0">
                <a:solidFill>
                  <a:schemeClr val="accent1">
                    <a:lumMod val="50000"/>
                  </a:schemeClr>
                </a:solidFill>
                <a:latin typeface="Constantia" pitchFamily="18" charset="0"/>
              </a:rPr>
              <a:t>У цьому крузі закодовані перші десять знаків числа Пі.</a:t>
            </a:r>
            <a:endParaRPr lang="ru-RU" sz="2600" dirty="0" smtClean="0">
              <a:solidFill>
                <a:schemeClr val="accent1">
                  <a:lumMod val="50000"/>
                </a:schemeClr>
              </a:solidFill>
              <a:latin typeface="Constantia" pitchFamily="18" charset="0"/>
            </a:endParaRPr>
          </a:p>
          <a:p>
            <a:pPr marR="0" lvl="0" algn="ctr" fontAlgn="base">
              <a:spcAft>
                <a:spcPct val="0"/>
              </a:spcAft>
              <a:buClrTx/>
              <a:buSzTx/>
              <a:tabLst/>
            </a:pPr>
            <a:r>
              <a:rPr lang="uk-UA" sz="2600" dirty="0" smtClean="0">
                <a:solidFill>
                  <a:schemeClr val="accent1">
                    <a:lumMod val="50000"/>
                  </a:schemeClr>
                </a:solidFill>
                <a:latin typeface="Constantia" pitchFamily="18" charset="0"/>
              </a:rPr>
              <a:t>Великобританія.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uk-UA" dirty="0" smtClean="0"/>
              <a:t/>
            </a:r>
            <a:br>
              <a:rPr lang="uk-UA" dirty="0" smtClean="0"/>
            </a:br>
            <a:r>
              <a:rPr lang="uk-UA" sz="360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>Пам’ятник </a:t>
            </a:r>
            <a:r>
              <a:rPr lang="uk-UA" sz="360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>числу </a:t>
            </a:r>
            <a:r>
              <a:rPr lang="uk-UA" sz="360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>    </a:t>
            </a:r>
            <a:r>
              <a:rPr lang="ru-RU" sz="3600" smtClean="0">
                <a:solidFill>
                  <a:schemeClr val="accent1">
                    <a:lumMod val="50000"/>
                  </a:schemeClr>
                </a:solidFill>
              </a:rPr>
              <a:t>π</a:t>
            </a:r>
            <a:r>
              <a:rPr lang="ru-RU" sz="3600" dirty="0" smtClean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uk-UA" sz="360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>  </a:t>
            </a:r>
            <a:r>
              <a:rPr lang="uk-UA" sz="3600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>перед будинком музею мистецтв у </a:t>
            </a:r>
            <a:r>
              <a:rPr lang="uk-UA" sz="360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>Сіетлі (США)</a:t>
            </a:r>
            <a:r>
              <a:rPr lang="ru-RU" sz="3600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/>
            </a:r>
            <a:br>
              <a:rPr lang="ru-RU" sz="3600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</a:br>
            <a:endParaRPr lang="ru-RU" sz="360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ffectLst/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C81E25-343D-495A-B348-B1835B3CC624}" type="slidenum">
              <a:rPr lang="ru-RU" smtClean="0"/>
              <a:pPr/>
              <a:t>20</a:t>
            </a:fld>
            <a:endParaRPr lang="ru-RU"/>
          </a:p>
        </p:txBody>
      </p:sp>
      <p:pic>
        <p:nvPicPr>
          <p:cNvPr id="4" name="Рисунок 3" descr="Pi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887279" y="3714728"/>
            <a:ext cx="3000396" cy="314327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8596" y="1428736"/>
            <a:ext cx="3437322" cy="257799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031641" y="2543294"/>
            <a:ext cx="3112359" cy="431470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38271" y="214290"/>
            <a:ext cx="8391363" cy="842183"/>
          </a:xfrm>
        </p:spPr>
        <p:txBody>
          <a:bodyPr>
            <a:normAutofit fontScale="90000"/>
          </a:bodyPr>
          <a:lstStyle/>
          <a:p>
            <a:r>
              <a:rPr lang="uk-UA" sz="320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>У Парку скульптур</a:t>
            </a:r>
            <a:r>
              <a:rPr lang="uk-UA" sz="320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>. </a:t>
            </a:r>
            <a:r>
              <a:rPr lang="uk-UA" sz="3200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>Прінстон</a:t>
            </a:r>
            <a:r>
              <a:rPr lang="uk-UA" sz="320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>.</a:t>
            </a:r>
            <a:br>
              <a:rPr lang="uk-UA" sz="320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</a:br>
            <a:r>
              <a:rPr lang="uk-UA" sz="320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> В </a:t>
            </a:r>
            <a:r>
              <a:rPr lang="uk-UA" sz="3200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>Нью</a:t>
            </a:r>
            <a:r>
              <a:rPr lang="uk-UA" sz="320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> -Джерсі. США </a:t>
            </a:r>
            <a:endParaRPr lang="uk-UA" sz="320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ffectLst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7732" y="1056473"/>
            <a:ext cx="8932440" cy="580152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06090"/>
          </a:xfrm>
        </p:spPr>
        <p:txBody>
          <a:bodyPr>
            <a:normAutofit/>
          </a:bodyPr>
          <a:lstStyle/>
          <a:p>
            <a:r>
              <a:rPr lang="uk-UA" sz="320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>м. </a:t>
            </a:r>
            <a:r>
              <a:rPr lang="uk-UA" sz="3200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>Тольятті</a:t>
            </a:r>
            <a:r>
              <a:rPr lang="uk-UA" sz="320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>. Росія</a:t>
            </a:r>
            <a:endParaRPr lang="uk-UA" sz="320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ffectLst/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8170" y="898313"/>
            <a:ext cx="8949431" cy="597666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96908"/>
          </a:xfrm>
        </p:spPr>
        <p:txBody>
          <a:bodyPr>
            <a:normAutofit fontScale="90000"/>
          </a:bodyPr>
          <a:lstStyle/>
          <a:p>
            <a:r>
              <a:rPr lang="ru-RU" sz="3200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>Пам</a:t>
            </a:r>
            <a:r>
              <a:rPr lang="en-US" sz="320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>’</a:t>
            </a:r>
            <a:r>
              <a:rPr lang="ru-RU" sz="3200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>ятник</a:t>
            </a:r>
            <a:r>
              <a:rPr lang="ru-RU" sz="320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> числу  </a:t>
            </a:r>
            <a:r>
              <a:rPr lang="ru-RU" sz="3200" dirty="0" err="1" smtClean="0">
                <a:solidFill>
                  <a:schemeClr val="accent1">
                    <a:lumMod val="50000"/>
                  </a:schemeClr>
                </a:solidFill>
              </a:rPr>
              <a:t>π </a:t>
            </a:r>
            <a:r>
              <a:rPr lang="ru-RU" sz="3200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> </a:t>
            </a:r>
            <a:r>
              <a:rPr lang="ru-RU" sz="320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>в </a:t>
            </a:r>
            <a:r>
              <a:rPr lang="ru-RU" sz="3200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>Озерську</a:t>
            </a:r>
            <a:r>
              <a:rPr lang="ru-RU" sz="320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/>
            </a:r>
            <a:br>
              <a:rPr lang="ru-RU" sz="320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</a:br>
            <a:endParaRPr lang="uk-UA" sz="320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ffectLst/>
            </a:endParaRPr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857356" y="1071546"/>
            <a:ext cx="4071966" cy="542928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34082"/>
          </a:xfrm>
        </p:spPr>
        <p:txBody>
          <a:bodyPr>
            <a:normAutofit/>
          </a:bodyPr>
          <a:lstStyle/>
          <a:p>
            <a:r>
              <a:rPr lang="ru-RU" sz="3200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>Пам’ятник</a:t>
            </a:r>
            <a:r>
              <a:rPr lang="ru-RU" sz="320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>  числу </a:t>
            </a:r>
            <a:r>
              <a:rPr lang="ru-RU" sz="3200" dirty="0" err="1" smtClean="0">
                <a:solidFill>
                  <a:schemeClr val="accent1">
                    <a:lumMod val="50000"/>
                  </a:schemeClr>
                </a:solidFill>
              </a:rPr>
              <a:t>π</a:t>
            </a:r>
            <a:r>
              <a:rPr lang="ru-RU" sz="3200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>  </a:t>
            </a:r>
            <a:r>
              <a:rPr lang="ru-RU" sz="320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>в </a:t>
            </a:r>
            <a:r>
              <a:rPr lang="ru-RU" sz="3200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>Волгограді</a:t>
            </a:r>
            <a:endParaRPr lang="ru-RU" sz="3200" dirty="0" smtClean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ffectLst/>
            </a:endParaRPr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C81E25-343D-495A-B348-B1835B3CC624}" type="slidenum">
              <a:rPr lang="ru-RU" smtClean="0"/>
              <a:pPr/>
              <a:t>24</a:t>
            </a:fld>
            <a:endParaRPr lang="ru-RU"/>
          </a:p>
        </p:txBody>
      </p:sp>
      <p:pic>
        <p:nvPicPr>
          <p:cNvPr id="4" name="Рисунок 3" descr="текст при наведении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8" y="935151"/>
            <a:ext cx="8640960" cy="581275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-612576" y="0"/>
            <a:ext cx="4114800" cy="2218258"/>
          </a:xfrm>
        </p:spPr>
        <p:txBody>
          <a:bodyPr>
            <a:normAutofit/>
          </a:bodyPr>
          <a:lstStyle/>
          <a:p>
            <a:r>
              <a:rPr lang="ru-RU" sz="360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> </a:t>
            </a:r>
            <a:r>
              <a:rPr lang="ru-RU" sz="3600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>Черногорія</a:t>
            </a:r>
            <a:r>
              <a:rPr lang="ru-RU" sz="360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> </a:t>
            </a:r>
            <a:r>
              <a:rPr lang="ru-RU" sz="360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>,</a:t>
            </a:r>
            <a:br>
              <a:rPr lang="ru-RU" sz="360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</a:br>
            <a:r>
              <a:rPr lang="ru-RU" sz="360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> </a:t>
            </a:r>
            <a:r>
              <a:rPr lang="ru-RU" sz="360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>м.  </a:t>
            </a:r>
            <a:r>
              <a:rPr lang="ru-RU" sz="3600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>Будва</a:t>
            </a:r>
            <a:endParaRPr lang="ru-RU" dirty="0"/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C81E25-343D-495A-B348-B1835B3CC624}" type="slidenum">
              <a:rPr lang="ru-RU" smtClean="0"/>
              <a:pPr/>
              <a:t>25</a:t>
            </a:fld>
            <a:endParaRPr lang="ru-RU"/>
          </a:p>
        </p:txBody>
      </p:sp>
      <p:pic>
        <p:nvPicPr>
          <p:cNvPr id="5" name="Рисунок 4" descr="текст при наведении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9264" y="1297896"/>
            <a:ext cx="6624736" cy="54476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71472" y="214290"/>
            <a:ext cx="8229600" cy="1728192"/>
          </a:xfrm>
        </p:spPr>
        <p:txBody>
          <a:bodyPr>
            <a:normAutofit/>
          </a:bodyPr>
          <a:lstStyle/>
          <a:p>
            <a:r>
              <a:rPr lang="uk-UA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>Проект </a:t>
            </a:r>
            <a:r>
              <a:rPr lang="uk-UA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>“Ритми</a:t>
            </a:r>
            <a:r>
              <a:rPr lang="uk-UA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> життя “ Ендрю </a:t>
            </a:r>
            <a:r>
              <a:rPr lang="uk-UA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>Роджерса</a:t>
            </a:r>
            <a:r>
              <a:rPr lang="uk-UA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> (2006 рік)</a:t>
            </a:r>
            <a:endParaRPr lang="uk-UA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ffectLst/>
            </a:endParaRPr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95736" y="1702389"/>
            <a:ext cx="6948264" cy="515561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7"/>
            <a:ext cx="8229600" cy="5026571"/>
          </a:xfrm>
        </p:spPr>
        <p:txBody>
          <a:bodyPr>
            <a:noAutofit/>
          </a:bodyPr>
          <a:lstStyle/>
          <a:p>
            <a:pPr algn="l"/>
            <a:r>
              <a:rPr lang="ru-RU" sz="3600" dirty="0" err="1" smtClean="0">
                <a:solidFill>
                  <a:srgbClr val="C00000"/>
                </a:solidFill>
              </a:rPr>
              <a:t>Американський</a:t>
            </a:r>
            <a:r>
              <a:rPr lang="ru-RU" sz="3600" dirty="0" smtClean="0">
                <a:solidFill>
                  <a:srgbClr val="C00000"/>
                </a:solidFill>
              </a:rPr>
              <a:t> </a:t>
            </a:r>
            <a:r>
              <a:rPr lang="ru-RU" sz="3600" dirty="0" err="1">
                <a:solidFill>
                  <a:srgbClr val="C00000"/>
                </a:solidFill>
              </a:rPr>
              <a:t>музикант</a:t>
            </a:r>
            <a:r>
              <a:rPr lang="ru-RU" sz="3600" dirty="0">
                <a:solidFill>
                  <a:srgbClr val="C00000"/>
                </a:solidFill>
              </a:rPr>
              <a:t> Майкл Блейк </a:t>
            </a:r>
            <a:r>
              <a:rPr lang="ru-RU" sz="3600" dirty="0" err="1">
                <a:solidFill>
                  <a:srgbClr val="C00000"/>
                </a:solidFill>
              </a:rPr>
              <a:t>поклав</a:t>
            </a:r>
            <a:r>
              <a:rPr lang="ru-RU" sz="3600" dirty="0">
                <a:solidFill>
                  <a:srgbClr val="C00000"/>
                </a:solidFill>
              </a:rPr>
              <a:t> число π на </a:t>
            </a:r>
            <a:r>
              <a:rPr lang="ru-RU" sz="3600" dirty="0" err="1">
                <a:solidFill>
                  <a:srgbClr val="C00000"/>
                </a:solidFill>
              </a:rPr>
              <a:t>музику</a:t>
            </a:r>
            <a:r>
              <a:rPr lang="ru-RU" sz="3600" dirty="0">
                <a:solidFill>
                  <a:srgbClr val="C00000"/>
                </a:solidFill>
              </a:rPr>
              <a:t>, поставивши </a:t>
            </a:r>
            <a:r>
              <a:rPr lang="ru-RU" sz="3600" dirty="0" err="1">
                <a:solidFill>
                  <a:srgbClr val="C00000"/>
                </a:solidFill>
              </a:rPr>
              <a:t>десятковим</a:t>
            </a:r>
            <a:r>
              <a:rPr lang="ru-RU" sz="3600" dirty="0">
                <a:solidFill>
                  <a:srgbClr val="C00000"/>
                </a:solidFill>
              </a:rPr>
              <a:t> цифрам числа у </a:t>
            </a:r>
            <a:r>
              <a:rPr lang="ru-RU" sz="3600" dirty="0" err="1">
                <a:solidFill>
                  <a:srgbClr val="C00000"/>
                </a:solidFill>
              </a:rPr>
              <a:t>відповідність</a:t>
            </a:r>
            <a:r>
              <a:rPr lang="ru-RU" sz="3600" dirty="0">
                <a:solidFill>
                  <a:srgbClr val="C00000"/>
                </a:solidFill>
              </a:rPr>
              <a:t> </a:t>
            </a:r>
            <a:r>
              <a:rPr lang="ru-RU" sz="3600" dirty="0" err="1">
                <a:solidFill>
                  <a:srgbClr val="C00000"/>
                </a:solidFill>
              </a:rPr>
              <a:t>ноти</a:t>
            </a:r>
            <a:r>
              <a:rPr lang="ru-RU" sz="3600" dirty="0">
                <a:solidFill>
                  <a:srgbClr val="C00000"/>
                </a:solidFill>
              </a:rPr>
              <a:t>. </a:t>
            </a:r>
            <a:br>
              <a:rPr lang="ru-RU" sz="3600" dirty="0">
                <a:solidFill>
                  <a:srgbClr val="C00000"/>
                </a:solidFill>
              </a:rPr>
            </a:br>
            <a:r>
              <a:rPr lang="ru-RU" sz="3600" dirty="0" err="1">
                <a:solidFill>
                  <a:srgbClr val="C00000"/>
                </a:solidFill>
              </a:rPr>
              <a:t>Інший</a:t>
            </a:r>
            <a:r>
              <a:rPr lang="ru-RU" sz="3600" dirty="0">
                <a:solidFill>
                  <a:srgbClr val="C00000"/>
                </a:solidFill>
              </a:rPr>
              <a:t> </a:t>
            </a:r>
            <a:r>
              <a:rPr lang="ru-RU" sz="3600" dirty="0" err="1">
                <a:solidFill>
                  <a:srgbClr val="C00000"/>
                </a:solidFill>
              </a:rPr>
              <a:t>музикант</a:t>
            </a:r>
            <a:r>
              <a:rPr lang="ru-RU" sz="3600" dirty="0">
                <a:solidFill>
                  <a:srgbClr val="C00000"/>
                </a:solidFill>
              </a:rPr>
              <a:t> </a:t>
            </a:r>
            <a:r>
              <a:rPr lang="ru-RU" sz="3600" dirty="0" err="1">
                <a:solidFill>
                  <a:srgbClr val="C00000"/>
                </a:solidFill>
              </a:rPr>
              <a:t>Девід</a:t>
            </a:r>
            <a:r>
              <a:rPr lang="ru-RU" sz="3600" dirty="0">
                <a:solidFill>
                  <a:srgbClr val="C00000"/>
                </a:solidFill>
              </a:rPr>
              <a:t> Макдональд записав за </a:t>
            </a:r>
            <a:r>
              <a:rPr lang="ru-RU" sz="3600" dirty="0" err="1">
                <a:solidFill>
                  <a:srgbClr val="C00000"/>
                </a:solidFill>
              </a:rPr>
              <a:t>допомогою</a:t>
            </a:r>
            <a:r>
              <a:rPr lang="ru-RU" sz="3600" dirty="0">
                <a:solidFill>
                  <a:srgbClr val="C00000"/>
                </a:solidFill>
              </a:rPr>
              <a:t> </a:t>
            </a:r>
            <a:r>
              <a:rPr lang="ru-RU" sz="3600" dirty="0" err="1">
                <a:solidFill>
                  <a:srgbClr val="C00000"/>
                </a:solidFill>
              </a:rPr>
              <a:t>фортепіано</a:t>
            </a:r>
            <a:r>
              <a:rPr lang="ru-RU" sz="3600" dirty="0">
                <a:solidFill>
                  <a:srgbClr val="C00000"/>
                </a:solidFill>
              </a:rPr>
              <a:t>, як </a:t>
            </a:r>
            <a:r>
              <a:rPr lang="ru-RU" sz="3600" dirty="0" err="1" smtClean="0">
                <a:solidFill>
                  <a:srgbClr val="C00000"/>
                </a:solidFill>
              </a:rPr>
              <a:t>звучить</a:t>
            </a:r>
            <a:r>
              <a:rPr lang="ru-RU" sz="3600" dirty="0" smtClean="0">
                <a:solidFill>
                  <a:srgbClr val="C00000"/>
                </a:solidFill>
              </a:rPr>
              <a:t> </a:t>
            </a:r>
            <a:r>
              <a:rPr lang="ru-RU" sz="3600" dirty="0">
                <a:solidFill>
                  <a:srgbClr val="C00000"/>
                </a:solidFill>
              </a:rPr>
              <a:t>π з </a:t>
            </a:r>
            <a:r>
              <a:rPr lang="ru-RU" sz="3600" dirty="0" err="1">
                <a:solidFill>
                  <a:srgbClr val="C00000"/>
                </a:solidFill>
              </a:rPr>
              <a:t>точністю</a:t>
            </a:r>
            <a:r>
              <a:rPr lang="ru-RU" sz="3600" dirty="0">
                <a:solidFill>
                  <a:srgbClr val="C00000"/>
                </a:solidFill>
              </a:rPr>
              <a:t> до 122 </a:t>
            </a:r>
            <a:r>
              <a:rPr lang="ru-RU" sz="3600" dirty="0" err="1">
                <a:solidFill>
                  <a:srgbClr val="C00000"/>
                </a:solidFill>
              </a:rPr>
              <a:t>знаків</a:t>
            </a:r>
            <a:r>
              <a:rPr lang="ru-RU" sz="3600" dirty="0">
                <a:solidFill>
                  <a:srgbClr val="C00000"/>
                </a:solidFill>
              </a:rPr>
              <a:t> </a:t>
            </a:r>
            <a:r>
              <a:rPr lang="ru-RU" sz="3600" dirty="0" err="1">
                <a:solidFill>
                  <a:srgbClr val="C00000"/>
                </a:solidFill>
              </a:rPr>
              <a:t>після</a:t>
            </a:r>
            <a:r>
              <a:rPr lang="ru-RU" sz="3600" dirty="0">
                <a:solidFill>
                  <a:srgbClr val="C00000"/>
                </a:solidFill>
              </a:rPr>
              <a:t> </a:t>
            </a:r>
            <a:r>
              <a:rPr lang="ru-RU" sz="3600" dirty="0" err="1">
                <a:solidFill>
                  <a:srgbClr val="C00000"/>
                </a:solidFill>
              </a:rPr>
              <a:t>коми</a:t>
            </a:r>
            <a:r>
              <a:rPr lang="ru-RU" sz="3600" dirty="0">
                <a:solidFill>
                  <a:srgbClr val="C00000"/>
                </a:solidFill>
              </a:rPr>
              <a:t>. </a:t>
            </a:r>
            <a:br>
              <a:rPr lang="ru-RU" sz="3600" dirty="0">
                <a:solidFill>
                  <a:srgbClr val="C00000"/>
                </a:solidFill>
              </a:rPr>
            </a:br>
            <a:endParaRPr lang="ru-RU" sz="3600" dirty="0">
              <a:solidFill>
                <a:srgbClr val="C00000"/>
              </a:solidFill>
            </a:endParaRPr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C81E25-343D-495A-B348-B1835B3CC624}" type="slidenum">
              <a:rPr lang="ru-RU" smtClean="0"/>
              <a:pPr/>
              <a:t>27</a:t>
            </a:fld>
            <a:endParaRPr lang="ru-RU"/>
          </a:p>
        </p:txBody>
      </p:sp>
      <p:pic>
        <p:nvPicPr>
          <p:cNvPr id="9" name="Рисунок 8" descr="C:\Users\Администратор.000\Desktop\День числа Пі\Пі (мелодія).jpg"/>
          <p:cNvPicPr/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7317"/>
          <a:stretch/>
        </p:blipFill>
        <p:spPr bwMode="auto">
          <a:xfrm>
            <a:off x="4788024" y="4221088"/>
            <a:ext cx="4355976" cy="2636912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10" name="Рисунок 9" descr="C:\Users\Администратор.000\Desktop\День числа Пі\Ноти.png"/>
          <p:cNvPicPr/>
          <p:nvPr/>
        </p:nvPicPr>
        <p:blipFill>
          <a:blip r:embed="rId3" cstate="print">
            <a:duotone>
              <a:srgbClr val="9BBB59">
                <a:shade val="45000"/>
                <a:satMod val="135000"/>
              </a:srgb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640" y="4705731"/>
            <a:ext cx="2416954" cy="2152269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974393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C81E25-343D-495A-B348-B1835B3CC624}" type="slidenum">
              <a:rPr lang="ru-RU" smtClean="0"/>
              <a:pPr/>
              <a:t>28</a:t>
            </a:fld>
            <a:endParaRPr lang="ru-RU"/>
          </a:p>
        </p:txBody>
      </p:sp>
      <p:pic>
        <p:nvPicPr>
          <p:cNvPr id="4" name="музика п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55099" y="260648"/>
            <a:ext cx="8981397" cy="50516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58879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video>
              <p:cMediaNode vol="35849">
                <p:cTn id="7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314602"/>
          </a:xfrm>
        </p:spPr>
        <p:txBody>
          <a:bodyPr>
            <a:noAutofit/>
          </a:bodyPr>
          <a:lstStyle/>
          <a:p>
            <a:pPr algn="l"/>
            <a:r>
              <a:rPr lang="ru-RU" sz="3200" dirty="0" smtClean="0">
                <a:solidFill>
                  <a:schemeClr val="tx1"/>
                </a:solidFill>
                <a:effectLst/>
              </a:rPr>
              <a:t/>
            </a:r>
            <a:br>
              <a:rPr lang="ru-RU" sz="3200" dirty="0" smtClean="0">
                <a:solidFill>
                  <a:schemeClr val="tx1"/>
                </a:solidFill>
                <a:effectLst/>
              </a:rPr>
            </a:br>
            <a:r>
              <a:rPr lang="ru-RU" sz="3200" dirty="0">
                <a:solidFill>
                  <a:schemeClr val="tx1"/>
                </a:solidFill>
                <a:effectLst/>
              </a:rPr>
              <a:t/>
            </a:r>
            <a:br>
              <a:rPr lang="ru-RU" sz="3200" dirty="0">
                <a:solidFill>
                  <a:schemeClr val="tx1"/>
                </a:solidFill>
                <a:effectLst/>
              </a:rPr>
            </a:br>
            <a:r>
              <a:rPr lang="ru-RU" sz="3200" dirty="0" err="1" smtClean="0">
                <a:solidFill>
                  <a:schemeClr val="tx1"/>
                </a:solidFill>
                <a:effectLst/>
              </a:rPr>
              <a:t>Трилер</a:t>
            </a:r>
            <a:r>
              <a:rPr lang="ru-RU" sz="3200" dirty="0" smtClean="0">
                <a:solidFill>
                  <a:schemeClr val="tx1"/>
                </a:solidFill>
                <a:effectLst/>
              </a:rPr>
              <a:t> </a:t>
            </a:r>
            <a:r>
              <a:rPr lang="ru-RU" sz="3200" dirty="0">
                <a:solidFill>
                  <a:schemeClr val="tx1"/>
                </a:solidFill>
                <a:effectLst/>
              </a:rPr>
              <a:t>"</a:t>
            </a:r>
            <a:r>
              <a:rPr lang="ru-RU" sz="3200" dirty="0" err="1">
                <a:solidFill>
                  <a:schemeClr val="tx1"/>
                </a:solidFill>
                <a:effectLst/>
              </a:rPr>
              <a:t>Пі</a:t>
            </a:r>
            <a:r>
              <a:rPr lang="ru-RU" sz="3200" dirty="0">
                <a:solidFill>
                  <a:schemeClr val="tx1"/>
                </a:solidFill>
                <a:effectLst/>
              </a:rPr>
              <a:t>" (1998) став дебютною </a:t>
            </a:r>
            <a:r>
              <a:rPr lang="ru-RU" sz="3200" dirty="0" err="1">
                <a:solidFill>
                  <a:schemeClr val="tx1"/>
                </a:solidFill>
                <a:effectLst/>
              </a:rPr>
              <a:t>роботою</a:t>
            </a:r>
            <a:r>
              <a:rPr lang="ru-RU" sz="3200" dirty="0">
                <a:solidFill>
                  <a:schemeClr val="tx1"/>
                </a:solidFill>
                <a:effectLst/>
              </a:rPr>
              <a:t> </a:t>
            </a:r>
            <a:r>
              <a:rPr lang="ru-RU" sz="3200" dirty="0" err="1">
                <a:solidFill>
                  <a:schemeClr val="tx1"/>
                </a:solidFill>
                <a:effectLst/>
              </a:rPr>
              <a:t>американського</a:t>
            </a:r>
            <a:r>
              <a:rPr lang="ru-RU" sz="3200" dirty="0">
                <a:solidFill>
                  <a:schemeClr val="tx1"/>
                </a:solidFill>
                <a:effectLst/>
              </a:rPr>
              <a:t> </a:t>
            </a:r>
            <a:r>
              <a:rPr lang="ru-RU" sz="3200" dirty="0" err="1">
                <a:solidFill>
                  <a:schemeClr val="tx1"/>
                </a:solidFill>
                <a:effectLst/>
              </a:rPr>
              <a:t>кінорежисера</a:t>
            </a:r>
            <a:r>
              <a:rPr lang="ru-RU" sz="3200" dirty="0">
                <a:solidFill>
                  <a:schemeClr val="tx1"/>
                </a:solidFill>
                <a:effectLst/>
              </a:rPr>
              <a:t> </a:t>
            </a:r>
            <a:r>
              <a:rPr lang="ru-RU" sz="3200" dirty="0" err="1">
                <a:solidFill>
                  <a:schemeClr val="tx1"/>
                </a:solidFill>
                <a:effectLst/>
              </a:rPr>
              <a:t>Даррена</a:t>
            </a:r>
            <a:r>
              <a:rPr lang="ru-RU" sz="3200" dirty="0">
                <a:solidFill>
                  <a:schemeClr val="tx1"/>
                </a:solidFill>
                <a:effectLst/>
              </a:rPr>
              <a:t> </a:t>
            </a:r>
            <a:r>
              <a:rPr lang="ru-RU" sz="3200" dirty="0" err="1">
                <a:solidFill>
                  <a:schemeClr val="tx1"/>
                </a:solidFill>
                <a:effectLst/>
              </a:rPr>
              <a:t>Аранофскі</a:t>
            </a:r>
            <a:r>
              <a:rPr lang="ru-RU" sz="3200" dirty="0">
                <a:solidFill>
                  <a:schemeClr val="tx1"/>
                </a:solidFill>
                <a:effectLst/>
              </a:rPr>
              <a:t>. </a:t>
            </a:r>
            <a:br>
              <a:rPr lang="ru-RU" sz="3200" dirty="0">
                <a:solidFill>
                  <a:schemeClr val="tx1"/>
                </a:solidFill>
                <a:effectLst/>
              </a:rPr>
            </a:br>
            <a:r>
              <a:rPr lang="ru-RU" sz="3200" dirty="0" err="1">
                <a:solidFill>
                  <a:schemeClr val="tx1"/>
                </a:solidFill>
                <a:effectLst/>
              </a:rPr>
              <a:t>Надихаючись</a:t>
            </a:r>
            <a:r>
              <a:rPr lang="ru-RU" sz="3200" dirty="0">
                <a:solidFill>
                  <a:schemeClr val="tx1"/>
                </a:solidFill>
                <a:effectLst/>
              </a:rPr>
              <a:t> одним </a:t>
            </a:r>
            <a:r>
              <a:rPr lang="ru-RU" sz="3200" dirty="0" err="1">
                <a:solidFill>
                  <a:schemeClr val="tx1"/>
                </a:solidFill>
                <a:effectLst/>
              </a:rPr>
              <a:t>лише</a:t>
            </a:r>
            <a:r>
              <a:rPr lang="ru-RU" sz="3200" dirty="0">
                <a:solidFill>
                  <a:schemeClr val="tx1"/>
                </a:solidFill>
                <a:effectLst/>
              </a:rPr>
              <a:t> </a:t>
            </a:r>
            <a:r>
              <a:rPr lang="ru-RU" sz="3200" dirty="0" smtClean="0">
                <a:solidFill>
                  <a:schemeClr val="tx1"/>
                </a:solidFill>
                <a:effectLst/>
              </a:rPr>
              <a:t/>
            </a:r>
            <a:br>
              <a:rPr lang="ru-RU" sz="3200" dirty="0" smtClean="0">
                <a:solidFill>
                  <a:schemeClr val="tx1"/>
                </a:solidFill>
                <a:effectLst/>
              </a:rPr>
            </a:br>
            <a:r>
              <a:rPr lang="ru-RU" sz="3200" dirty="0" err="1" smtClean="0">
                <a:solidFill>
                  <a:schemeClr val="tx1"/>
                </a:solidFill>
                <a:effectLst/>
              </a:rPr>
              <a:t>цим</a:t>
            </a:r>
            <a:r>
              <a:rPr lang="ru-RU" sz="3200" dirty="0" smtClean="0">
                <a:solidFill>
                  <a:schemeClr val="tx1"/>
                </a:solidFill>
                <a:effectLst/>
              </a:rPr>
              <a:t> </a:t>
            </a:r>
            <a:r>
              <a:rPr lang="ru-RU" sz="3200" dirty="0">
                <a:solidFill>
                  <a:schemeClr val="tx1"/>
                </a:solidFill>
                <a:effectLst/>
              </a:rPr>
              <a:t>числом, </a:t>
            </a:r>
            <a:r>
              <a:rPr lang="ru-RU" sz="3200" dirty="0" err="1">
                <a:solidFill>
                  <a:schemeClr val="tx1"/>
                </a:solidFill>
                <a:effectLst/>
              </a:rPr>
              <a:t>режисер</a:t>
            </a:r>
            <a:r>
              <a:rPr lang="ru-RU" sz="3200" dirty="0">
                <a:solidFill>
                  <a:schemeClr val="tx1"/>
                </a:solidFill>
                <a:effectLst/>
              </a:rPr>
              <a:t> </a:t>
            </a:r>
            <a:r>
              <a:rPr lang="ru-RU" sz="3200" dirty="0" smtClean="0">
                <a:solidFill>
                  <a:schemeClr val="tx1"/>
                </a:solidFill>
                <a:effectLst/>
              </a:rPr>
              <a:t/>
            </a:r>
            <a:br>
              <a:rPr lang="ru-RU" sz="3200" dirty="0" smtClean="0">
                <a:solidFill>
                  <a:schemeClr val="tx1"/>
                </a:solidFill>
                <a:effectLst/>
              </a:rPr>
            </a:br>
            <a:r>
              <a:rPr lang="ru-RU" sz="3200" dirty="0" smtClean="0">
                <a:solidFill>
                  <a:schemeClr val="tx1"/>
                </a:solidFill>
                <a:effectLst/>
              </a:rPr>
              <a:t>створив </a:t>
            </a:r>
            <a:r>
              <a:rPr lang="ru-RU" sz="3200" dirty="0">
                <a:solidFill>
                  <a:schemeClr val="tx1"/>
                </a:solidFill>
                <a:effectLst/>
              </a:rPr>
              <a:t>шедевр, </a:t>
            </a:r>
            <a:r>
              <a:rPr lang="ru-RU" sz="3200" dirty="0" err="1">
                <a:solidFill>
                  <a:schemeClr val="tx1"/>
                </a:solidFill>
                <a:effectLst/>
              </a:rPr>
              <a:t>повний</a:t>
            </a:r>
            <a:r>
              <a:rPr lang="ru-RU" sz="3200" dirty="0">
                <a:solidFill>
                  <a:schemeClr val="tx1"/>
                </a:solidFill>
                <a:effectLst/>
              </a:rPr>
              <a:t> </a:t>
            </a:r>
            <a:r>
              <a:rPr lang="ru-RU" sz="3200" dirty="0" smtClean="0">
                <a:solidFill>
                  <a:schemeClr val="tx1"/>
                </a:solidFill>
                <a:effectLst/>
              </a:rPr>
              <a:t/>
            </a:r>
            <a:br>
              <a:rPr lang="ru-RU" sz="3200" dirty="0" smtClean="0">
                <a:solidFill>
                  <a:schemeClr val="tx1"/>
                </a:solidFill>
                <a:effectLst/>
              </a:rPr>
            </a:br>
            <a:r>
              <a:rPr lang="ru-RU" sz="3200" dirty="0" err="1" smtClean="0">
                <a:solidFill>
                  <a:schemeClr val="tx1"/>
                </a:solidFill>
                <a:effectLst/>
              </a:rPr>
              <a:t>вражаючих</a:t>
            </a:r>
            <a:r>
              <a:rPr lang="ru-RU" sz="3200" dirty="0" smtClean="0">
                <a:solidFill>
                  <a:schemeClr val="tx1"/>
                </a:solidFill>
                <a:effectLst/>
              </a:rPr>
              <a:t> </a:t>
            </a:r>
            <a:r>
              <a:rPr lang="ru-RU" sz="3200" dirty="0" err="1">
                <a:solidFill>
                  <a:schemeClr val="tx1"/>
                </a:solidFill>
                <a:effectLst/>
              </a:rPr>
              <a:t>образів</a:t>
            </a:r>
            <a:r>
              <a:rPr lang="ru-RU" sz="3200" dirty="0">
                <a:solidFill>
                  <a:schemeClr val="tx1"/>
                </a:solidFill>
                <a:effectLst/>
              </a:rPr>
              <a:t> і </a:t>
            </a:r>
            <a:r>
              <a:rPr lang="ru-RU" sz="3200" dirty="0" smtClean="0">
                <a:solidFill>
                  <a:schemeClr val="tx1"/>
                </a:solidFill>
                <a:effectLst/>
              </a:rPr>
              <a:t/>
            </a:r>
            <a:br>
              <a:rPr lang="ru-RU" sz="3200" dirty="0" smtClean="0">
                <a:solidFill>
                  <a:schemeClr val="tx1"/>
                </a:solidFill>
                <a:effectLst/>
              </a:rPr>
            </a:br>
            <a:r>
              <a:rPr lang="ru-RU" sz="3200" dirty="0" err="1" smtClean="0">
                <a:solidFill>
                  <a:schemeClr val="tx1"/>
                </a:solidFill>
                <a:effectLst/>
              </a:rPr>
              <a:t>цікавих</a:t>
            </a:r>
            <a:r>
              <a:rPr lang="ru-RU" sz="3200" dirty="0" smtClean="0">
                <a:solidFill>
                  <a:schemeClr val="tx1"/>
                </a:solidFill>
                <a:effectLst/>
              </a:rPr>
              <a:t> </a:t>
            </a:r>
            <a:r>
              <a:rPr lang="ru-RU" sz="3200" dirty="0">
                <a:solidFill>
                  <a:schemeClr val="tx1"/>
                </a:solidFill>
                <a:effectLst/>
              </a:rPr>
              <a:t>загадок. </a:t>
            </a:r>
            <a:br>
              <a:rPr lang="ru-RU" sz="3200" dirty="0">
                <a:solidFill>
                  <a:schemeClr val="tx1"/>
                </a:solidFill>
                <a:effectLst/>
              </a:rPr>
            </a:br>
            <a:r>
              <a:rPr lang="ru-RU" sz="3200" dirty="0" err="1">
                <a:solidFill>
                  <a:schemeClr val="tx1"/>
                </a:solidFill>
                <a:effectLst/>
              </a:rPr>
              <a:t>Цей</a:t>
            </a:r>
            <a:r>
              <a:rPr lang="ru-RU" sz="3200" dirty="0">
                <a:solidFill>
                  <a:schemeClr val="tx1"/>
                </a:solidFill>
                <a:effectLst/>
              </a:rPr>
              <a:t> </a:t>
            </a:r>
            <a:r>
              <a:rPr lang="ru-RU" sz="3200" dirty="0" err="1">
                <a:solidFill>
                  <a:schemeClr val="tx1"/>
                </a:solidFill>
                <a:effectLst/>
              </a:rPr>
              <a:t>фільм</a:t>
            </a:r>
            <a:r>
              <a:rPr lang="ru-RU" sz="3200" dirty="0">
                <a:solidFill>
                  <a:schemeClr val="tx1"/>
                </a:solidFill>
                <a:effectLst/>
              </a:rPr>
              <a:t> </a:t>
            </a:r>
            <a:r>
              <a:rPr lang="ru-RU" sz="3200" dirty="0" err="1">
                <a:solidFill>
                  <a:schemeClr val="tx1"/>
                </a:solidFill>
                <a:effectLst/>
              </a:rPr>
              <a:t>може</a:t>
            </a:r>
            <a:r>
              <a:rPr lang="ru-RU" sz="3200" dirty="0">
                <a:solidFill>
                  <a:schemeClr val="tx1"/>
                </a:solidFill>
                <a:effectLst/>
              </a:rPr>
              <a:t> </a:t>
            </a:r>
            <a:r>
              <a:rPr lang="ru-RU" sz="3200" dirty="0" smtClean="0">
                <a:solidFill>
                  <a:schemeClr val="tx1"/>
                </a:solidFill>
                <a:effectLst/>
              </a:rPr>
              <a:t/>
            </a:r>
            <a:br>
              <a:rPr lang="ru-RU" sz="3200" dirty="0" smtClean="0">
                <a:solidFill>
                  <a:schemeClr val="tx1"/>
                </a:solidFill>
                <a:effectLst/>
              </a:rPr>
            </a:br>
            <a:r>
              <a:rPr lang="ru-RU" sz="3200" dirty="0" err="1" smtClean="0">
                <a:solidFill>
                  <a:schemeClr val="tx1"/>
                </a:solidFill>
                <a:effectLst/>
              </a:rPr>
              <a:t>вважатися</a:t>
            </a:r>
            <a:r>
              <a:rPr lang="ru-RU" sz="3200" dirty="0" smtClean="0">
                <a:solidFill>
                  <a:schemeClr val="tx1"/>
                </a:solidFill>
                <a:effectLst/>
              </a:rPr>
              <a:t> </a:t>
            </a:r>
            <a:r>
              <a:rPr lang="ru-RU" sz="3200" dirty="0">
                <a:solidFill>
                  <a:schemeClr val="tx1"/>
                </a:solidFill>
                <a:effectLst/>
              </a:rPr>
              <a:t>першим </a:t>
            </a:r>
            <a:r>
              <a:rPr lang="ru-RU" sz="3200" dirty="0" smtClean="0">
                <a:solidFill>
                  <a:schemeClr val="tx1"/>
                </a:solidFill>
                <a:effectLst/>
              </a:rPr>
              <a:t/>
            </a:r>
            <a:br>
              <a:rPr lang="ru-RU" sz="3200" dirty="0" smtClean="0">
                <a:solidFill>
                  <a:schemeClr val="tx1"/>
                </a:solidFill>
                <a:effectLst/>
              </a:rPr>
            </a:br>
            <a:r>
              <a:rPr lang="ru-RU" sz="3200" dirty="0" smtClean="0">
                <a:solidFill>
                  <a:schemeClr val="tx1"/>
                </a:solidFill>
                <a:effectLst/>
              </a:rPr>
              <a:t>в </a:t>
            </a:r>
            <a:r>
              <a:rPr lang="ru-RU" sz="3200" dirty="0" err="1">
                <a:solidFill>
                  <a:schemeClr val="tx1"/>
                </a:solidFill>
                <a:effectLst/>
              </a:rPr>
              <a:t>історії</a:t>
            </a:r>
            <a:r>
              <a:rPr lang="ru-RU" sz="3200" dirty="0">
                <a:solidFill>
                  <a:schemeClr val="tx1"/>
                </a:solidFill>
                <a:effectLst/>
              </a:rPr>
              <a:t> </a:t>
            </a:r>
            <a:r>
              <a:rPr lang="ru-RU" sz="3200" dirty="0" err="1" smtClean="0">
                <a:solidFill>
                  <a:schemeClr val="tx1"/>
                </a:solidFill>
                <a:effectLst/>
              </a:rPr>
              <a:t>математичним</a:t>
            </a:r>
            <a:r>
              <a:rPr lang="ru-RU" sz="3200" dirty="0" smtClean="0">
                <a:solidFill>
                  <a:schemeClr val="tx1"/>
                </a:solidFill>
                <a:effectLst/>
              </a:rPr>
              <a:t> </a:t>
            </a:r>
            <a:br>
              <a:rPr lang="ru-RU" sz="3200" dirty="0" smtClean="0">
                <a:solidFill>
                  <a:schemeClr val="tx1"/>
                </a:solidFill>
                <a:effectLst/>
              </a:rPr>
            </a:br>
            <a:r>
              <a:rPr lang="ru-RU" sz="3200" dirty="0" err="1" smtClean="0">
                <a:solidFill>
                  <a:schemeClr val="tx1"/>
                </a:solidFill>
                <a:effectLst/>
              </a:rPr>
              <a:t>трилером</a:t>
            </a:r>
            <a:r>
              <a:rPr lang="ru-RU" sz="3200" dirty="0">
                <a:solidFill>
                  <a:schemeClr val="tx1"/>
                </a:solidFill>
                <a:effectLst/>
              </a:rPr>
              <a:t>. </a:t>
            </a:r>
            <a:br>
              <a:rPr lang="ru-RU" sz="3200" dirty="0">
                <a:solidFill>
                  <a:schemeClr val="tx1"/>
                </a:solidFill>
                <a:effectLst/>
              </a:rPr>
            </a:br>
            <a:endParaRPr lang="ru-RU" sz="3200" dirty="0">
              <a:solidFill>
                <a:schemeClr val="tx1"/>
              </a:solidFill>
              <a:effectLst/>
            </a:endParaRPr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C81E25-343D-495A-B348-B1835B3CC624}" type="slidenum">
              <a:rPr lang="ru-RU" smtClean="0"/>
              <a:pPr/>
              <a:t>29</a:t>
            </a:fld>
            <a:endParaRPr lang="ru-RU"/>
          </a:p>
        </p:txBody>
      </p:sp>
      <p:pic>
        <p:nvPicPr>
          <p:cNvPr id="11" name="Рисунок 10" descr="C:\Users\Администратор.000\Desktop\Математика (тиждень)\292322_500x800x250.jpg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354123">
            <a:off x="5677793" y="1825117"/>
            <a:ext cx="3348774" cy="487362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6374453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uk-UA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>Мнемонічні правила для запам’ятовування числа </a:t>
            </a:r>
            <a:r>
              <a:rPr lang="ru-RU" dirty="0">
                <a:solidFill>
                  <a:schemeClr val="accent1">
                    <a:lumMod val="50000"/>
                  </a:schemeClr>
                </a:solidFill>
              </a:rPr>
              <a:t>π </a:t>
            </a:r>
            <a:r>
              <a:rPr lang="uk-UA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>.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ru-RU" i="1" dirty="0" err="1" smtClean="0">
                <a:solidFill>
                  <a:srgbClr val="0070C0"/>
                </a:solidFill>
              </a:rPr>
              <a:t>Українською</a:t>
            </a:r>
            <a:r>
              <a:rPr lang="ru-RU" i="1" dirty="0" smtClean="0">
                <a:solidFill>
                  <a:srgbClr val="0070C0"/>
                </a:solidFill>
              </a:rPr>
              <a:t> </a:t>
            </a:r>
            <a:r>
              <a:rPr lang="ru-RU" i="1" dirty="0" err="1">
                <a:solidFill>
                  <a:srgbClr val="0070C0"/>
                </a:solidFill>
              </a:rPr>
              <a:t>мовою</a:t>
            </a:r>
            <a:r>
              <a:rPr lang="ru-RU" i="1" dirty="0">
                <a:solidFill>
                  <a:srgbClr val="0070C0"/>
                </a:solidFill>
              </a:rPr>
              <a:t>: </a:t>
            </a:r>
            <a:endParaRPr lang="ru-RU" i="1" dirty="0" smtClean="0">
              <a:solidFill>
                <a:srgbClr val="0070C0"/>
              </a:solidFill>
            </a:endParaRPr>
          </a:p>
          <a:p>
            <a:pPr marL="0" indent="0">
              <a:buNone/>
            </a:pPr>
            <a:r>
              <a:rPr lang="ru-RU" dirty="0" smtClean="0"/>
              <a:t>Щоб </a:t>
            </a:r>
            <a:r>
              <a:rPr lang="ru-RU" dirty="0"/>
              <a:t>нам не </a:t>
            </a:r>
            <a:r>
              <a:rPr lang="ru-RU" dirty="0" err="1"/>
              <a:t>помилятися</a:t>
            </a:r>
            <a:r>
              <a:rPr lang="ru-RU" dirty="0" smtClean="0"/>
              <a:t>,</a:t>
            </a:r>
          </a:p>
          <a:p>
            <a:pPr marL="0" indent="0">
              <a:buNone/>
            </a:pPr>
            <a:r>
              <a:rPr lang="ru-RU" dirty="0" smtClean="0"/>
              <a:t>Щоб </a:t>
            </a:r>
            <a:r>
              <a:rPr lang="ru-RU" dirty="0"/>
              <a:t>коло  </a:t>
            </a:r>
            <a:r>
              <a:rPr lang="ru-RU" dirty="0" err="1"/>
              <a:t>вірно</a:t>
            </a:r>
            <a:r>
              <a:rPr lang="ru-RU" dirty="0"/>
              <a:t> </a:t>
            </a:r>
            <a:r>
              <a:rPr lang="ru-RU" dirty="0" err="1" smtClean="0"/>
              <a:t>порахувати</a:t>
            </a:r>
            <a:r>
              <a:rPr lang="ru-RU" dirty="0" smtClean="0"/>
              <a:t>,</a:t>
            </a:r>
          </a:p>
          <a:p>
            <a:pPr marL="0" indent="0">
              <a:buNone/>
            </a:pPr>
            <a:r>
              <a:rPr lang="ru-RU" dirty="0" smtClean="0"/>
              <a:t>Треба </a:t>
            </a:r>
            <a:r>
              <a:rPr lang="ru-RU" dirty="0" err="1"/>
              <a:t>тільки</a:t>
            </a:r>
            <a:r>
              <a:rPr lang="ru-RU" dirty="0"/>
              <a:t> </a:t>
            </a:r>
            <a:r>
              <a:rPr lang="ru-RU" dirty="0" err="1" smtClean="0"/>
              <a:t>постаратися</a:t>
            </a:r>
            <a:endParaRPr lang="ru-RU" dirty="0" smtClean="0"/>
          </a:p>
          <a:p>
            <a:pPr marL="0" indent="0">
              <a:buNone/>
            </a:pPr>
            <a:r>
              <a:rPr lang="ru-RU" dirty="0" smtClean="0"/>
              <a:t>І </a:t>
            </a:r>
            <a:r>
              <a:rPr lang="ru-RU" dirty="0" err="1"/>
              <a:t>запам'ятати</a:t>
            </a:r>
            <a:r>
              <a:rPr lang="ru-RU" dirty="0"/>
              <a:t> все як  є</a:t>
            </a:r>
          </a:p>
          <a:p>
            <a:pPr marL="0" indent="0">
              <a:buNone/>
            </a:pPr>
            <a:r>
              <a:rPr lang="ru-RU" dirty="0" smtClean="0"/>
              <a:t>Три </a:t>
            </a:r>
            <a:r>
              <a:rPr lang="ru-RU" dirty="0"/>
              <a:t>- </a:t>
            </a:r>
            <a:r>
              <a:rPr lang="ru-RU" dirty="0" err="1"/>
              <a:t>чотирнадцять</a:t>
            </a:r>
            <a:r>
              <a:rPr lang="ru-RU" dirty="0"/>
              <a:t> </a:t>
            </a:r>
            <a:r>
              <a:rPr lang="ru-RU" dirty="0" smtClean="0"/>
              <a:t>–</a:t>
            </a:r>
          </a:p>
          <a:p>
            <a:pPr marL="0" indent="0">
              <a:buNone/>
            </a:pPr>
            <a:r>
              <a:rPr lang="ru-RU" dirty="0" err="1" smtClean="0"/>
              <a:t>П'ятнадцять</a:t>
            </a:r>
            <a:r>
              <a:rPr lang="ru-RU" dirty="0" smtClean="0"/>
              <a:t> </a:t>
            </a:r>
            <a:r>
              <a:rPr lang="ru-RU" dirty="0"/>
              <a:t>- </a:t>
            </a:r>
            <a:r>
              <a:rPr lang="ru-RU" dirty="0" err="1"/>
              <a:t>дев'яносто</a:t>
            </a:r>
            <a:r>
              <a:rPr lang="ru-RU" dirty="0"/>
              <a:t> </a:t>
            </a:r>
            <a:r>
              <a:rPr lang="ru-RU" dirty="0" smtClean="0"/>
              <a:t>два</a:t>
            </a:r>
          </a:p>
          <a:p>
            <a:pPr marL="0" indent="0">
              <a:buNone/>
            </a:pPr>
            <a:r>
              <a:rPr lang="ru-RU" dirty="0"/>
              <a:t> </a:t>
            </a:r>
            <a:r>
              <a:rPr lang="ru-RU" dirty="0" smtClean="0"/>
              <a:t>             </a:t>
            </a:r>
            <a:r>
              <a:rPr lang="ru-RU" dirty="0"/>
              <a:t>і </a:t>
            </a:r>
            <a:r>
              <a:rPr lang="ru-RU" dirty="0" err="1"/>
              <a:t>шість</a:t>
            </a:r>
            <a:r>
              <a:rPr lang="ru-RU" dirty="0"/>
              <a:t>!</a:t>
            </a: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C81E25-343D-495A-B348-B1835B3CC624}" type="slidenum">
              <a:rPr lang="ru-RU" smtClean="0"/>
              <a:pPr/>
              <a:t>30</a:t>
            </a:fld>
            <a:endParaRPr lang="ru-RU"/>
          </a:p>
        </p:txBody>
      </p:sp>
      <p:pic>
        <p:nvPicPr>
          <p:cNvPr id="5" name="Рисунок 4" descr="C:\Users\Администратор.000\Desktop\День числа Пі\Пі8.jpg"/>
          <p:cNvPicPr/>
          <p:nvPr/>
        </p:nvPicPr>
        <p:blipFill>
          <a:blip r:embed="rId2">
            <a:clrChange>
              <a:clrFrom>
                <a:srgbClr val="FEFFFF"/>
              </a:clrFrom>
              <a:clrTo>
                <a:srgbClr val="FE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8682315">
            <a:off x="4776979" y="2187432"/>
            <a:ext cx="4661882" cy="1501129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6341712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85720" y="274638"/>
            <a:ext cx="8643998" cy="1143000"/>
          </a:xfrm>
        </p:spPr>
        <p:txBody>
          <a:bodyPr>
            <a:noAutofit/>
          </a:bodyPr>
          <a:lstStyle/>
          <a:p>
            <a:r>
              <a:rPr lang="uk-UA" sz="320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>Мнемонічні правила для запам’ятовування числа </a:t>
            </a:r>
            <a:r>
              <a:rPr lang="ru-RU" sz="3200" dirty="0" err="1" smtClean="0">
                <a:solidFill>
                  <a:schemeClr val="accent1">
                    <a:lumMod val="50000"/>
                  </a:schemeClr>
                </a:solidFill>
              </a:rPr>
              <a:t>π</a:t>
            </a:r>
            <a:r>
              <a:rPr lang="ru-RU" sz="3200" dirty="0" smtClean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uk-UA" sz="320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>.</a:t>
            </a:r>
            <a:endParaRPr lang="ru-RU" sz="320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ffectLst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85720" y="1357298"/>
            <a:ext cx="8572560" cy="5500702"/>
          </a:xfrm>
        </p:spPr>
        <p:txBody>
          <a:bodyPr>
            <a:normAutofit fontScale="25000" lnSpcReduction="20000"/>
          </a:bodyPr>
          <a:lstStyle/>
          <a:p>
            <a:pPr lvl="0">
              <a:buNone/>
            </a:pPr>
            <a:r>
              <a:rPr lang="uk-UA" i="1" dirty="0" smtClean="0"/>
              <a:t> </a:t>
            </a:r>
            <a:r>
              <a:rPr lang="uk-UA" sz="11200" dirty="0" smtClean="0">
                <a:solidFill>
                  <a:srgbClr val="0070C0"/>
                </a:solidFill>
              </a:rPr>
              <a:t>Російською мовою:</a:t>
            </a:r>
            <a:endParaRPr lang="ru-RU" sz="12800" dirty="0" smtClean="0">
              <a:solidFill>
                <a:srgbClr val="0070C0"/>
              </a:solidFill>
            </a:endParaRPr>
          </a:p>
          <a:p>
            <a:pPr>
              <a:buNone/>
            </a:pPr>
            <a:r>
              <a:rPr lang="uk-UA" b="1" dirty="0" smtClean="0"/>
              <a:t> </a:t>
            </a:r>
            <a:endParaRPr lang="ru-RU" dirty="0" smtClean="0"/>
          </a:p>
          <a:p>
            <a:pPr lvl="0">
              <a:buNone/>
            </a:pPr>
            <a:r>
              <a:rPr lang="ru-RU" sz="7400" dirty="0" smtClean="0"/>
              <a:t> </a:t>
            </a:r>
            <a:r>
              <a:rPr lang="ru-RU" sz="9600" dirty="0" smtClean="0"/>
              <a:t>Это          я            знаю          и            помню         прекрасно.</a:t>
            </a:r>
          </a:p>
          <a:p>
            <a:pPr>
              <a:buNone/>
            </a:pPr>
            <a:r>
              <a:rPr lang="ru-RU" sz="9600" dirty="0" smtClean="0"/>
              <a:t>     3           1               4               1                 5                    9 </a:t>
            </a:r>
          </a:p>
          <a:p>
            <a:pPr>
              <a:buNone/>
            </a:pPr>
            <a:r>
              <a:rPr lang="ru-RU" sz="9600" dirty="0" smtClean="0"/>
              <a:t>   Пи    многие      знаки      мне          лишни,        напрасны.</a:t>
            </a:r>
          </a:p>
          <a:p>
            <a:pPr>
              <a:buNone/>
            </a:pPr>
            <a:r>
              <a:rPr lang="ru-RU" sz="9600" dirty="0" smtClean="0"/>
              <a:t>    2           6                5            3                 5                    8</a:t>
            </a:r>
          </a:p>
          <a:p>
            <a:pPr>
              <a:buNone/>
            </a:pPr>
            <a:r>
              <a:rPr lang="ru-RU" sz="9600" dirty="0" smtClean="0"/>
              <a:t>                        </a:t>
            </a:r>
          </a:p>
          <a:p>
            <a:pPr>
              <a:buNone/>
            </a:pPr>
            <a:r>
              <a:rPr lang="ru-RU" sz="9600" b="1" dirty="0"/>
              <a:t> </a:t>
            </a:r>
            <a:r>
              <a:rPr lang="ru-RU" sz="9600" b="1" dirty="0" smtClean="0"/>
              <a:t>                          </a:t>
            </a:r>
            <a:r>
              <a:rPr lang="uk-UA" sz="9600" b="1" dirty="0" smtClean="0"/>
              <a:t> 3, 14159265358…</a:t>
            </a:r>
            <a:endParaRPr lang="ru-RU" sz="9600" dirty="0" smtClean="0"/>
          </a:p>
          <a:p>
            <a:pPr>
              <a:buNone/>
            </a:pPr>
            <a:r>
              <a:rPr lang="uk-UA" sz="7400" b="1" dirty="0" smtClean="0"/>
              <a:t> </a:t>
            </a:r>
            <a:endParaRPr lang="ru-RU" dirty="0" smtClean="0"/>
          </a:p>
          <a:p>
            <a:pPr>
              <a:buNone/>
            </a:pPr>
            <a:r>
              <a:rPr lang="uk-UA" b="1" dirty="0" smtClean="0"/>
              <a:t> </a:t>
            </a:r>
            <a:endParaRPr lang="ru-RU" dirty="0" smtClean="0"/>
          </a:p>
          <a:p>
            <a:pPr lvl="0">
              <a:buNone/>
            </a:pPr>
            <a:r>
              <a:rPr lang="en-US" b="1" dirty="0" smtClean="0"/>
              <a:t>     </a:t>
            </a:r>
            <a:r>
              <a:rPr lang="uk-UA" b="1" dirty="0" smtClean="0"/>
              <a:t>     </a:t>
            </a:r>
            <a:r>
              <a:rPr lang="en-US" b="1" dirty="0" smtClean="0"/>
              <a:t>   </a:t>
            </a:r>
            <a:r>
              <a:rPr lang="ru-RU" sz="7400" dirty="0" smtClean="0"/>
              <a:t>Чтобы нам не ошибиться,</a:t>
            </a:r>
            <a:br>
              <a:rPr lang="ru-RU" sz="7400" dirty="0" smtClean="0"/>
            </a:br>
            <a:r>
              <a:rPr lang="ru-RU" sz="7400" dirty="0" smtClean="0"/>
              <a:t>Надо правильно прочесть:</a:t>
            </a:r>
            <a:br>
              <a:rPr lang="ru-RU" sz="7400" dirty="0" smtClean="0"/>
            </a:br>
            <a:r>
              <a:rPr lang="ru-RU" sz="7400" dirty="0" smtClean="0"/>
              <a:t>Три, четырнадцать, пятнадцать,</a:t>
            </a:r>
            <a:br>
              <a:rPr lang="ru-RU" sz="7400" dirty="0" smtClean="0"/>
            </a:br>
            <a:r>
              <a:rPr lang="ru-RU" sz="7400" dirty="0" smtClean="0"/>
              <a:t>Девяносто два и шесть.</a:t>
            </a:r>
            <a:br>
              <a:rPr lang="ru-RU" sz="7400" dirty="0" smtClean="0"/>
            </a:br>
            <a:r>
              <a:rPr lang="ru-RU" sz="7400" dirty="0" smtClean="0"/>
              <a:t>Надо только постараться</a:t>
            </a:r>
            <a:br>
              <a:rPr lang="ru-RU" sz="7400" dirty="0" smtClean="0"/>
            </a:br>
            <a:r>
              <a:rPr lang="ru-RU" sz="7400" dirty="0" smtClean="0"/>
              <a:t>И запомнить всё как есть:</a:t>
            </a:r>
            <a:br>
              <a:rPr lang="ru-RU" sz="7400" dirty="0" smtClean="0"/>
            </a:br>
            <a:r>
              <a:rPr lang="ru-RU" sz="7400" dirty="0" smtClean="0"/>
              <a:t>Три, четырнадцать, пятнадцать,</a:t>
            </a:r>
            <a:br>
              <a:rPr lang="ru-RU" sz="7400" dirty="0" smtClean="0"/>
            </a:br>
            <a:r>
              <a:rPr lang="ru-RU" sz="7400" dirty="0" smtClean="0"/>
              <a:t>Девяносто два и шесть.</a:t>
            </a:r>
          </a:p>
          <a:p>
            <a:pPr>
              <a:buNone/>
            </a:pPr>
            <a:endParaRPr lang="ru-RU" sz="7400" dirty="0" smtClean="0"/>
          </a:p>
          <a:p>
            <a:pPr>
              <a:buNone/>
            </a:pPr>
            <a:endParaRPr lang="ru-RU" sz="7400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C81E25-343D-495A-B348-B1835B3CC624}" type="slidenum">
              <a:rPr lang="ru-RU" smtClean="0"/>
              <a:pPr/>
              <a:t>31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7504" y="274638"/>
            <a:ext cx="9217024" cy="1143000"/>
          </a:xfrm>
        </p:spPr>
        <p:txBody>
          <a:bodyPr>
            <a:noAutofit/>
          </a:bodyPr>
          <a:lstStyle/>
          <a:p>
            <a:r>
              <a:rPr lang="uk-UA" sz="3600" dirty="0">
                <a:effectLst/>
              </a:rPr>
              <a:t>Серед знавців числа π є </a:t>
            </a:r>
            <a:r>
              <a:rPr lang="uk-UA" sz="3600" dirty="0" smtClean="0">
                <a:effectLst/>
              </a:rPr>
              <a:t>рекордсмени України</a:t>
            </a:r>
            <a:endParaRPr lang="ru-RU" sz="36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0" y="1417638"/>
            <a:ext cx="9144000" cy="5303837"/>
          </a:xfrm>
        </p:spPr>
        <p:txBody>
          <a:bodyPr>
            <a:normAutofit fontScale="92500" lnSpcReduction="10000"/>
          </a:bodyPr>
          <a:lstStyle/>
          <a:p>
            <a:pPr lvl="0"/>
            <a:r>
              <a:rPr lang="uk-UA" dirty="0"/>
              <a:t>Артем Гарін </a:t>
            </a:r>
            <a:r>
              <a:rPr lang="uk-UA" dirty="0" smtClean="0"/>
              <a:t>(1990 </a:t>
            </a:r>
            <a:r>
              <a:rPr lang="uk-UA" dirty="0" err="1" smtClean="0"/>
              <a:t>р.н</a:t>
            </a:r>
            <a:r>
              <a:rPr lang="uk-UA" dirty="0" smtClean="0"/>
              <a:t>.) Триразовий рекордсмен </a:t>
            </a:r>
            <a:r>
              <a:rPr lang="uk-UA" dirty="0"/>
              <a:t>України та Європи із запам’ятовування </a:t>
            </a:r>
            <a:r>
              <a:rPr lang="uk-UA" dirty="0" smtClean="0"/>
              <a:t>надвели-</a:t>
            </a:r>
            <a:r>
              <a:rPr lang="uk-UA" dirty="0" err="1" smtClean="0"/>
              <a:t>ких</a:t>
            </a:r>
            <a:r>
              <a:rPr lang="uk-UA" dirty="0" smtClean="0"/>
              <a:t> </a:t>
            </a:r>
            <a:r>
              <a:rPr lang="uk-UA" dirty="0"/>
              <a:t>обсягів інформації. Рекорди — 5000, 10101 та 23000 знаків. </a:t>
            </a:r>
            <a:endParaRPr lang="ru-RU" dirty="0"/>
          </a:p>
          <a:p>
            <a:pPr marL="0" lvl="0" indent="0">
              <a:buNone/>
            </a:pPr>
            <a:r>
              <a:rPr lang="uk-UA" dirty="0" smtClean="0"/>
              <a:t>Нині </a:t>
            </a:r>
            <a:r>
              <a:rPr lang="uk-UA" dirty="0"/>
              <a:t>займає 8 місце у світі за офіційно </a:t>
            </a:r>
            <a:r>
              <a:rPr lang="uk-UA" dirty="0" smtClean="0"/>
              <a:t>   </a:t>
            </a:r>
            <a:r>
              <a:rPr lang="uk-UA" dirty="0" err="1" smtClean="0"/>
              <a:t>встановле</a:t>
            </a:r>
            <a:r>
              <a:rPr lang="uk-UA" dirty="0" smtClean="0"/>
              <a:t>-</a:t>
            </a:r>
          </a:p>
          <a:p>
            <a:pPr marL="0" lvl="0" indent="0">
              <a:buNone/>
            </a:pPr>
            <a:r>
              <a:rPr lang="uk-UA" dirty="0" smtClean="0"/>
              <a:t>ними </a:t>
            </a:r>
            <a:r>
              <a:rPr lang="uk-UA" dirty="0"/>
              <a:t>рекордами. </a:t>
            </a:r>
            <a:r>
              <a:rPr lang="uk-UA" dirty="0" smtClean="0"/>
              <a:t>Останній був </a:t>
            </a:r>
            <a:r>
              <a:rPr lang="uk-UA" dirty="0"/>
              <a:t>на </a:t>
            </a:r>
            <a:r>
              <a:rPr lang="uk-UA" dirty="0" smtClean="0"/>
              <a:t>23 тисячі знаків</a:t>
            </a:r>
            <a:r>
              <a:rPr lang="uk-UA" dirty="0"/>
              <a:t>, який ще у </a:t>
            </a:r>
            <a:r>
              <a:rPr lang="uk-UA" dirty="0" smtClean="0"/>
              <a:t>2019 році </a:t>
            </a:r>
          </a:p>
          <a:p>
            <a:pPr marL="0" lvl="0" indent="0">
              <a:buNone/>
            </a:pPr>
            <a:r>
              <a:rPr lang="uk-UA" dirty="0" smtClean="0"/>
              <a:t>вважали </a:t>
            </a:r>
            <a:r>
              <a:rPr lang="uk-UA" dirty="0"/>
              <a:t>рекордом Європи</a:t>
            </a:r>
            <a:r>
              <a:rPr lang="uk-UA" dirty="0" smtClean="0"/>
              <a:t>.</a:t>
            </a:r>
          </a:p>
          <a:p>
            <a:pPr lvl="0"/>
            <a:r>
              <a:rPr lang="uk-UA" sz="3500" dirty="0" smtClean="0"/>
              <a:t>7 </a:t>
            </a:r>
            <a:r>
              <a:rPr lang="uk-UA" sz="3500" dirty="0"/>
              <a:t>березня 2020 року </a:t>
            </a:r>
            <a:r>
              <a:rPr lang="uk-UA" sz="3500" dirty="0" smtClean="0"/>
              <a:t>швед</a:t>
            </a:r>
          </a:p>
          <a:p>
            <a:pPr marL="0" lvl="0" indent="0">
              <a:buNone/>
            </a:pPr>
            <a:r>
              <a:rPr lang="uk-UA" sz="3500" dirty="0" smtClean="0"/>
              <a:t> </a:t>
            </a:r>
            <a:r>
              <a:rPr lang="uk-UA" sz="3500" dirty="0" err="1"/>
              <a:t>Джонас</a:t>
            </a:r>
            <a:r>
              <a:rPr lang="uk-UA" sz="3500" dirty="0"/>
              <a:t> фон </a:t>
            </a:r>
            <a:r>
              <a:rPr lang="uk-UA" sz="3500" dirty="0" err="1"/>
              <a:t>Єссен</a:t>
            </a:r>
            <a:r>
              <a:rPr lang="uk-UA" sz="3500" dirty="0"/>
              <a:t> досяг </a:t>
            </a:r>
            <a:endParaRPr lang="uk-UA" sz="3500" dirty="0" smtClean="0"/>
          </a:p>
          <a:p>
            <a:pPr marL="0" lvl="0" indent="0">
              <a:buNone/>
            </a:pPr>
            <a:r>
              <a:rPr lang="uk-UA" dirty="0"/>
              <a:t> </a:t>
            </a:r>
            <a:r>
              <a:rPr lang="uk-UA" dirty="0" smtClean="0"/>
              <a:t> показника </a:t>
            </a:r>
            <a:r>
              <a:rPr lang="uk-UA" dirty="0"/>
              <a:t>24 063 </a:t>
            </a:r>
            <a:r>
              <a:rPr lang="uk-UA" dirty="0" smtClean="0"/>
              <a:t>знаки.</a:t>
            </a:r>
            <a:endParaRPr lang="ru-RU" dirty="0"/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C81E25-343D-495A-B348-B1835B3CC624}" type="slidenum">
              <a:rPr lang="ru-RU" smtClean="0"/>
              <a:pPr/>
              <a:t>32</a:t>
            </a:fld>
            <a:endParaRPr lang="ru-RU"/>
          </a:p>
        </p:txBody>
      </p:sp>
      <p:pic>
        <p:nvPicPr>
          <p:cNvPr id="5" name="Содержимое 6" descr="307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20072" y="4190316"/>
            <a:ext cx="3923928" cy="25649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789570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C81E25-343D-495A-B348-B1835B3CC624}" type="slidenum">
              <a:rPr lang="ru-RU" smtClean="0"/>
              <a:pPr/>
              <a:t>33</a:t>
            </a:fld>
            <a:endParaRPr lang="ru-RU"/>
          </a:p>
        </p:txBody>
      </p:sp>
      <p:sp>
        <p:nvSpPr>
          <p:cNvPr id="5" name="Прямоугольник 4"/>
          <p:cNvSpPr/>
          <p:nvPr/>
        </p:nvSpPr>
        <p:spPr>
          <a:xfrm>
            <a:off x="2339752" y="260648"/>
            <a:ext cx="3744416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Bef>
                <a:spcPct val="0"/>
              </a:spcBef>
              <a:buSzPct val="25000"/>
            </a:pPr>
            <a:r>
              <a:rPr lang="uk-UA" altLang="ru-RU" sz="4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Times New Roman" panose="02020603050405020304" pitchFamily="18" charset="0"/>
              </a:rPr>
              <a:t>Рефлексія</a:t>
            </a:r>
          </a:p>
        </p:txBody>
      </p:sp>
      <p:pic>
        <p:nvPicPr>
          <p:cNvPr id="6" name="Рисунок 1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15138" y="77788"/>
            <a:ext cx="2246312" cy="1885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Рисунок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37" y="1347788"/>
            <a:ext cx="2601153" cy="21900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Прямоугольник 8"/>
          <p:cNvSpPr/>
          <p:nvPr/>
        </p:nvSpPr>
        <p:spPr>
          <a:xfrm>
            <a:off x="1565275" y="908050"/>
            <a:ext cx="4572000" cy="831850"/>
          </a:xfrm>
          <a:prstGeom prst="rect">
            <a:avLst/>
          </a:prstGeom>
        </p:spPr>
        <p:txBody>
          <a:bodyPr>
            <a:spAutoFit/>
          </a:bodyPr>
          <a:lstStyle/>
          <a:p>
            <a:pPr marL="342900" indent="-342900">
              <a:buFontTx/>
              <a:buAutoNum type="arabicPeriod"/>
              <a:defRPr/>
            </a:pPr>
            <a:r>
              <a:rPr lang="ru-RU" sz="2400" b="1" dirty="0">
                <a:latin typeface="Bookman Old Style" panose="02050604050505020204" pitchFamily="18" charset="0"/>
              </a:rPr>
              <a:t>Я все зрозумів і можу </a:t>
            </a:r>
          </a:p>
          <a:p>
            <a:pPr>
              <a:defRPr/>
            </a:pPr>
            <a:r>
              <a:rPr lang="ru-RU" sz="2400" b="1" dirty="0">
                <a:latin typeface="Bookman Old Style" panose="02050604050505020204" pitchFamily="18" charset="0"/>
              </a:rPr>
              <a:t>пояснити іншому</a:t>
            </a:r>
          </a:p>
        </p:txBody>
      </p:sp>
      <p:sp>
        <p:nvSpPr>
          <p:cNvPr id="12" name="Прямоугольник 11"/>
          <p:cNvSpPr/>
          <p:nvPr/>
        </p:nvSpPr>
        <p:spPr>
          <a:xfrm>
            <a:off x="6084168" y="2252550"/>
            <a:ext cx="2851348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altLang="ru-RU" sz="2400" b="1" dirty="0" smtClean="0">
                <a:latin typeface="Bookman Old Style" panose="02050604050505020204" pitchFamily="18" charset="0"/>
              </a:rPr>
              <a:t>2. </a:t>
            </a:r>
            <a:r>
              <a:rPr lang="ru-RU" altLang="ru-RU" sz="2400" b="1" dirty="0" err="1">
                <a:latin typeface="Bookman Old Style" panose="02050604050505020204" pitchFamily="18" charset="0"/>
              </a:rPr>
              <a:t>Начебто</a:t>
            </a:r>
            <a:r>
              <a:rPr lang="ru-RU" altLang="ru-RU" sz="2400" b="1" dirty="0">
                <a:latin typeface="Bookman Old Style" panose="02050604050505020204" pitchFamily="18" charset="0"/>
              </a:rPr>
              <a:t> все </a:t>
            </a:r>
            <a:r>
              <a:rPr lang="ru-RU" altLang="ru-RU" sz="2400" b="1" dirty="0" err="1">
                <a:latin typeface="Bookman Old Style" panose="02050604050505020204" pitchFamily="18" charset="0"/>
              </a:rPr>
              <a:t>зрозуміло</a:t>
            </a:r>
            <a:r>
              <a:rPr lang="ru-RU" altLang="ru-RU" sz="2400" b="1" dirty="0">
                <a:latin typeface="Bookman Old Style" panose="02050604050505020204" pitchFamily="18" charset="0"/>
              </a:rPr>
              <a:t>, але </a:t>
            </a:r>
            <a:r>
              <a:rPr lang="ru-RU" altLang="ru-RU" sz="2400" b="1" dirty="0" err="1">
                <a:latin typeface="Bookman Old Style" panose="02050604050505020204" pitchFamily="18" charset="0"/>
              </a:rPr>
              <a:t>потрібно</a:t>
            </a:r>
            <a:r>
              <a:rPr lang="ru-RU" altLang="ru-RU" sz="2400" b="1" dirty="0">
                <a:latin typeface="Bookman Old Style" panose="02050604050505020204" pitchFamily="18" charset="0"/>
              </a:rPr>
              <a:t> </a:t>
            </a:r>
            <a:r>
              <a:rPr lang="ru-RU" altLang="ru-RU" sz="2400" b="1" dirty="0" err="1">
                <a:latin typeface="Bookman Old Style" panose="02050604050505020204" pitchFamily="18" charset="0"/>
              </a:rPr>
              <a:t>розібратися</a:t>
            </a:r>
            <a:endParaRPr lang="ru-RU" sz="2400" dirty="0"/>
          </a:p>
        </p:txBody>
      </p:sp>
      <p:pic>
        <p:nvPicPr>
          <p:cNvPr id="13" name="Рисунок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69948" y="1981087"/>
            <a:ext cx="2837509" cy="23632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Рисунок 9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38" y="4247604"/>
            <a:ext cx="2233612" cy="210874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" name="Прямоугольник 14"/>
          <p:cNvSpPr/>
          <p:nvPr/>
        </p:nvSpPr>
        <p:spPr>
          <a:xfrm>
            <a:off x="2351049" y="4842100"/>
            <a:ext cx="2885181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Bef>
                <a:spcPct val="0"/>
              </a:spcBef>
              <a:buFontTx/>
              <a:buNone/>
            </a:pPr>
            <a:r>
              <a:rPr lang="ru-RU" altLang="ru-RU" sz="2400" b="1" dirty="0">
                <a:latin typeface="Bookman Old Style" panose="02050604050505020204" pitchFamily="18" charset="0"/>
              </a:rPr>
              <a:t>3. </a:t>
            </a:r>
            <a:r>
              <a:rPr lang="ru-RU" altLang="ru-RU" sz="2400" b="1" dirty="0" err="1">
                <a:latin typeface="Bookman Old Style" panose="02050604050505020204" pitchFamily="18" charset="0"/>
              </a:rPr>
              <a:t>Щось</a:t>
            </a:r>
            <a:r>
              <a:rPr lang="ru-RU" altLang="ru-RU" sz="2400" b="1" dirty="0">
                <a:latin typeface="Bookman Old Style" panose="02050604050505020204" pitchFamily="18" charset="0"/>
              </a:rPr>
              <a:t> не </a:t>
            </a:r>
            <a:r>
              <a:rPr lang="ru-RU" altLang="ru-RU" sz="2400" b="1" dirty="0" err="1">
                <a:latin typeface="Bookman Old Style" panose="02050604050505020204" pitchFamily="18" charset="0"/>
              </a:rPr>
              <a:t>дуже</a:t>
            </a:r>
            <a:r>
              <a:rPr lang="ru-RU" altLang="ru-RU" sz="2400" b="1" dirty="0">
                <a:latin typeface="Bookman Old Style" panose="02050604050505020204" pitchFamily="18" charset="0"/>
              </a:rPr>
              <a:t> </a:t>
            </a:r>
            <a:r>
              <a:rPr lang="ru-RU" altLang="ru-RU" sz="2400" b="1" dirty="0" err="1">
                <a:latin typeface="Bookman Old Style" panose="02050604050505020204" pitchFamily="18" charset="0"/>
              </a:rPr>
              <a:t>зрозуміло</a:t>
            </a:r>
            <a:endParaRPr lang="ru-RU" altLang="ru-RU" sz="2400" b="1" dirty="0">
              <a:latin typeface="Bookman Old Style" panose="02050604050505020204" pitchFamily="18" charset="0"/>
            </a:endParaRPr>
          </a:p>
        </p:txBody>
      </p:sp>
      <p:pic>
        <p:nvPicPr>
          <p:cNvPr id="16" name="Рисунок 1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37275" y="4247604"/>
            <a:ext cx="2924176" cy="25976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" name="Прямоугольник 16"/>
          <p:cNvSpPr/>
          <p:nvPr/>
        </p:nvSpPr>
        <p:spPr>
          <a:xfrm>
            <a:off x="3563888" y="5940851"/>
            <a:ext cx="457200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altLang="ru-RU" sz="2400" b="1" dirty="0">
                <a:solidFill>
                  <a:prstClr val="black"/>
                </a:solidFill>
                <a:latin typeface="Bookman Old Style" panose="02050604050505020204" pitchFamily="18" charset="0"/>
              </a:rPr>
              <a:t>4. Тема </a:t>
            </a:r>
            <a:r>
              <a:rPr lang="ru-RU" altLang="ru-RU" sz="2400" b="1" dirty="0" err="1">
                <a:solidFill>
                  <a:prstClr val="black"/>
                </a:solidFill>
                <a:latin typeface="Bookman Old Style" panose="02050604050505020204" pitchFamily="18" charset="0"/>
              </a:rPr>
              <a:t>взагалі</a:t>
            </a:r>
            <a:r>
              <a:rPr lang="ru-RU" altLang="ru-RU" sz="2400" b="1" dirty="0">
                <a:solidFill>
                  <a:prstClr val="black"/>
                </a:solidFill>
                <a:latin typeface="Bookman Old Style" panose="02050604050505020204" pitchFamily="18" charset="0"/>
              </a:rPr>
              <a:t> не </a:t>
            </a:r>
            <a:r>
              <a:rPr lang="ru-RU" altLang="ru-RU" sz="2400" b="1" dirty="0" err="1">
                <a:solidFill>
                  <a:prstClr val="black"/>
                </a:solidFill>
                <a:latin typeface="Bookman Old Style" panose="02050604050505020204" pitchFamily="18" charset="0"/>
              </a:rPr>
              <a:t>зрозуміла</a:t>
            </a:r>
            <a:endParaRPr lang="ru-RU" altLang="ru-RU" sz="2400" b="1" dirty="0">
              <a:solidFill>
                <a:prstClr val="black"/>
              </a:solidFill>
              <a:latin typeface="Bookman Old Style" panose="0205060405050502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566559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90488" y="762000"/>
            <a:ext cx="8991600" cy="5334000"/>
          </a:xfrm>
        </p:spPr>
        <p:txBody>
          <a:bodyPr>
            <a:normAutofit fontScale="92500" lnSpcReduction="20000"/>
          </a:bodyPr>
          <a:lstStyle/>
          <a:p>
            <a:pPr marL="2537460" lvl="4" indent="-685800" algn="just">
              <a:buClr>
                <a:schemeClr val="tx1">
                  <a:shade val="95000"/>
                </a:schemeClr>
              </a:buClr>
              <a:buFont typeface="Wingdings" panose="05000000000000000000" pitchFamily="2" charset="2"/>
              <a:buChar char="v"/>
              <a:defRPr/>
            </a:pPr>
            <a:r>
              <a:rPr lang="uk-UA" sz="5400" b="1" i="1" dirty="0" smtClean="0">
                <a:ln w="57150">
                  <a:noFill/>
                </a:ln>
                <a:solidFill>
                  <a:srgbClr val="C00000"/>
                </a:solidFill>
              </a:rPr>
              <a:t>     Сьогодні</a:t>
            </a:r>
            <a:r>
              <a:rPr lang="uk-UA" sz="7200" b="1" i="1" dirty="0" smtClean="0">
                <a:ln w="57150">
                  <a:noFill/>
                </a:ln>
                <a:solidFill>
                  <a:srgbClr val="C00000"/>
                </a:solidFill>
              </a:rPr>
              <a:t> </a:t>
            </a:r>
            <a:endParaRPr lang="uk-UA" sz="7200" b="1" i="1" dirty="0" smtClean="0">
              <a:ln w="57150">
                <a:noFill/>
              </a:ln>
              <a:solidFill>
                <a:srgbClr val="C00000"/>
              </a:solidFill>
            </a:endParaRPr>
          </a:p>
          <a:p>
            <a:pPr marL="137160" indent="0" algn="just" fontAlgn="auto">
              <a:spcAft>
                <a:spcPts val="0"/>
              </a:spcAft>
              <a:buClr>
                <a:schemeClr val="tx1">
                  <a:shade val="95000"/>
                </a:schemeClr>
              </a:buClr>
              <a:buNone/>
              <a:defRPr/>
            </a:pPr>
            <a:r>
              <a:rPr lang="uk-UA" sz="5400" b="1" i="1" dirty="0" smtClean="0">
                <a:ln w="57150">
                  <a:noFill/>
                </a:ln>
                <a:solidFill>
                  <a:srgbClr val="C00000"/>
                </a:solidFill>
              </a:rPr>
              <a:t>     на </a:t>
            </a:r>
            <a:r>
              <a:rPr lang="uk-UA" sz="5400" b="1" i="1" dirty="0" smtClean="0">
                <a:ln w="57150">
                  <a:noFill/>
                </a:ln>
                <a:solidFill>
                  <a:srgbClr val="C00000"/>
                </a:solidFill>
              </a:rPr>
              <a:t>уроці я навчився…</a:t>
            </a:r>
          </a:p>
          <a:p>
            <a:pPr marL="822960" indent="-685800" algn="just" fontAlgn="auto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" panose="05000000000000000000" pitchFamily="2" charset="2"/>
              <a:buChar char="v"/>
              <a:defRPr/>
            </a:pPr>
            <a:r>
              <a:rPr lang="uk-UA" sz="5400" b="1" i="1" dirty="0" smtClean="0">
                <a:ln w="57150">
                  <a:noFill/>
                </a:ln>
                <a:solidFill>
                  <a:srgbClr val="C00000"/>
                </a:solidFill>
              </a:rPr>
              <a:t>      Сьогодні для мене важливим було…</a:t>
            </a:r>
          </a:p>
          <a:p>
            <a:pPr marL="822960" indent="-685800" algn="just" fontAlgn="auto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" panose="05000000000000000000" pitchFamily="2" charset="2"/>
              <a:buChar char="v"/>
              <a:defRPr/>
            </a:pPr>
            <a:r>
              <a:rPr lang="uk-UA" sz="5400" b="1" i="1" dirty="0" smtClean="0">
                <a:ln w="57150">
                  <a:noFill/>
                </a:ln>
                <a:solidFill>
                  <a:srgbClr val="C00000"/>
                </a:solidFill>
              </a:rPr>
              <a:t>       Сьогодні </a:t>
            </a:r>
            <a:r>
              <a:rPr lang="uk-UA" sz="5400" b="1" i="1" dirty="0" smtClean="0">
                <a:ln w="57150">
                  <a:noFill/>
                </a:ln>
                <a:solidFill>
                  <a:srgbClr val="C00000"/>
                </a:solidFill>
              </a:rPr>
              <a:t>мені не </a:t>
            </a:r>
            <a:r>
              <a:rPr lang="uk-UA" sz="5400" b="1" i="1" dirty="0" smtClean="0">
                <a:ln w="57150">
                  <a:noFill/>
                </a:ln>
                <a:solidFill>
                  <a:srgbClr val="C00000"/>
                </a:solidFill>
              </a:rPr>
              <a:t>сподобалось </a:t>
            </a:r>
            <a:endParaRPr lang="uk-UA" sz="5400" b="1" i="1" dirty="0" smtClean="0">
              <a:ln w="57150">
                <a:noFill/>
              </a:ln>
              <a:solidFill>
                <a:srgbClr val="C00000"/>
              </a:solidFill>
            </a:endParaRPr>
          </a:p>
          <a:p>
            <a:pPr marL="137160" indent="0" algn="just" fontAlgn="auto">
              <a:spcAft>
                <a:spcPts val="0"/>
              </a:spcAft>
              <a:buClr>
                <a:schemeClr val="tx1">
                  <a:shade val="95000"/>
                </a:schemeClr>
              </a:buClr>
              <a:buNone/>
              <a:defRPr/>
            </a:pPr>
            <a:r>
              <a:rPr lang="uk-UA" sz="5400" b="1" i="1" dirty="0" smtClean="0">
                <a:ln w="57150">
                  <a:noFill/>
                </a:ln>
                <a:solidFill>
                  <a:srgbClr val="C00000"/>
                </a:solidFill>
              </a:rPr>
              <a:t>        те </a:t>
            </a:r>
            <a:r>
              <a:rPr lang="uk-UA" sz="5400" b="1" i="1" dirty="0" smtClean="0">
                <a:ln w="57150">
                  <a:noFill/>
                </a:ln>
                <a:solidFill>
                  <a:srgbClr val="C00000"/>
                </a:solidFill>
              </a:rPr>
              <a:t>, що… </a:t>
            </a:r>
          </a:p>
        </p:txBody>
      </p:sp>
      <p:pic>
        <p:nvPicPr>
          <p:cNvPr id="47107" name="Рисунок 3" descr="j0437571.wmf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" y="152400"/>
            <a:ext cx="1400175" cy="1790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7108" name="Рисунок 4" descr="j0437990.wmf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43800" y="0"/>
            <a:ext cx="1600200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130032076"/>
      </p:ext>
    </p:extLst>
  </p:cSld>
  <p:clrMapOvr>
    <a:masterClrMapping/>
  </p:clrMapOvr>
  <p:transition spd="med">
    <p:diamond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uk-UA" dirty="0" smtClean="0"/>
              <a:t>Кросворд  </a:t>
            </a:r>
            <a:r>
              <a:rPr lang="uk-UA" dirty="0">
                <a:effectLst/>
              </a:rPr>
              <a:t>"На Пі </a:t>
            </a:r>
            <a:r>
              <a:rPr lang="uk-UA" dirty="0" smtClean="0">
                <a:effectLst/>
              </a:rPr>
              <a:t>починається</a:t>
            </a:r>
            <a:r>
              <a:rPr lang="uk-UA" dirty="0">
                <a:effectLst/>
              </a:rPr>
              <a:t>":</a:t>
            </a:r>
            <a:r>
              <a:rPr lang="ru-RU" dirty="0">
                <a:effectLst/>
              </a:rPr>
              <a:t/>
            </a:r>
            <a:br>
              <a:rPr lang="ru-RU" dirty="0">
                <a:effectLst/>
              </a:rPr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980728"/>
            <a:ext cx="8229600" cy="5616624"/>
          </a:xfrm>
        </p:spPr>
        <p:txBody>
          <a:bodyPr>
            <a:normAutofit fontScale="77500" lnSpcReduction="20000"/>
          </a:bodyPr>
          <a:lstStyle/>
          <a:p>
            <a:pPr marL="0" indent="0">
              <a:buNone/>
            </a:pPr>
            <a:r>
              <a:rPr lang="uk-UA" dirty="0" smtClean="0"/>
              <a:t>1. Гірська </a:t>
            </a:r>
            <a:r>
              <a:rPr lang="uk-UA" dirty="0"/>
              <a:t>порода </a:t>
            </a:r>
          </a:p>
          <a:p>
            <a:pPr marL="0" indent="0">
              <a:buNone/>
            </a:pPr>
            <a:r>
              <a:rPr lang="uk-UA" dirty="0" smtClean="0"/>
              <a:t>2. Прісноводна </a:t>
            </a:r>
            <a:r>
              <a:rPr lang="uk-UA" dirty="0"/>
              <a:t>риба. яка мешкає у водоймах Південної Америки. </a:t>
            </a:r>
            <a:endParaRPr lang="ru-RU" dirty="0"/>
          </a:p>
          <a:p>
            <a:pPr marL="0" indent="0">
              <a:buNone/>
            </a:pPr>
            <a:r>
              <a:rPr lang="uk-UA" dirty="0"/>
              <a:t>3</a:t>
            </a:r>
            <a:r>
              <a:rPr lang="uk-UA" dirty="0" smtClean="0"/>
              <a:t>. Походить </a:t>
            </a:r>
            <a:r>
              <a:rPr lang="uk-UA" dirty="0"/>
              <a:t>від грецького "</a:t>
            </a:r>
            <a:r>
              <a:rPr lang="uk-UA" i="1" dirty="0"/>
              <a:t> «шукач пригод</a:t>
            </a:r>
            <a:r>
              <a:rPr lang="uk-UA" i="1" dirty="0" smtClean="0"/>
              <a:t>».</a:t>
            </a:r>
            <a:endParaRPr lang="ru-RU" dirty="0"/>
          </a:p>
          <a:p>
            <a:pPr marL="0" indent="0">
              <a:buNone/>
            </a:pPr>
            <a:r>
              <a:rPr lang="uk-UA" dirty="0"/>
              <a:t>4</a:t>
            </a:r>
            <a:r>
              <a:rPr lang="uk-UA" dirty="0" smtClean="0"/>
              <a:t>. Автомобіль</a:t>
            </a:r>
            <a:r>
              <a:rPr lang="uk-UA" dirty="0"/>
              <a:t>, назва якого походить від англійського </a:t>
            </a:r>
            <a:r>
              <a:rPr lang="uk-UA" dirty="0" smtClean="0"/>
              <a:t>слова, </a:t>
            </a:r>
            <a:r>
              <a:rPr lang="uk-UA" dirty="0"/>
              <a:t>що означає "піднімати</a:t>
            </a:r>
            <a:r>
              <a:rPr lang="uk-UA" dirty="0" smtClean="0"/>
              <a:t>". </a:t>
            </a:r>
            <a:endParaRPr lang="ru-RU" dirty="0"/>
          </a:p>
          <a:p>
            <a:pPr marL="0" indent="0">
              <a:buNone/>
            </a:pPr>
            <a:r>
              <a:rPr lang="uk-UA" dirty="0" smtClean="0"/>
              <a:t>5. Віщунка </a:t>
            </a:r>
            <a:r>
              <a:rPr lang="uk-UA" dirty="0"/>
              <a:t>і жриця Аполона  у Дельфах. </a:t>
            </a:r>
            <a:endParaRPr lang="ru-RU" dirty="0"/>
          </a:p>
          <a:p>
            <a:pPr marL="0" indent="0">
              <a:buNone/>
            </a:pPr>
            <a:r>
              <a:rPr lang="uk-UA" dirty="0" smtClean="0"/>
              <a:t>6.  </a:t>
            </a:r>
            <a:r>
              <a:rPr lang="uk-UA" dirty="0"/>
              <a:t>Автор найвідомішої теореми геометріі</a:t>
            </a:r>
            <a:r>
              <a:rPr lang="uk-UA" dirty="0" smtClean="0"/>
              <a:t>.</a:t>
            </a:r>
          </a:p>
          <a:p>
            <a:pPr marL="0" indent="0">
              <a:buNone/>
            </a:pPr>
            <a:r>
              <a:rPr lang="uk-UA" dirty="0" smtClean="0"/>
              <a:t>7. Старовинна </a:t>
            </a:r>
            <a:r>
              <a:rPr lang="uk-UA" dirty="0"/>
              <a:t>золота монета.</a:t>
            </a:r>
            <a:endParaRPr lang="ru-RU" dirty="0"/>
          </a:p>
          <a:p>
            <a:pPr marL="0" indent="0">
              <a:buNone/>
            </a:pPr>
            <a:r>
              <a:rPr lang="uk-UA" dirty="0"/>
              <a:t>8</a:t>
            </a:r>
            <a:r>
              <a:rPr lang="uk-UA" dirty="0" smtClean="0"/>
              <a:t>. Комплекс </a:t>
            </a:r>
            <a:r>
              <a:rPr lang="uk-UA" dirty="0"/>
              <a:t>фізичних вправ.</a:t>
            </a:r>
            <a:endParaRPr lang="ru-RU" dirty="0"/>
          </a:p>
          <a:p>
            <a:pPr marL="0" indent="0">
              <a:buNone/>
            </a:pPr>
            <a:r>
              <a:rPr lang="uk-UA" dirty="0"/>
              <a:t>9. Кілегрудий птах. </a:t>
            </a:r>
            <a:endParaRPr lang="uk-UA" dirty="0" smtClean="0"/>
          </a:p>
          <a:p>
            <a:pPr marL="0" indent="0">
              <a:buNone/>
            </a:pPr>
            <a:r>
              <a:rPr lang="uk-UA" dirty="0" smtClean="0"/>
              <a:t>10. </a:t>
            </a:r>
            <a:r>
              <a:rPr lang="uk-UA" dirty="0"/>
              <a:t>Гори, які утворюють </a:t>
            </a:r>
            <a:r>
              <a:rPr lang="uk-UA"/>
              <a:t>природний </a:t>
            </a:r>
            <a:endParaRPr lang="uk-UA" smtClean="0"/>
          </a:p>
          <a:p>
            <a:pPr marL="0" indent="0">
              <a:buNone/>
            </a:pPr>
            <a:r>
              <a:rPr lang="uk-UA" smtClean="0"/>
              <a:t>кордон </a:t>
            </a:r>
            <a:r>
              <a:rPr lang="uk-UA" dirty="0"/>
              <a:t>між Францією та Іспанією</a:t>
            </a:r>
            <a:r>
              <a:rPr lang="uk-UA" dirty="0" smtClean="0"/>
              <a:t>.</a:t>
            </a:r>
          </a:p>
          <a:p>
            <a:pPr marL="0" indent="0">
              <a:buNone/>
            </a:pPr>
            <a:r>
              <a:rPr lang="uk-UA" dirty="0" smtClean="0"/>
              <a:t>11. 473 176</a:t>
            </a:r>
          </a:p>
          <a:p>
            <a:pPr marL="0" indent="0">
              <a:buNone/>
            </a:pPr>
            <a:r>
              <a:rPr lang="uk-UA" dirty="0" smtClean="0"/>
              <a:t>12. Словесно- музичний твір</a:t>
            </a:r>
            <a:endParaRPr lang="ru-RU" dirty="0"/>
          </a:p>
          <a:p>
            <a:pPr marL="0" indent="0">
              <a:buNone/>
            </a:pPr>
            <a:endParaRPr lang="ru-RU" dirty="0"/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C81E25-343D-495A-B348-B1835B3CC624}" type="slidenum">
              <a:rPr lang="ru-RU" smtClean="0"/>
              <a:pPr/>
              <a:t>35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72110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C81E25-343D-495A-B348-B1835B3CC624}" type="slidenum">
              <a:rPr lang="ru-RU" smtClean="0"/>
              <a:pPr/>
              <a:t>36</a:t>
            </a:fld>
            <a:endParaRPr lang="ru-RU"/>
          </a:p>
        </p:txBody>
      </p:sp>
      <p:pic>
        <p:nvPicPr>
          <p:cNvPr id="5" name="Объект 4"/>
          <p:cNvPicPr>
            <a:picLocks noGrp="1" noChangeAspect="1"/>
          </p:cNvPicPr>
          <p:nvPr>
            <p:ph idx="4294967295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27984" y="204179"/>
            <a:ext cx="4608512" cy="6517296"/>
          </a:xfrm>
        </p:spPr>
      </p:pic>
      <p:sp>
        <p:nvSpPr>
          <p:cNvPr id="6" name="Прямоугольник 5"/>
          <p:cNvSpPr/>
          <p:nvPr/>
        </p:nvSpPr>
        <p:spPr>
          <a:xfrm>
            <a:off x="235821" y="1412776"/>
            <a:ext cx="4176464" cy="34901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49580">
              <a:lnSpc>
                <a:spcPct val="115000"/>
              </a:lnSpc>
              <a:spcAft>
                <a:spcPts val="0"/>
              </a:spcAft>
            </a:pPr>
            <a:r>
              <a:rPr lang="uk-UA" sz="4800" i="1" dirty="0" smtClean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Єдиний </a:t>
            </a:r>
            <a:r>
              <a:rPr lang="uk-UA" sz="4800" i="1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шлях, що веде до знання </a:t>
            </a:r>
            <a:r>
              <a:rPr lang="uk-UA" sz="4800" i="1" spc="-100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—</a:t>
            </a:r>
            <a:r>
              <a:rPr lang="uk-UA" sz="4800" i="1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це діяльність</a:t>
            </a:r>
            <a:r>
              <a:rPr lang="uk-UA" sz="4800" i="1" dirty="0" smtClean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!</a:t>
            </a:r>
            <a:endParaRPr lang="ru-RU" sz="2400" dirty="0">
              <a:effectLst/>
              <a:latin typeface="Cambria" panose="020405030504060302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832641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schooollll">
  <a:themeElements>
    <a:clrScheme name="Яркая">
      <a:dk1>
        <a:sysClr val="windowText" lastClr="000000"/>
      </a:dk1>
      <a:lt1>
        <a:sysClr val="window" lastClr="FFFFFF"/>
      </a:lt1>
      <a:dk2>
        <a:srgbClr val="666666"/>
      </a:dk2>
      <a:lt2>
        <a:srgbClr val="D2D2D2"/>
      </a:lt2>
      <a:accent1>
        <a:srgbClr val="FF388C"/>
      </a:accent1>
      <a:accent2>
        <a:srgbClr val="E40059"/>
      </a:accent2>
      <a:accent3>
        <a:srgbClr val="9C007F"/>
      </a:accent3>
      <a:accent4>
        <a:srgbClr val="68007F"/>
      </a:accent4>
      <a:accent5>
        <a:srgbClr val="005BD3"/>
      </a:accent5>
      <a:accent6>
        <a:srgbClr val="00349E"/>
      </a:accent6>
      <a:hlink>
        <a:srgbClr val="17BBFD"/>
      </a:hlink>
      <a:folHlink>
        <a:srgbClr val="FF79C2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Яркая">
    <a:dk1>
      <a:sysClr val="windowText" lastClr="000000"/>
    </a:dk1>
    <a:lt1>
      <a:sysClr val="window" lastClr="FFFFFF"/>
    </a:lt1>
    <a:dk2>
      <a:srgbClr val="666666"/>
    </a:dk2>
    <a:lt2>
      <a:srgbClr val="D2D2D2"/>
    </a:lt2>
    <a:accent1>
      <a:srgbClr val="FF388C"/>
    </a:accent1>
    <a:accent2>
      <a:srgbClr val="E40059"/>
    </a:accent2>
    <a:accent3>
      <a:srgbClr val="9C007F"/>
    </a:accent3>
    <a:accent4>
      <a:srgbClr val="68007F"/>
    </a:accent4>
    <a:accent5>
      <a:srgbClr val="005BD3"/>
    </a:accent5>
    <a:accent6>
      <a:srgbClr val="00349E"/>
    </a:accent6>
    <a:hlink>
      <a:srgbClr val="17BBFD"/>
    </a:hlink>
    <a:folHlink>
      <a:srgbClr val="FF79C2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Slice</Template>
  <TotalTime>841</TotalTime>
  <Words>1219</Words>
  <Application>Microsoft Office PowerPoint</Application>
  <PresentationFormat>Экран (4:3)</PresentationFormat>
  <Paragraphs>273</Paragraphs>
  <Slides>36</Slides>
  <Notes>8</Notes>
  <HiddenSlides>0</HiddenSlides>
  <MMClips>1</MMClips>
  <ScaleCrop>false</ScaleCrop>
  <HeadingPairs>
    <vt:vector size="6" baseType="variant">
      <vt:variant>
        <vt:lpstr>Использованные шрифты</vt:lpstr>
      </vt:variant>
      <vt:variant>
        <vt:i4>14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36</vt:i4>
      </vt:variant>
    </vt:vector>
  </HeadingPairs>
  <TitlesOfParts>
    <vt:vector size="51" baseType="lpstr">
      <vt:lpstr>Adobe Fan Heiti Std B</vt:lpstr>
      <vt:lpstr>Adobe Gurmukhi</vt:lpstr>
      <vt:lpstr>Adobe Heiti Std R</vt:lpstr>
      <vt:lpstr>Arial</vt:lpstr>
      <vt:lpstr>Bookman Old Style</vt:lpstr>
      <vt:lpstr>Calibri</vt:lpstr>
      <vt:lpstr>Cambria</vt:lpstr>
      <vt:lpstr>Constantia</vt:lpstr>
      <vt:lpstr>Lucida Sans</vt:lpstr>
      <vt:lpstr>Symbol</vt:lpstr>
      <vt:lpstr>Times New Roman</vt:lpstr>
      <vt:lpstr>Tinos</vt:lpstr>
      <vt:lpstr>Wingdings</vt:lpstr>
      <vt:lpstr>Wingdings 2</vt:lpstr>
      <vt:lpstr>schooollll</vt:lpstr>
      <vt:lpstr>Презентация PowerPoint</vt:lpstr>
      <vt:lpstr> Усе велике  починається з малого, з краплини – дощ, з піщиночки – гора, з уроку –  довгий шлях в знання! </vt:lpstr>
      <vt:lpstr>Презентация PowerPoint</vt:lpstr>
      <vt:lpstr>Презентация PowerPoint</vt:lpstr>
      <vt:lpstr>Тема  уроку</vt:lpstr>
      <vt:lpstr>Презентация PowerPoint</vt:lpstr>
      <vt:lpstr>Презентация PowerPoint</vt:lpstr>
      <vt:lpstr>Правильні відповіді</vt:lpstr>
      <vt:lpstr>Маленькі науковці Сьогодні за титул  найкращих знавців змагаються чотири команди. </vt:lpstr>
      <vt:lpstr> Число      </vt:lpstr>
      <vt:lpstr>ЧИСЛО  </vt:lpstr>
      <vt:lpstr>Архiмед (Archimedes) </vt:lpstr>
      <vt:lpstr>Цзу Чунчжі (Китайський математик)</vt:lpstr>
      <vt:lpstr>Кельн Лудольф ван Цейлен</vt:lpstr>
      <vt:lpstr>Обчислення знаків числа π </vt:lpstr>
      <vt:lpstr> Спіральний рисунок числа π . </vt:lpstr>
      <vt:lpstr> Ларрі Шоу фізик із Сан-Франциско у 1987   році заснував День числа π  </vt:lpstr>
      <vt:lpstr>Традиції  на  День  числа  Пі </vt:lpstr>
      <vt:lpstr> Пам’ятники числу π . </vt:lpstr>
      <vt:lpstr> Пам’ятник числу     π   перед будинком музею мистецтв у Сіетлі (США) </vt:lpstr>
      <vt:lpstr>У Парку скульптур. Прінстон.  В Нью -Джерсі. США </vt:lpstr>
      <vt:lpstr>м. Тольятті. Росія</vt:lpstr>
      <vt:lpstr>Пам’ятник числу  π  в Озерську </vt:lpstr>
      <vt:lpstr>Пам’ятник  числу π  в Волгограді</vt:lpstr>
      <vt:lpstr> Черногорія ,  м.  Будва</vt:lpstr>
      <vt:lpstr>Проект “Ритми життя “ Ендрю Роджерса (2006 рік)</vt:lpstr>
      <vt:lpstr>Американський музикант Майкл Блейк поклав число π на музику, поставивши десятковим цифрам числа у відповідність ноти.  Інший музикант Девід Макдональд записав за допомогою фортепіано, як звучить π з точністю до 122 знаків після коми.  </vt:lpstr>
      <vt:lpstr>Презентация PowerPoint</vt:lpstr>
      <vt:lpstr>  Трилер "Пі" (1998) став дебютною роботою американського кінорежисера Даррена Аранофскі.  Надихаючись одним лише  цим числом, режисер  створив шедевр, повний  вражаючих образів і  цікавих загадок.  Цей фільм може  вважатися першим  в історії математичним  трилером.  </vt:lpstr>
      <vt:lpstr>Мнемонічні правила для запам’ятовування числа π .</vt:lpstr>
      <vt:lpstr>Мнемонічні правила для запам’ятовування числа π .</vt:lpstr>
      <vt:lpstr>Серед знавців числа π є рекордсмени України</vt:lpstr>
      <vt:lpstr>Презентация PowerPoint</vt:lpstr>
      <vt:lpstr>Презентация PowerPoint</vt:lpstr>
      <vt:lpstr>Кросворд  "На Пі починається": 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Число Пи</dc:title>
  <dc:creator>Лена</dc:creator>
  <cp:lastModifiedBy>Sveta</cp:lastModifiedBy>
  <cp:revision>82</cp:revision>
  <dcterms:created xsi:type="dcterms:W3CDTF">2012-11-10T17:26:15Z</dcterms:created>
  <dcterms:modified xsi:type="dcterms:W3CDTF">2022-01-05T15:35:47Z</dcterms:modified>
</cp:coreProperties>
</file>