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7"/>
  </p:notesMasterIdLst>
  <p:sldIdLst>
    <p:sldId id="257" r:id="rId2"/>
    <p:sldId id="259" r:id="rId3"/>
    <p:sldId id="293" r:id="rId4"/>
    <p:sldId id="294" r:id="rId5"/>
    <p:sldId id="295" r:id="rId6"/>
    <p:sldId id="296" r:id="rId7"/>
    <p:sldId id="297" r:id="rId8"/>
    <p:sldId id="263" r:id="rId9"/>
    <p:sldId id="264" r:id="rId10"/>
    <p:sldId id="268" r:id="rId11"/>
    <p:sldId id="287" r:id="rId12"/>
    <p:sldId id="265" r:id="rId13"/>
    <p:sldId id="284" r:id="rId14"/>
    <p:sldId id="275" r:id="rId15"/>
    <p:sldId id="276" r:id="rId16"/>
    <p:sldId id="298" r:id="rId17"/>
    <p:sldId id="299" r:id="rId18"/>
    <p:sldId id="301" r:id="rId19"/>
    <p:sldId id="302" r:id="rId20"/>
    <p:sldId id="303" r:id="rId21"/>
    <p:sldId id="304" r:id="rId22"/>
    <p:sldId id="308" r:id="rId23"/>
    <p:sldId id="305" r:id="rId24"/>
    <p:sldId id="306" r:id="rId25"/>
    <p:sldId id="30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8B3B95-58DA-414E-8E4E-77FBA53CD0FB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9F104-0A41-46C2-819E-A92298D86B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69F104-0A41-46C2-819E-A92298D86B1B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F27AE8-1629-47C8-8329-8ADACE1A48EC}" type="datetimeFigureOut">
              <a:rPr lang="ru-RU" smtClean="0"/>
              <a:pPr/>
              <a:t>10.12.2017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DD2A18-07E8-4325-923F-6C2E832B724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newsflash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png"/><Relationship Id="rId4" Type="http://schemas.openxmlformats.org/officeDocument/2006/relationships/image" Target="../media/image39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7" y="1124744"/>
            <a:ext cx="6696744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70C0"/>
                </a:solidFill>
              </a:rPr>
              <a:t>Застосування визначеного</a:t>
            </a:r>
          </a:p>
          <a:p>
            <a:pPr algn="ctr"/>
            <a:r>
              <a:rPr lang="uk-UA" sz="5400" b="1" i="1" dirty="0" smtClean="0">
                <a:solidFill>
                  <a:srgbClr val="0070C0"/>
                </a:solidFill>
              </a:rPr>
              <a:t> інтеграла</a:t>
            </a:r>
          </a:p>
          <a:p>
            <a:pPr algn="ctr"/>
            <a:r>
              <a:rPr lang="uk-UA" sz="5400" b="1" i="1" dirty="0" smtClean="0">
                <a:solidFill>
                  <a:srgbClr val="0070C0"/>
                </a:solidFill>
              </a:rPr>
              <a:t> для розв'язування прикладних задач </a:t>
            </a:r>
            <a:endParaRPr lang="ru-RU" sz="5400" b="1" spc="300" dirty="0">
              <a:ln w="11430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5589240"/>
            <a:ext cx="2880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 Black" pitchFamily="34" charset="0"/>
              </a:rPr>
              <a:t>13.12.2017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7290" y="500042"/>
            <a:ext cx="6072230" cy="9286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Розминка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6065" t="44561" r="32583" b="37465"/>
          <a:stretch>
            <a:fillRect/>
          </a:stretch>
        </p:blipFill>
        <p:spPr bwMode="auto">
          <a:xfrm>
            <a:off x="683568" y="2636912"/>
            <a:ext cx="7905805" cy="21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692696"/>
            <a:ext cx="6048672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400" b="1" dirty="0" smtClean="0">
                <a:solidFill>
                  <a:srgbClr val="0070C0"/>
                </a:solidFill>
              </a:rPr>
              <a:t>Обчислення площ плоских фігур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 l="12599" t="16828" r="75521" b="72244"/>
          <a:stretch>
            <a:fillRect/>
          </a:stretch>
        </p:blipFill>
        <p:spPr bwMode="auto">
          <a:xfrm>
            <a:off x="1835696" y="2348880"/>
            <a:ext cx="5431461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 l="25514" t="18469" r="53786" b="72323"/>
          <a:stretch>
            <a:fillRect/>
          </a:stretch>
        </p:blipFill>
        <p:spPr bwMode="auto">
          <a:xfrm>
            <a:off x="3923928" y="5229200"/>
            <a:ext cx="460851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704088"/>
            <a:ext cx="49685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dirty="0" smtClean="0">
                <a:solidFill>
                  <a:srgbClr val="0070C0"/>
                </a:solidFill>
              </a:rPr>
              <a:t>Обчислення площ плоских фігур</a:t>
            </a:r>
            <a:endParaRPr lang="ru-RU" dirty="0"/>
          </a:p>
        </p:txBody>
      </p:sp>
      <p:pic>
        <p:nvPicPr>
          <p:cNvPr id="3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 l="12151" t="29518" r="76464" b="57592"/>
          <a:stretch>
            <a:fillRect/>
          </a:stretch>
        </p:blipFill>
        <p:spPr bwMode="auto">
          <a:xfrm>
            <a:off x="683568" y="2276872"/>
            <a:ext cx="4680520" cy="29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 l="30344" t="34428" r="58961" b="58513"/>
          <a:stretch>
            <a:fillRect/>
          </a:stretch>
        </p:blipFill>
        <p:spPr bwMode="auto">
          <a:xfrm>
            <a:off x="5432965" y="5229200"/>
            <a:ext cx="3105737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704088"/>
            <a:ext cx="563116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400" b="1" dirty="0" smtClean="0">
                <a:solidFill>
                  <a:srgbClr val="0070C0"/>
                </a:solidFill>
              </a:rPr>
              <a:t>Обчислення площ плоских фігур</a:t>
            </a:r>
            <a:endParaRPr lang="ru-RU" dirty="0"/>
          </a:p>
        </p:txBody>
      </p:sp>
      <p:pic>
        <p:nvPicPr>
          <p:cNvPr id="3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 l="12058" t="58417" r="76039" b="28693"/>
          <a:stretch>
            <a:fillRect/>
          </a:stretch>
        </p:blipFill>
        <p:spPr bwMode="auto">
          <a:xfrm>
            <a:off x="755576" y="2708920"/>
            <a:ext cx="366726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12" y="4130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0" y="323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0" y="323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13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1383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5" y="5229200"/>
            <a:ext cx="3488839" cy="11521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704088"/>
            <a:ext cx="5919192" cy="164479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400" b="1" dirty="0" smtClean="0">
                <a:solidFill>
                  <a:srgbClr val="0070C0"/>
                </a:solidFill>
              </a:rPr>
              <a:t>Обчислення об</a:t>
            </a:r>
            <a:r>
              <a:rPr lang="en-US" sz="5400" b="1" dirty="0" smtClean="0">
                <a:solidFill>
                  <a:srgbClr val="0070C0"/>
                </a:solidFill>
              </a:rPr>
              <a:t>’</a:t>
            </a:r>
            <a:r>
              <a:rPr lang="uk-UA" sz="5400" b="1" dirty="0" err="1" smtClean="0">
                <a:solidFill>
                  <a:srgbClr val="0070C0"/>
                </a:solidFill>
              </a:rPr>
              <a:t>ємів</a:t>
            </a:r>
            <a:r>
              <a:rPr lang="uk-UA" sz="5400" b="1" dirty="0" smtClean="0">
                <a:solidFill>
                  <a:srgbClr val="0070C0"/>
                </a:solidFill>
              </a:rPr>
              <a:t> тіл обертання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912" y="4130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1327286440530065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564904"/>
            <a:ext cx="2743200" cy="3990975"/>
          </a:xfrm>
          <a:prstGeom prst="rect">
            <a:avLst/>
          </a:prstGeom>
          <a:noFill/>
        </p:spPr>
      </p:pic>
      <p:graphicFrame>
        <p:nvGraphicFramePr>
          <p:cNvPr id="81922" name="Object 2"/>
          <p:cNvGraphicFramePr>
            <a:graphicFrameLocks noChangeAspect="1"/>
          </p:cNvGraphicFramePr>
          <p:nvPr/>
        </p:nvGraphicFramePr>
        <p:xfrm>
          <a:off x="3707904" y="3861048"/>
          <a:ext cx="5173101" cy="1728266"/>
        </p:xfrm>
        <a:graphic>
          <a:graphicData uri="http://schemas.openxmlformats.org/presentationml/2006/ole">
            <p:oleObj spid="_x0000_s81922" name="Формула" r:id="rId5" imgW="1701800" imgH="482600" progId="Equation.3">
              <p:embed/>
            </p:oleObj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704088"/>
            <a:ext cx="5703168" cy="1716800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 smtClean="0">
                <a:solidFill>
                  <a:srgbClr val="0070C0"/>
                </a:solidFill>
              </a:rPr>
              <a:t>Обчислення об</a:t>
            </a:r>
            <a:r>
              <a:rPr lang="en-US" sz="4800" b="1" dirty="0" smtClean="0">
                <a:solidFill>
                  <a:srgbClr val="0070C0"/>
                </a:solidFill>
              </a:rPr>
              <a:t>’</a:t>
            </a:r>
            <a:r>
              <a:rPr lang="uk-UA" sz="4800" b="1" dirty="0" err="1" smtClean="0">
                <a:solidFill>
                  <a:srgbClr val="0070C0"/>
                </a:solidFill>
              </a:rPr>
              <a:t>ємів</a:t>
            </a:r>
            <a:r>
              <a:rPr lang="uk-UA" sz="4800" b="1" dirty="0" smtClean="0">
                <a:solidFill>
                  <a:srgbClr val="0070C0"/>
                </a:solidFill>
              </a:rPr>
              <a:t> тіл обертання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967335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Знайти об</a:t>
            </a:r>
            <a:r>
              <a:rPr lang="ru-RU" sz="2800" dirty="0" smtClean="0"/>
              <a:t>’</a:t>
            </a:r>
            <a:r>
              <a:rPr lang="uk-UA" sz="2800" dirty="0" err="1" smtClean="0"/>
              <a:t>єм</a:t>
            </a:r>
            <a:r>
              <a:rPr lang="uk-UA" sz="2800" dirty="0" smtClean="0"/>
              <a:t> тіла, утвореного обертанням навколо осі абсцис фігури, обмеженої лініями </a:t>
            </a:r>
            <a:endParaRPr lang="ru-RU" sz="2800" dirty="0"/>
          </a:p>
        </p:txBody>
      </p:sp>
      <p:pic>
        <p:nvPicPr>
          <p:cNvPr id="4" name="Picture 2" descr="H:\Documents and Settings\Aida\Рабочий стол\текстуры и фоны, клипарты\новеньки картинки\geometry compass shapes h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912" y="413048"/>
            <a:ext cx="2474912" cy="206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2946" name="Object 2"/>
          <p:cNvGraphicFramePr>
            <a:graphicFrameLocks noChangeAspect="1"/>
          </p:cNvGraphicFramePr>
          <p:nvPr/>
        </p:nvGraphicFramePr>
        <p:xfrm>
          <a:off x="1691680" y="3933056"/>
          <a:ext cx="4176712" cy="701675"/>
        </p:xfrm>
        <a:graphic>
          <a:graphicData uri="http://schemas.openxmlformats.org/presentationml/2006/ole">
            <p:oleObj spid="_x0000_s82946" name="Формула" r:id="rId4" imgW="1193800" imgH="203200" progId="Equation.3">
              <p:embed/>
            </p:oleObj>
          </a:graphicData>
        </a:graphic>
      </p:graphicFrame>
      <p:graphicFrame>
        <p:nvGraphicFramePr>
          <p:cNvPr id="82947" name="Object 3"/>
          <p:cNvGraphicFramePr>
            <a:graphicFrameLocks noChangeAspect="1"/>
          </p:cNvGraphicFramePr>
          <p:nvPr/>
        </p:nvGraphicFramePr>
        <p:xfrm>
          <a:off x="1043608" y="4869160"/>
          <a:ext cx="4248150" cy="1136650"/>
        </p:xfrm>
        <a:graphic>
          <a:graphicData uri="http://schemas.openxmlformats.org/presentationml/2006/ole">
            <p:oleObj spid="_x0000_s82947" name="Формула" r:id="rId5" imgW="1803240" imgH="482400" progId="Equation.3">
              <p:embed/>
            </p:oleObj>
          </a:graphicData>
        </a:graphic>
      </p:graphicFrame>
      <p:pic>
        <p:nvPicPr>
          <p:cNvPr id="7" name="Picture 5" descr="C:\Users\Володимиривна\Desktop\znak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933056"/>
            <a:ext cx="1857375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492922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rgbClr val="0000CC"/>
                </a:solidFill>
                <a:ea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rgbClr val="0000CC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uk-UA" sz="5400" dirty="0" smtClean="0">
                <a:solidFill>
                  <a:srgbClr val="0000CC"/>
                </a:solidFill>
                <a:ea typeface="Times New Roman" pitchFamily="18" charset="0"/>
                <a:cs typeface="Times New Roman" pitchFamily="18" charset="0"/>
              </a:rPr>
              <a:t>«</a:t>
            </a:r>
            <a:r>
              <a:rPr lang="uk-UA" sz="5400" b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Серед усіх наук, що відкривають шлях до пізнання законів природи, найвеличнішою є математика</a:t>
            </a:r>
            <a:r>
              <a:rPr lang="uk-UA" sz="5400" dirty="0" smtClean="0">
                <a:solidFill>
                  <a:srgbClr val="0000CC"/>
                </a:solidFill>
                <a:ea typeface="Times New Roman" pitchFamily="18" charset="0"/>
                <a:cs typeface="Times New Roman" pitchFamily="18" charset="0"/>
              </a:rPr>
              <a:t>»</a:t>
            </a:r>
            <a:r>
              <a:rPr lang="uk-UA" sz="5400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en-US" sz="5400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uk-UA" sz="5400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uk-UA" sz="4000" b="1" i="1" dirty="0" smtClean="0">
                <a:solidFill>
                  <a:srgbClr val="0000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С. Ковалевська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4653136"/>
            <a:ext cx="5040560" cy="17525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6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6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Архімед</a:t>
            </a:r>
            <a:endParaRPr lang="uk-UA" sz="6600" b="1" i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8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287 – 212 роки до н.е.</a:t>
            </a:r>
            <a:endParaRPr lang="ru-RU" sz="28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4" name="Picture 6" descr="https://img-fotki.yandex.ru/get/9495/161887320.58/0_185143_3c4b5655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60648"/>
            <a:ext cx="3431390" cy="41434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143380"/>
            <a:ext cx="8686832" cy="2357454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uk-UA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Ісаак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Ньютон                                    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Готфрід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Вільгельм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фон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Лейбніц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k-UA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1642 – 1727р.                                                   1646 – 1716 р.</a:t>
            </a:r>
          </a:p>
          <a:p>
            <a:pPr algn="just">
              <a:buNone/>
            </a:pPr>
            <a:r>
              <a:rPr lang="uk-UA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Англійський математик,                      Німецький математик,                                           </a:t>
            </a:r>
          </a:p>
          <a:p>
            <a:pPr algn="just">
              <a:buNone/>
            </a:pPr>
            <a:r>
              <a:rPr lang="uk-UA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фізик.                                                   філософ.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24578" name="Picture 2" descr="https://dailygenius.files.wordpress.com/2013/02/3-newton.jpg"/>
          <p:cNvPicPr>
            <a:picLocks noChangeAspect="1" noChangeArrowheads="1"/>
          </p:cNvPicPr>
          <p:nvPr/>
        </p:nvPicPr>
        <p:blipFill>
          <a:blip r:embed="rId2" cstate="print"/>
          <a:srcRect l="12242" t="3400" r="19268" b="4784"/>
          <a:stretch>
            <a:fillRect/>
          </a:stretch>
        </p:blipFill>
        <p:spPr bwMode="auto">
          <a:xfrm>
            <a:off x="142845" y="142852"/>
            <a:ext cx="3500462" cy="3754125"/>
          </a:xfrm>
          <a:prstGeom prst="rect">
            <a:avLst/>
          </a:prstGeom>
          <a:noFill/>
        </p:spPr>
      </p:pic>
      <p:pic>
        <p:nvPicPr>
          <p:cNvPr id="5" name="Picture 4" descr="http://www.listname.ru/portrait/Newt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42852"/>
            <a:ext cx="384041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6"/>
          <p:cNvSpPr>
            <a:spLocks noChangeArrowheads="1"/>
          </p:cNvSpPr>
          <p:nvPr/>
        </p:nvSpPr>
        <p:spPr bwMode="auto">
          <a:xfrm>
            <a:off x="250825" y="1700213"/>
            <a:ext cx="8494713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altLang="ru-RU" sz="3200">
                <a:latin typeface="Calibri" pitchFamily="34" charset="0"/>
              </a:rPr>
              <a:t>      </a:t>
            </a:r>
            <a:endParaRPr lang="ru-RU" altLang="ru-RU" sz="3200" b="1">
              <a:solidFill>
                <a:schemeClr val="folHlink"/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ru-RU" altLang="ru-RU" sz="3200" b="1">
              <a:solidFill>
                <a:schemeClr val="folHlink"/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ru-RU" altLang="ru-RU" sz="3200" b="1">
              <a:solidFill>
                <a:schemeClr val="folHlink"/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ru-RU" altLang="ru-RU" sz="3200" b="1">
              <a:solidFill>
                <a:schemeClr val="folHlink"/>
              </a:solidFill>
              <a:latin typeface="Georgia" pitchFamily="18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r>
              <a:rPr lang="ru-RU" altLang="ru-RU" sz="3200" b="1">
                <a:solidFill>
                  <a:schemeClr val="folHlink"/>
                </a:solidFill>
                <a:latin typeface="Georgia" pitchFamily="18" charset="0"/>
              </a:rPr>
              <a:t>         </a:t>
            </a: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pic>
        <p:nvPicPr>
          <p:cNvPr id="7172" name="Object 9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755650" y="2565400"/>
            <a:ext cx="7989888" cy="1223963"/>
          </a:xfrm>
          <a:prstGeom prst="rect">
            <a:avLst/>
          </a:prstGeom>
          <a:gradFill rotWithShape="1">
            <a:gsLst>
              <a:gs pos="0">
                <a:srgbClr val="FFFFFF">
                  <a:alpha val="51999"/>
                </a:srgbClr>
              </a:gs>
              <a:gs pos="100000">
                <a:srgbClr val="FFCCF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</p:pic>
      <p:sp>
        <p:nvSpPr>
          <p:cNvPr id="7173" name="TextBox 2"/>
          <p:cNvSpPr txBox="1">
            <a:spLocks noChangeArrowheads="1"/>
          </p:cNvSpPr>
          <p:nvPr/>
        </p:nvSpPr>
        <p:spPr bwMode="auto">
          <a:xfrm>
            <a:off x="500034" y="4143380"/>
            <a:ext cx="8426479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ФОРМУЛА НЬЮТОНА-ЛЕЙБНІЦА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названа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іменами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Ньютона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Г. Лейбница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правило,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виражене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цією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формулою,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відоме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їм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обом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формулу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знайдено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лише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у Х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VII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ст. </a:t>
            </a:r>
          </a:p>
          <a:p>
            <a:endParaRPr lang="ru-RU" dirty="0"/>
          </a:p>
        </p:txBody>
      </p:sp>
      <p:pic>
        <p:nvPicPr>
          <p:cNvPr id="7174" name="Picture 2" descr="http://fs203.jpe.ru/b3a2/4797712_a601f6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863" y="228600"/>
            <a:ext cx="201612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Box 4"/>
          <p:cNvSpPr txBox="1">
            <a:spLocks noChangeArrowheads="1"/>
          </p:cNvSpPr>
          <p:nvPr/>
        </p:nvSpPr>
        <p:spPr bwMode="auto">
          <a:xfrm>
            <a:off x="1203325" y="2128838"/>
            <a:ext cx="1727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imes New Roman" pitchFamily="18" charset="0"/>
                <a:cs typeface="Times New Roman" pitchFamily="18" charset="0"/>
              </a:rPr>
              <a:t>Ісаак Ньютон </a:t>
            </a:r>
            <a:endParaRPr lang="ru-RU"/>
          </a:p>
        </p:txBody>
      </p:sp>
      <p:pic>
        <p:nvPicPr>
          <p:cNvPr id="7176" name="Picture 4" descr="http://www.listname.ru/portrait/Newt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227013"/>
            <a:ext cx="1768475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TextBox 5"/>
          <p:cNvSpPr txBox="1">
            <a:spLocks noChangeArrowheads="1"/>
          </p:cNvSpPr>
          <p:nvPr/>
        </p:nvSpPr>
        <p:spPr bwMode="auto">
          <a:xfrm>
            <a:off x="4954588" y="2093913"/>
            <a:ext cx="2486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Times New Roman" pitchFamily="18" charset="0"/>
                <a:cs typeface="Times New Roman" pitchFamily="18" charset="0"/>
              </a:rPr>
              <a:t>Готфрід Лейбніц</a:t>
            </a:r>
          </a:p>
        </p:txBody>
      </p:sp>
      <p:sp>
        <p:nvSpPr>
          <p:cNvPr id="7178" name="TextBox 14"/>
          <p:cNvSpPr txBox="1">
            <a:spLocks noChangeArrowheads="1"/>
          </p:cNvSpPr>
          <p:nvPr/>
        </p:nvSpPr>
        <p:spPr bwMode="auto">
          <a:xfrm>
            <a:off x="8313738" y="2463800"/>
            <a:ext cx="4318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/>
              <a:t>*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86446" y="1857364"/>
            <a:ext cx="3357554" cy="4467236"/>
          </a:xfrm>
        </p:spPr>
        <p:txBody>
          <a:bodyPr/>
          <a:lstStyle/>
          <a:p>
            <a:pPr algn="ctr">
              <a:buNone/>
            </a:pPr>
            <a:r>
              <a:rPr lang="uk-UA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Якоб Бернуллі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1654 – 1705 р. </a:t>
            </a:r>
          </a:p>
          <a:p>
            <a:pPr algn="ctr">
              <a:buNone/>
            </a:pPr>
            <a:endParaRPr lang="uk-UA" sz="3600" i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36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Швейцарський математик</a:t>
            </a:r>
            <a:endParaRPr lang="ru-RU" sz="3600" b="1" i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21508" name="Picture 4" descr="http://file2.answcdn.com/answ-cld/image/upload/w_760,c_fill,g_faces:center,q_60/v1400860204/k0dr6fck56jxkqvamv7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85728"/>
            <a:ext cx="5557014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49606" y="785794"/>
            <a:ext cx="9193606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90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Фізичний </a:t>
            </a:r>
          </a:p>
          <a:p>
            <a:pPr algn="ctr"/>
            <a:r>
              <a:rPr lang="uk-UA" sz="8000" b="1" dirty="0" smtClean="0">
                <a:ln w="190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зміст,</a:t>
            </a:r>
          </a:p>
          <a:p>
            <a:pPr algn="ctr"/>
            <a:r>
              <a:rPr lang="uk-UA" sz="8000" b="1" dirty="0" smtClean="0">
                <a:ln w="190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визначеного інтеграла</a:t>
            </a:r>
            <a:endParaRPr lang="ru-RU" sz="8000" b="1" dirty="0">
              <a:ln w="1905">
                <a:solidFill>
                  <a:schemeClr val="tx1">
                    <a:lumMod val="95000"/>
                    <a:lumOff val="5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223224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Обчислення шляху за відомим законом зміни швидкості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3453531" cy="12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Рисунок 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005064"/>
            <a:ext cx="2056386" cy="444624"/>
          </a:xfrm>
          <a:prstGeom prst="rect">
            <a:avLst/>
          </a:prstGeom>
          <a:noFill/>
        </p:spPr>
      </p:pic>
      <p:pic>
        <p:nvPicPr>
          <p:cNvPr id="72706" name="Рисунок 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4005064"/>
            <a:ext cx="720080" cy="376405"/>
          </a:xfrm>
          <a:prstGeom prst="rect">
            <a:avLst/>
          </a:prstGeom>
          <a:noFill/>
        </p:spPr>
      </p:pic>
      <p:pic>
        <p:nvPicPr>
          <p:cNvPr id="72705" name="Рисунок 7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005064"/>
            <a:ext cx="648072" cy="338765"/>
          </a:xfrm>
          <a:prstGeom prst="rect">
            <a:avLst/>
          </a:prstGeom>
          <a:noFill/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323528" y="3068960"/>
            <a:ext cx="81369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1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Тіло рухається прямолінійно зі швидкістю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(м/с). Обчислити шлях, пройдений тілом за інтервал часу від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якщо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09" name="Rectangle 5"/>
          <p:cNvSpPr>
            <a:spLocks noChangeArrowheads="1"/>
          </p:cNvSpPr>
          <p:nvPr/>
        </p:nvSpPr>
        <p:spPr bwMode="auto">
          <a:xfrm>
            <a:off x="0" y="685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0" y="904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0" y="1123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6" name="Rectangle 12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2719" name="Rectangle 15"/>
          <p:cNvSpPr>
            <a:spLocks noChangeArrowheads="1"/>
          </p:cNvSpPr>
          <p:nvPr/>
        </p:nvSpPr>
        <p:spPr bwMode="auto">
          <a:xfrm>
            <a:off x="0" y="847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6150" y="4391025"/>
            <a:ext cx="1847850" cy="2466975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704088"/>
            <a:ext cx="5842992" cy="157278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Обчислення шляху за відомим законом зміни швидкості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312368"/>
          </a:xfrm>
        </p:spPr>
        <p:txBody>
          <a:bodyPr/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№ 2</a:t>
            </a:r>
            <a:r>
              <a:rPr lang="uk-UA" sz="3200" b="1" dirty="0" smtClean="0"/>
              <a:t>.</a:t>
            </a:r>
            <a:r>
              <a:rPr lang="uk-UA" sz="3200" dirty="0" smtClean="0"/>
              <a:t> Тіло рухається прямолінійно зі швидкістю, яка змінюється за законом </a:t>
            </a:r>
            <a:r>
              <a:rPr lang="en-US" sz="3200" dirty="0" smtClean="0"/>
              <a:t>v</a:t>
            </a:r>
            <a:r>
              <a:rPr lang="ru-RU" sz="3200" dirty="0" smtClean="0"/>
              <a:t> = 2</a:t>
            </a:r>
            <a:r>
              <a:rPr lang="en-US" sz="3200" dirty="0" smtClean="0"/>
              <a:t>t</a:t>
            </a:r>
            <a:r>
              <a:rPr lang="ru-RU" sz="3200" dirty="0" smtClean="0"/>
              <a:t> + 1 </a:t>
            </a:r>
            <a:r>
              <a:rPr lang="uk-UA" sz="3200" dirty="0" smtClean="0"/>
              <a:t>(м/с). Знайти шлях, який пройшло тіло за інтервал часу від </a:t>
            </a:r>
            <a:r>
              <a:rPr lang="en-US" sz="3200" dirty="0" smtClean="0"/>
              <a:t>t</a:t>
            </a:r>
            <a:r>
              <a:rPr lang="ru-RU" sz="3200" baseline="-25000" dirty="0" smtClean="0"/>
              <a:t>1</a:t>
            </a:r>
            <a:r>
              <a:rPr lang="ru-RU" sz="3200" dirty="0" smtClean="0"/>
              <a:t> = 1 </a:t>
            </a:r>
            <a:r>
              <a:rPr lang="uk-UA" sz="3200" dirty="0" smtClean="0"/>
              <a:t>с до </a:t>
            </a:r>
            <a:r>
              <a:rPr lang="en-US" sz="3200" dirty="0" smtClean="0"/>
              <a:t>t</a:t>
            </a:r>
            <a:r>
              <a:rPr lang="ru-RU" sz="3200" baseline="-25000" dirty="0" smtClean="0"/>
              <a:t>2</a:t>
            </a:r>
            <a:r>
              <a:rPr lang="ru-RU" sz="3200" dirty="0" smtClean="0"/>
              <a:t> = 3</a:t>
            </a:r>
            <a:r>
              <a:rPr lang="uk-UA" sz="3200" dirty="0" smtClean="0"/>
              <a:t> с. </a:t>
            </a:r>
            <a:endParaRPr lang="ru-RU" sz="3200" dirty="0" smtClean="0"/>
          </a:p>
          <a:p>
            <a:endParaRPr lang="ru-RU" dirty="0"/>
          </a:p>
        </p:txBody>
      </p:sp>
      <p:sp>
        <p:nvSpPr>
          <p:cNvPr id="71682" name="Rectangle 2"/>
          <p:cNvSpPr>
            <a:spLocks noChangeArrowheads="1"/>
          </p:cNvSpPr>
          <p:nvPr/>
        </p:nvSpPr>
        <p:spPr bwMode="auto">
          <a:xfrm>
            <a:off x="611560" y="4615190"/>
            <a:ext cx="198836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язання: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81" name="Рисунок 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229200"/>
            <a:ext cx="5777583" cy="864096"/>
          </a:xfrm>
          <a:prstGeom prst="rect">
            <a:avLst/>
          </a:prstGeom>
          <a:noFill/>
        </p:spPr>
      </p:pic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899592" y="6165304"/>
            <a:ext cx="21034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Відповідь: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10 м.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8" descr="Картинки по запросу картинки шля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66975" cy="184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Обчислення роботи змінної сили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2305595" cy="1323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323528" y="2985428"/>
            <a:ext cx="69847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3.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Обчислити роботу, яку треба виконати, щоб викачати  воду з циліндричної цистерни, радіус якої дорівнює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а висота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6" descr="Картинки по запросу картинки робот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653136"/>
            <a:ext cx="2286000" cy="171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Обчислення роботи змінної сили</a:t>
            </a:r>
            <a:endParaRPr lang="ru-RU" dirty="0"/>
          </a:p>
        </p:txBody>
      </p:sp>
      <p:sp>
        <p:nvSpPr>
          <p:cNvPr id="88065" name="Rectangle 1"/>
          <p:cNvSpPr>
            <a:spLocks noChangeArrowheads="1"/>
          </p:cNvSpPr>
          <p:nvPr/>
        </p:nvSpPr>
        <p:spPr bwMode="auto">
          <a:xfrm>
            <a:off x="323528" y="1843226"/>
            <a:ext cx="734481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4.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Обчислити роботу, яку треба виконати, щоб розтягнути пружину на 0,06 м, якщо сила 12 Н розтягує її на 0,01 м.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к а з і в к а. За законом </a:t>
            </a:r>
            <a:r>
              <a:rPr kumimoji="0" lang="uk-UA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Гука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сила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пропорційна розтягуванню або стисканню пружини, тобто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kx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де  х – величина розтягування або стискання.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3593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Обчислення маси неоднорідного стержня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44824"/>
            <a:ext cx="237626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5536" y="3419709"/>
            <a:ext cx="79928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№5.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Знати масу стержня завдовжки 35 см, якщо його лінійна густина змінюється за законом 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61" name="Рисунок 1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581128"/>
            <a:ext cx="2304256" cy="378556"/>
          </a:xfrm>
          <a:prstGeom prst="rect">
            <a:avLst/>
          </a:prstGeom>
          <a:noFill/>
        </p:spPr>
      </p:pic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797152"/>
            <a:ext cx="2466975" cy="18478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04664"/>
            <a:ext cx="63367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Обчислення маси неоднорідного стержня</a:t>
            </a:r>
            <a:endParaRPr lang="ru-RU" dirty="0"/>
          </a:p>
        </p:txBody>
      </p:sp>
      <p:pic>
        <p:nvPicPr>
          <p:cNvPr id="91138" name="Рисунок 1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924944"/>
            <a:ext cx="3024336" cy="543435"/>
          </a:xfrm>
          <a:prstGeom prst="rect">
            <a:avLst/>
          </a:prstGeom>
          <a:noFill/>
        </p:spPr>
      </p:pic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395536" y="2132856"/>
            <a:ext cx="82809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6. 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Знайти масу неоднорідного стержня завдовжки 30 см, якщо його лінійна густина змінюється за законом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611560" y="3707740"/>
            <a:ext cx="217142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язання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259632" y="5134399"/>
            <a:ext cx="41764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Відповідь: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0,318 кг.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43125" cy="21336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1209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8550" name="Rectangle 6"/>
          <p:cNvSpPr>
            <a:spLocks noChangeArrowheads="1"/>
          </p:cNvSpPr>
          <p:nvPr/>
        </p:nvSpPr>
        <p:spPr bwMode="auto">
          <a:xfrm>
            <a:off x="0" y="1209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1104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077071"/>
            <a:ext cx="8424936" cy="940715"/>
          </a:xfrm>
          <a:prstGeom prst="rect">
            <a:avLst/>
          </a:prstGeom>
          <a:noFill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1104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  <p:bldP spid="911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05800" cy="172819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Обчислення кількості електрики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84784"/>
            <a:ext cx="252028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323528" y="3717032"/>
            <a:ext cx="784887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7.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Знайти кількість електрики, що проходить через поперечний переріз провідника за 10 с, якщо сила струму змінюється за законом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0113" name="Рисунок 1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725144"/>
            <a:ext cx="1797069" cy="372366"/>
          </a:xfrm>
          <a:prstGeom prst="rect">
            <a:avLst/>
          </a:prstGeom>
          <a:noFill/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5" descr="Картинки по запросу картинки заряд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628800"/>
            <a:ext cx="2390775" cy="19145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Обчислення кількості електрики</a:t>
            </a:r>
            <a:endParaRPr lang="ru-RU" dirty="0"/>
          </a:p>
        </p:txBody>
      </p:sp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395536" y="2101007"/>
            <a:ext cx="777686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8.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Знайти кількість електрики, яка проходить через поперечний переріз провідника за 20 с, якщо сила струму змінюється за законом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85" name="Рисунок 1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996952"/>
            <a:ext cx="1897252" cy="432048"/>
          </a:xfrm>
          <a:prstGeom prst="rect">
            <a:avLst/>
          </a:prstGeom>
          <a:noFill/>
        </p:spPr>
      </p:pic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971600" y="4005064"/>
            <a:ext cx="19178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язання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509120"/>
            <a:ext cx="56166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971600" y="5589240"/>
            <a:ext cx="273630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Відповідь: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420 Кл.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5085184"/>
            <a:ext cx="2172122" cy="162880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Застосування визначеного інтегралу в економіці</a:t>
            </a:r>
            <a:endParaRPr lang="ru-RU" dirty="0"/>
          </a:p>
        </p:txBody>
      </p:sp>
      <p:sp>
        <p:nvSpPr>
          <p:cNvPr id="102401" name="Rectangle 1"/>
          <p:cNvSpPr>
            <a:spLocks noChangeArrowheads="1"/>
          </p:cNvSpPr>
          <p:nvPr/>
        </p:nvSpPr>
        <p:spPr bwMode="auto">
          <a:xfrm>
            <a:off x="395536" y="1433391"/>
            <a:ext cx="8496944" cy="50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Попит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даний товар 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залежність між ціною товару і об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ємом його покупки, що склалася на певний момент часу.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Пропозиція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товару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це залежність між ціною і кількістю запропонованого для продажу товару, що склалася на певний момент часу. Пропозиція,  що відображає взаємозв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язок між ціною одиниці цього товару </a:t>
            </a:r>
            <a:r>
              <a:rPr kumimoji="0" lang="uk-UA" sz="2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 кількістю товару </a:t>
            </a:r>
            <a:r>
              <a:rPr kumimoji="0" lang="en-US" sz="25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яку споживачі готові продати при кожній ціні.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uk-UA" sz="25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инкова</a:t>
            </a: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рівновага </a:t>
            </a: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характеризують такі поняття: ціна і кількість товару, при яких об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єм попиту співпадає з величиною пропозиції. 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5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Споживацький надлишок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явище в економіці, яке викликане перевищенням пропозиції даного товару над його попитом.</a:t>
            </a:r>
            <a:endParaRPr kumimoji="0" lang="uk-UA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Застосування визначеного інтегралу в економіці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4368258" y="836711"/>
            <a:ext cx="4074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– g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2276872"/>
            <a:ext cx="3024336" cy="893554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4216" name="Rectangle 8"/>
          <p:cNvSpPr>
            <a:spLocks noChangeArrowheads="1"/>
          </p:cNvSpPr>
          <p:nvPr/>
        </p:nvSpPr>
        <p:spPr bwMode="auto">
          <a:xfrm>
            <a:off x="467544" y="3180546"/>
            <a:ext cx="70567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9.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Відомо, що попит на деякий товар задається функцією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4215" name="Рисунок 16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645024"/>
            <a:ext cx="1368152" cy="432048"/>
          </a:xfrm>
          <a:prstGeom prst="rect">
            <a:avLst/>
          </a:prstGeom>
          <a:noFill/>
        </p:spPr>
      </p:pic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539552" y="4149080"/>
            <a:ext cx="63367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кількість товару (шт.), р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ціна за одиницю товару (грн.), а рівновага на ринку даного товару досягається при р=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=1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Визначте величину споживацького надлишку.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34225" y="4581525"/>
            <a:ext cx="20097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0070C0"/>
                </a:solidFill>
              </a:rPr>
              <a:t>Застосування визначеного інтегралу в економіці</a:t>
            </a:r>
            <a:endParaRPr lang="ru-RU" dirty="0"/>
          </a:p>
        </p:txBody>
      </p:sp>
      <p:pic>
        <p:nvPicPr>
          <p:cNvPr id="95234" name="Рисунок 1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492896"/>
            <a:ext cx="792088" cy="516579"/>
          </a:xfrm>
          <a:prstGeom prst="rect">
            <a:avLst/>
          </a:prstGeom>
          <a:noFill/>
        </p:spPr>
      </p:pic>
      <p:pic>
        <p:nvPicPr>
          <p:cNvPr id="95233" name="Рисунок 16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996952"/>
            <a:ext cx="1148699" cy="360040"/>
          </a:xfrm>
          <a:prstGeom prst="rect">
            <a:avLst/>
          </a:prstGeom>
          <a:noFill/>
        </p:spPr>
      </p:pic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23528" y="1988840"/>
            <a:ext cx="7779031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 10.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Відомо, що попит на деякий товар описує функція                а</a:t>
            </a:r>
            <a:r>
              <a:rPr kumimoji="0" lang="uk-UA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пропозиція даного товару характеризується  функцією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251520" y="3429000"/>
            <a:ext cx="81362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Знайдіть величину надлишку споживача при придбанні даного товару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581128"/>
            <a:ext cx="225742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305800" cy="2364872"/>
          </a:xfrm>
        </p:spPr>
        <p:txBody>
          <a:bodyPr>
            <a:noAutofit/>
          </a:bodyPr>
          <a:lstStyle/>
          <a:p>
            <a:pPr algn="ctr"/>
            <a:r>
              <a:rPr lang="ru-RU" sz="8000" kern="10" dirty="0" err="1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Дякую</a:t>
            </a:r>
            <a:r>
              <a:rPr lang="ru-RU" sz="80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за </a:t>
            </a:r>
            <a:r>
              <a:rPr lang="ru-RU" sz="8000" kern="10" dirty="0" err="1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увагу</a:t>
            </a:r>
            <a:r>
              <a:rPr lang="ru-RU" sz="80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!</a:t>
            </a:r>
            <a:br>
              <a:rPr lang="ru-RU" sz="80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</a:br>
            <a:endParaRPr lang="ru-RU" sz="8000" dirty="0"/>
          </a:p>
        </p:txBody>
      </p:sp>
      <p:pic>
        <p:nvPicPr>
          <p:cNvPr id="3" name="Picture 4" descr="http://img-fotki.yandex.ru/get/9091/20573769.62/0_95f72_5b357754_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24944"/>
            <a:ext cx="3548054" cy="3548054"/>
          </a:xfrm>
          <a:prstGeom prst="rect">
            <a:avLst/>
          </a:prstGeom>
          <a:noFill/>
        </p:spPr>
      </p:pic>
      <p:pic>
        <p:nvPicPr>
          <p:cNvPr id="4" name="Picture 6" descr="http://razvitie-rebenka.org/uploads/posts/2012-09/1347818074_den-ychitela-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140968"/>
            <a:ext cx="2767013" cy="34221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917</TotalTime>
  <Words>655</Words>
  <Application>Microsoft Office PowerPoint</Application>
  <PresentationFormat>Экран (4:3)</PresentationFormat>
  <Paragraphs>78</Paragraphs>
  <Slides>25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Поток</vt:lpstr>
      <vt:lpstr>Формула</vt:lpstr>
      <vt:lpstr>Слайд 1</vt:lpstr>
      <vt:lpstr>Слайд 2</vt:lpstr>
      <vt:lpstr>Обчислення площ плоских фігур</vt:lpstr>
      <vt:lpstr>Обчислення площ плоских фігур</vt:lpstr>
      <vt:lpstr>Обчислення площ плоских фігур</vt:lpstr>
      <vt:lpstr>Обчислення об’ємів тіл обертання</vt:lpstr>
      <vt:lpstr>Обчислення об’ємів тіл обертання</vt:lpstr>
      <vt:lpstr> «Серед усіх наук, що відкривають шлях до пізнання законів природи, найвеличнішою є математика».                                  С. Ковалевська </vt:lpstr>
      <vt:lpstr>Слайд 9</vt:lpstr>
      <vt:lpstr>Слайд 10</vt:lpstr>
      <vt:lpstr>Слайд 11</vt:lpstr>
      <vt:lpstr>Слайд 12</vt:lpstr>
      <vt:lpstr>Слайд 13</vt:lpstr>
      <vt:lpstr>Обчислення шляху за відомим законом зміни швидкості </vt:lpstr>
      <vt:lpstr>Обчислення шляху за відомим законом зміни швидкості</vt:lpstr>
      <vt:lpstr>Обчислення роботи змінної сили</vt:lpstr>
      <vt:lpstr>Обчислення роботи змінної сили</vt:lpstr>
      <vt:lpstr>Обчислення маси неоднорідного стержня</vt:lpstr>
      <vt:lpstr>Обчислення маси неоднорідного стержня</vt:lpstr>
      <vt:lpstr>Обчислення кількості електрики </vt:lpstr>
      <vt:lpstr>Обчислення кількості електрики</vt:lpstr>
      <vt:lpstr>Застосування визначеного інтегралу в економіці</vt:lpstr>
      <vt:lpstr>Застосування визначеного інтегралу в економіці</vt:lpstr>
      <vt:lpstr>Застосування визначеного інтегралу в економіці</vt:lpstr>
      <vt:lpstr>Дякую за увагу !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заняття :  Приклади задач, що приводять до поняття  інтеграла. Визначений інтеграл. Формула  Ньютона –Лейбніца.</dc:title>
  <dc:creator>GYPNORION</dc:creator>
  <cp:lastModifiedBy>Рома</cp:lastModifiedBy>
  <cp:revision>97</cp:revision>
  <dcterms:created xsi:type="dcterms:W3CDTF">2016-02-20T17:06:25Z</dcterms:created>
  <dcterms:modified xsi:type="dcterms:W3CDTF">2017-12-10T15:32:39Z</dcterms:modified>
</cp:coreProperties>
</file>