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320" r:id="rId3"/>
    <p:sldId id="312" r:id="rId4"/>
    <p:sldId id="314" r:id="rId5"/>
    <p:sldId id="315" r:id="rId6"/>
    <p:sldId id="316" r:id="rId7"/>
    <p:sldId id="304" r:id="rId8"/>
    <p:sldId id="342" r:id="rId9"/>
    <p:sldId id="327" r:id="rId10"/>
    <p:sldId id="305" r:id="rId11"/>
    <p:sldId id="321" r:id="rId12"/>
    <p:sldId id="322" r:id="rId13"/>
    <p:sldId id="323" r:id="rId14"/>
    <p:sldId id="325" r:id="rId15"/>
    <p:sldId id="328" r:id="rId16"/>
    <p:sldId id="326" r:id="rId17"/>
    <p:sldId id="343" r:id="rId18"/>
    <p:sldId id="331" r:id="rId19"/>
    <p:sldId id="344" r:id="rId20"/>
    <p:sldId id="332" r:id="rId21"/>
    <p:sldId id="334" r:id="rId22"/>
    <p:sldId id="330" r:id="rId23"/>
    <p:sldId id="336" r:id="rId24"/>
    <p:sldId id="338" r:id="rId25"/>
    <p:sldId id="340" r:id="rId26"/>
    <p:sldId id="341" r:id="rId27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A3E"/>
    <a:srgbClr val="3333CC"/>
    <a:srgbClr val="FF9900"/>
    <a:srgbClr val="FFFF00"/>
    <a:srgbClr val="F8F86C"/>
    <a:srgbClr val="1EDAEE"/>
    <a:srgbClr val="D997D4"/>
    <a:srgbClr val="DAFC10"/>
    <a:srgbClr val="1216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76" d="100"/>
          <a:sy n="76" d="100"/>
        </p:scale>
        <p:origin x="144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3214678" y="-2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Математика</a:t>
            </a:r>
            <a:endParaRPr lang="en-US" sz="36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8339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476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040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652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788974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1500174"/>
            <a:ext cx="3854478" cy="46656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788974"/>
            <a:ext cx="37846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3784627" cy="46259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53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966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477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785794"/>
            <a:ext cx="2751165" cy="6493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85794"/>
            <a:ext cx="4854602" cy="5340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1435100"/>
            <a:ext cx="275116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64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714355"/>
            <a:ext cx="5486400" cy="4013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990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312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900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3214678" y="-24"/>
            <a:ext cx="2571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Математика</a:t>
            </a:r>
            <a:endParaRPr lang="en-US" sz="3600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3934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6128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879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291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7232"/>
            <a:ext cx="3852890" cy="526893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919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788974"/>
            <a:ext cx="38544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2910" y="1500174"/>
            <a:ext cx="3854478" cy="46656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788974"/>
            <a:ext cx="37846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3784627" cy="462598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0459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3756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8615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785794"/>
            <a:ext cx="2751165" cy="6493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785794"/>
            <a:ext cx="4854602" cy="534036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1435100"/>
            <a:ext cx="275116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8317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714355"/>
            <a:ext cx="5486400" cy="4013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50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9014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020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8596" y="-24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831863"/>
            <a:ext cx="7715304" cy="53117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5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8596" y="-24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48" y="831863"/>
            <a:ext cx="7715304" cy="53117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8E0A8-8E48-42ED-884C-4B8AE84DB2D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2/15/2024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E21B3-E6C5-444F-8155-046F2E6A27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90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109277" y="4941169"/>
            <a:ext cx="6400800" cy="2225303"/>
          </a:xfrm>
        </p:spPr>
        <p:txBody>
          <a:bodyPr/>
          <a:lstStyle/>
          <a:p>
            <a:pPr eaLnBrk="1" hangingPunct="1"/>
            <a:r>
              <a:rPr lang="uk-UA" altLang="ru-RU" sz="2200" b="1" i="1" dirty="0" smtClean="0">
                <a:solidFill>
                  <a:srgbClr val="990000"/>
                </a:solidFill>
                <a:latin typeface="Georgia" panose="02040502050405020303" pitchFamily="18" charset="0"/>
              </a:rPr>
              <a:t>Синюк </a:t>
            </a:r>
            <a:r>
              <a:rPr lang="ru-RU" altLang="ru-RU" sz="2200" b="1" i="1" dirty="0" smtClean="0">
                <a:solidFill>
                  <a:srgbClr val="990000"/>
                </a:solidFill>
                <a:latin typeface="Georgia" panose="02040502050405020303" pitchFamily="18" charset="0"/>
              </a:rPr>
              <a:t> Л.М.,</a:t>
            </a:r>
          </a:p>
          <a:p>
            <a:pPr eaLnBrk="1" hangingPunct="1"/>
            <a:r>
              <a:rPr lang="uk-UA" altLang="ru-RU" sz="1800" b="1" i="1" dirty="0" smtClean="0">
                <a:solidFill>
                  <a:srgbClr val="990000"/>
                </a:solidFill>
                <a:latin typeface="Georgia" panose="02040502050405020303" pitchFamily="18" charset="0"/>
              </a:rPr>
              <a:t>вчитель  математики  </a:t>
            </a:r>
            <a:r>
              <a:rPr lang="uk-UA" altLang="ru-RU" sz="1800" b="1" i="1" dirty="0" err="1" smtClean="0">
                <a:solidFill>
                  <a:srgbClr val="990000"/>
                </a:solidFill>
                <a:latin typeface="Georgia" panose="02040502050405020303" pitchFamily="18" charset="0"/>
              </a:rPr>
              <a:t>Новоборівського</a:t>
            </a:r>
            <a:r>
              <a:rPr lang="uk-UA" altLang="ru-RU" sz="1800" b="1" i="1" dirty="0" smtClean="0">
                <a:solidFill>
                  <a:srgbClr val="990000"/>
                </a:solidFill>
                <a:latin typeface="Georgia" panose="02040502050405020303" pitchFamily="18" charset="0"/>
              </a:rPr>
              <a:t>  ліцею </a:t>
            </a:r>
            <a:r>
              <a:rPr lang="uk-UA" altLang="ru-RU" sz="1800" b="1" i="1" dirty="0" err="1" smtClean="0">
                <a:solidFill>
                  <a:srgbClr val="990000"/>
                </a:solidFill>
                <a:latin typeface="Georgia" panose="02040502050405020303" pitchFamily="18" charset="0"/>
              </a:rPr>
              <a:t>Новоборівської</a:t>
            </a:r>
            <a:r>
              <a:rPr lang="uk-UA" altLang="ru-RU" sz="1800" b="1" i="1" dirty="0" smtClean="0">
                <a:solidFill>
                  <a:srgbClr val="990000"/>
                </a:solidFill>
                <a:latin typeface="Georgia" panose="02040502050405020303" pitchFamily="18" charset="0"/>
              </a:rPr>
              <a:t>   селищної  ради        Житомирської області</a:t>
            </a:r>
          </a:p>
          <a:p>
            <a:pPr eaLnBrk="1" hangingPunct="1"/>
            <a:r>
              <a:rPr lang="uk-UA" altLang="ru-RU" sz="1800" b="1" i="1" dirty="0" smtClean="0">
                <a:solidFill>
                  <a:srgbClr val="990000"/>
                </a:solidFill>
                <a:latin typeface="Georgia" panose="02040502050405020303" pitchFamily="18" charset="0"/>
              </a:rPr>
              <a:t>2024</a:t>
            </a: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 rot="-265487">
            <a:off x="440569" y="722838"/>
            <a:ext cx="8334869" cy="2243971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ru-RU" sz="3600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Розв’язування</a:t>
            </a:r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 </a:t>
            </a:r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 </a:t>
            </a:r>
            <a:r>
              <a:rPr lang="ru-RU" sz="3600" kern="10" dirty="0" err="1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практичних</a:t>
            </a:r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  задач  </a:t>
            </a:r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з </a:t>
            </a:r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теми</a:t>
            </a:r>
          </a:p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«</a:t>
            </a:r>
            <a:r>
              <a:rPr lang="ru-RU" sz="3600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Додавання</a:t>
            </a:r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 </a:t>
            </a:r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чисел   з  </a:t>
            </a:r>
            <a:r>
              <a:rPr lang="ru-RU" sz="3600" kern="10" dirty="0" err="1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різними</a:t>
            </a:r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</a:rPr>
              <a:t>   знаками»</a:t>
            </a:r>
            <a:endParaRPr lang="uk-UA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56411" t="49218" r="8431" b="13795"/>
          <a:stretch/>
        </p:blipFill>
        <p:spPr bwMode="auto">
          <a:xfrm>
            <a:off x="1403648" y="3145925"/>
            <a:ext cx="2520280" cy="22686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Freeform 3"/>
          <p:cNvSpPr/>
          <p:nvPr/>
        </p:nvSpPr>
        <p:spPr>
          <a:xfrm>
            <a:off x="6372200" y="2060848"/>
            <a:ext cx="2114910" cy="3246624"/>
          </a:xfrm>
          <a:custGeom>
            <a:avLst/>
            <a:gdLst/>
            <a:ahLst/>
            <a:cxnLst/>
            <a:rect l="l" t="t" r="r" b="b"/>
            <a:pathLst>
              <a:path w="5950762" h="8497432">
                <a:moveTo>
                  <a:pt x="0" y="0"/>
                </a:moveTo>
                <a:lnTo>
                  <a:pt x="5950762" y="0"/>
                </a:lnTo>
                <a:lnTo>
                  <a:pt x="5950762" y="8497432"/>
                </a:lnTo>
                <a:lnTo>
                  <a:pt x="0" y="84974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17615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1916832"/>
            <a:ext cx="705678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425"/>
              </a:spcBef>
            </a:pPr>
            <a:r>
              <a:rPr lang="uk-UA" alt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Навчальна: сприяти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формуванню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вміння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зування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  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даної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 (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практичне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вивченної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теми,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систематизувати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удосконалювати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одержані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навички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alt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altLang="uk-UA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425"/>
              </a:spcBef>
              <a:buFontTx/>
              <a:buNone/>
            </a:pPr>
            <a:r>
              <a:rPr lang="uk-UA" alt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Myriad Pro"/>
              </a:rPr>
              <a:t>Розвивальна: розвивати пам’ять, логічне мислення; формувати культуру усних та письмових обчислень, комунікативні та загальноосвітні компетентності учнів, уміння працювати з підручником;</a:t>
            </a:r>
            <a:endParaRPr lang="ru-RU" altLang="uk-UA" dirty="0">
              <a:solidFill>
                <a:srgbClr val="000000"/>
              </a:solidFill>
              <a:latin typeface="Myriad Pro"/>
              <a:ea typeface="Times New Roman" panose="02020603050405020304" pitchFamily="18" charset="0"/>
              <a:cs typeface="Myriad Pro"/>
            </a:endParaRPr>
          </a:p>
          <a:p>
            <a:pPr algn="just">
              <a:lnSpc>
                <a:spcPct val="150000"/>
              </a:lnSpc>
              <a:spcBef>
                <a:spcPts val="425"/>
              </a:spcBef>
            </a:pPr>
            <a:r>
              <a:rPr lang="uk-UA" alt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Виховна: виховувати наполегливість, </a:t>
            </a:r>
            <a:r>
              <a:rPr lang="uk-UA" alt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акуратність,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самостійність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самоконтроль,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відошення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справи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425"/>
              </a:spcBef>
              <a:buFontTx/>
              <a:buNone/>
            </a:pPr>
            <a:r>
              <a:rPr lang="uk-UA" alt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uk-UA" sz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692696"/>
            <a:ext cx="4039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Мета уроку: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21170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Freeform 6"/>
          <p:cNvSpPr>
            <a:spLocks/>
          </p:cNvSpPr>
          <p:nvPr/>
        </p:nvSpPr>
        <p:spPr bwMode="auto">
          <a:xfrm>
            <a:off x="323528" y="2093118"/>
            <a:ext cx="3259137" cy="3571875"/>
          </a:xfrm>
          <a:custGeom>
            <a:avLst/>
            <a:gdLst>
              <a:gd name="T0" fmla="*/ 0 w 6518157"/>
              <a:gd name="T1" fmla="*/ 0 h 7143186"/>
              <a:gd name="T2" fmla="*/ 6518157 w 6518157"/>
              <a:gd name="T3" fmla="*/ 0 h 7143186"/>
              <a:gd name="T4" fmla="*/ 6518157 w 6518157"/>
              <a:gd name="T5" fmla="*/ 7143186 h 7143186"/>
              <a:gd name="T6" fmla="*/ 0 w 6518157"/>
              <a:gd name="T7" fmla="*/ 7143186 h 7143186"/>
              <a:gd name="T8" fmla="*/ 0 w 6518157"/>
              <a:gd name="T9" fmla="*/ 0 h 7143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18157" h="7143186">
                <a:moveTo>
                  <a:pt x="0" y="0"/>
                </a:moveTo>
                <a:lnTo>
                  <a:pt x="6518157" y="0"/>
                </a:lnTo>
                <a:lnTo>
                  <a:pt x="6518157" y="7143186"/>
                </a:lnTo>
                <a:lnTo>
                  <a:pt x="0" y="714318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" name="Freeform 7"/>
          <p:cNvSpPr/>
          <p:nvPr/>
        </p:nvSpPr>
        <p:spPr>
          <a:xfrm rot="449967">
            <a:off x="4344677" y="1721912"/>
            <a:ext cx="3934630" cy="3922798"/>
          </a:xfrm>
          <a:custGeom>
            <a:avLst/>
            <a:gdLst/>
            <a:ahLst/>
            <a:cxnLst/>
            <a:rect l="l" t="t" r="r" b="b"/>
            <a:pathLst>
              <a:path w="7869259" h="7845595">
                <a:moveTo>
                  <a:pt x="0" y="0"/>
                </a:moveTo>
                <a:lnTo>
                  <a:pt x="7869259" y="0"/>
                </a:lnTo>
                <a:lnTo>
                  <a:pt x="7869259" y="7845595"/>
                </a:lnTo>
                <a:lnTo>
                  <a:pt x="0" y="78455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 l="-6727" r="-6727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636963" y="2597150"/>
            <a:ext cx="5349875" cy="2563813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ctr">
              <a:lnSpc>
                <a:spcPts val="4004"/>
              </a:lnSpc>
              <a:defRPr/>
            </a:pPr>
            <a:r>
              <a:rPr lang="en-US" sz="3337" spc="-15">
                <a:solidFill>
                  <a:srgbClr val="000000"/>
                </a:solidFill>
                <a:latin typeface="Magnolia Script"/>
              </a:rPr>
              <a:t>Любі діти, добрий день! </a:t>
            </a:r>
          </a:p>
          <a:p>
            <a:pPr algn="ctr">
              <a:lnSpc>
                <a:spcPts val="4004"/>
              </a:lnSpc>
              <a:defRPr/>
            </a:pPr>
            <a:r>
              <a:rPr lang="en-US" sz="3337" spc="-15">
                <a:solidFill>
                  <a:srgbClr val="000000"/>
                </a:solidFill>
                <a:latin typeface="Magnolia Script"/>
              </a:rPr>
              <a:t>Зичу праці і старання! </a:t>
            </a:r>
          </a:p>
          <a:p>
            <a:pPr algn="ctr">
              <a:lnSpc>
                <a:spcPts val="4004"/>
              </a:lnSpc>
              <a:defRPr/>
            </a:pPr>
            <a:r>
              <a:rPr lang="en-US" sz="3337" spc="-15">
                <a:solidFill>
                  <a:srgbClr val="000000"/>
                </a:solidFill>
                <a:latin typeface="Magnolia Script"/>
              </a:rPr>
              <a:t>А ще, друзі, всім бажаю </a:t>
            </a:r>
          </a:p>
          <a:p>
            <a:pPr algn="ctr">
              <a:lnSpc>
                <a:spcPts val="4004"/>
              </a:lnSpc>
              <a:defRPr/>
            </a:pPr>
            <a:r>
              <a:rPr lang="en-US" sz="3337" spc="-15">
                <a:solidFill>
                  <a:srgbClr val="000000"/>
                </a:solidFill>
                <a:latin typeface="Magnolia Script"/>
              </a:rPr>
              <a:t>Справдити всі сподівання! </a:t>
            </a:r>
          </a:p>
        </p:txBody>
      </p:sp>
    </p:spTree>
    <p:extLst>
      <p:ext uri="{BB962C8B-B14F-4D97-AF65-F5344CB8AC3E}">
        <p14:creationId xmlns:p14="http://schemas.microsoft.com/office/powerpoint/2010/main" val="10177068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7772400" cy="1470025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РАНКОВЕ  КОЛО</a:t>
            </a:r>
            <a:endParaRPr lang="uk-UA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22761"/>
            <a:ext cx="6400800" cy="3116039"/>
          </a:xfrm>
        </p:spPr>
        <p:txBody>
          <a:bodyPr>
            <a:no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uk-UA" sz="6000" b="1" dirty="0" smtClean="0">
                <a:ln/>
                <a:solidFill>
                  <a:schemeClr val="accent4"/>
                </a:solidFill>
              </a:rPr>
              <a:t>ГРА  «МАТЕМАТИЧНИЙ М</a:t>
            </a:r>
            <a:r>
              <a:rPr lang="en-US" sz="6000" b="1" dirty="0" smtClean="0">
                <a:ln/>
                <a:solidFill>
                  <a:schemeClr val="accent4"/>
                </a:solidFill>
              </a:rPr>
              <a:t>’</a:t>
            </a:r>
            <a:r>
              <a:rPr lang="uk-UA" sz="6000" b="1" dirty="0" smtClean="0">
                <a:ln/>
                <a:solidFill>
                  <a:schemeClr val="accent4"/>
                </a:solidFill>
              </a:rPr>
              <a:t>ЯЧ»</a:t>
            </a:r>
            <a:endParaRPr lang="uk-UA" sz="60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76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78054" y="775737"/>
            <a:ext cx="53870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Оригінальна</a:t>
            </a:r>
            <a:r>
              <a:rPr lang="ru-RU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ru-RU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ідея</a:t>
            </a:r>
            <a:endParaRPr lang="uk-UA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1" t="5950" r="7714" b="10970"/>
          <a:stretch/>
        </p:blipFill>
        <p:spPr bwMode="auto">
          <a:xfrm>
            <a:off x="1043608" y="1699067"/>
            <a:ext cx="7128792" cy="43942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9526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7808" y="548680"/>
            <a:ext cx="7772400" cy="1440160"/>
          </a:xfrm>
        </p:spPr>
        <p:txBody>
          <a:bodyPr>
            <a:normAutofit fontScale="90000"/>
          </a:bodyPr>
          <a:lstStyle/>
          <a:p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sz="3600" b="1" u="sng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Правило уроку:</a:t>
            </a:r>
            <a: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uk-UA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uk-UA" sz="3600" b="1" i="1" dirty="0" smtClean="0"/>
              <a:t>Слухати </a:t>
            </a:r>
            <a:r>
              <a:rPr lang="uk-UA" sz="3600" b="1" i="1" dirty="0"/>
              <a:t>уважно;</a:t>
            </a:r>
            <a:r>
              <a:rPr lang="uk-UA" sz="3600" dirty="0"/>
              <a:t/>
            </a:r>
            <a:br>
              <a:rPr lang="uk-UA" sz="3600" dirty="0"/>
            </a:br>
            <a:r>
              <a:rPr lang="uk-UA" sz="3600" b="1" i="1" dirty="0"/>
              <a:t> Працювати активн</a:t>
            </a:r>
            <a:r>
              <a:rPr lang="uk-UA" sz="3600" b="1" dirty="0"/>
              <a:t>о;</a:t>
            </a:r>
            <a:r>
              <a:rPr lang="uk-UA" sz="3600" dirty="0"/>
              <a:t/>
            </a:r>
            <a:br>
              <a:rPr lang="uk-UA" sz="3600" dirty="0"/>
            </a:br>
            <a:r>
              <a:rPr lang="uk-UA" sz="3600" b="1" dirty="0"/>
              <a:t> </a:t>
            </a:r>
            <a:r>
              <a:rPr lang="uk-UA" sz="3600" b="1" i="1" dirty="0"/>
              <a:t>Поважати думку товариша</a:t>
            </a:r>
            <a:r>
              <a:rPr lang="uk-UA" b="1" i="1" dirty="0"/>
              <a:t>.</a:t>
            </a:r>
            <a:r>
              <a:rPr lang="uk-UA" dirty="0"/>
              <a:t/>
            </a:r>
            <a:br>
              <a:rPr lang="uk-UA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2708920"/>
            <a:ext cx="7200800" cy="3168352"/>
          </a:xfrm>
        </p:spPr>
        <p:txBody>
          <a:bodyPr>
            <a:normAutofit fontScale="25000" lnSpcReduction="20000"/>
          </a:bodyPr>
          <a:lstStyle/>
          <a:p>
            <a:r>
              <a:rPr lang="uk-UA" sz="1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Девіз  </a:t>
            </a:r>
            <a:r>
              <a:rPr lang="uk-UA" sz="11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уроку  </a:t>
            </a:r>
            <a:r>
              <a:rPr lang="uk-UA" sz="9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uk-UA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 відомого давньоримського філософа Сенеки</a:t>
            </a:r>
            <a:r>
              <a:rPr lang="uk-UA" sz="9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1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 навчаємося не для школи, </a:t>
            </a:r>
            <a:r>
              <a:rPr lang="uk-UA" sz="11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 </a:t>
            </a:r>
            <a:r>
              <a:rPr lang="uk-UA" sz="11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11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життя» </a:t>
            </a:r>
          </a:p>
          <a:p>
            <a:endParaRPr lang="uk-UA" sz="1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1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Епіграф  уроку</a:t>
            </a:r>
            <a:r>
              <a:rPr lang="uk-UA" sz="11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1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«Розум  полягає  не лише в </a:t>
            </a:r>
            <a:r>
              <a:rPr lang="uk-UA" sz="11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знаннях</a:t>
            </a:r>
            <a:r>
              <a:rPr lang="uk-UA" sz="1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й в умінні  застосовувати ці знання</a:t>
            </a:r>
            <a:r>
              <a:rPr lang="uk-UA" sz="11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uk-UA" sz="12800" b="1" i="1" dirty="0" smtClean="0">
                <a:solidFill>
                  <a:srgbClr val="008A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uk-UA" sz="12800" b="1" i="1" dirty="0" err="1" smtClean="0">
                <a:solidFill>
                  <a:srgbClr val="008A3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Арістотель</a:t>
            </a:r>
            <a:endParaRPr lang="uk-UA" sz="12800" i="1" dirty="0">
              <a:solidFill>
                <a:srgbClr val="008A3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 rotWithShape="1">
          <a:blip r:embed="rId2"/>
          <a:srcRect l="3410" t="10336" r="61221" b="31732"/>
          <a:stretch/>
        </p:blipFill>
        <p:spPr bwMode="auto">
          <a:xfrm>
            <a:off x="1691680" y="4941168"/>
            <a:ext cx="2088232" cy="2244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5984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7063" y="476672"/>
            <a:ext cx="58433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Перевірка</a:t>
            </a:r>
            <a:r>
              <a:rPr lang="ru-RU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ru-RU" sz="36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домашнього</a:t>
            </a:r>
            <a:r>
              <a:rPr lang="ru-RU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ru-RU" sz="3600" b="1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з</a:t>
            </a:r>
            <a:r>
              <a:rPr lang="ru-RU" sz="3600" b="1" cap="none" spc="50" dirty="0" err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авдавння</a:t>
            </a:r>
            <a:r>
              <a:rPr lang="ru-RU" sz="3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(робота в парах)</a:t>
            </a:r>
            <a:endParaRPr lang="ru-RU" sz="36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55613" t="56408" r="31737" b="23212"/>
          <a:stretch/>
        </p:blipFill>
        <p:spPr bwMode="auto">
          <a:xfrm>
            <a:off x="467544" y="2348880"/>
            <a:ext cx="4082270" cy="346325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93786" y="1556792"/>
            <a:ext cx="127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№1078</a:t>
            </a:r>
            <a:endParaRPr lang="uk-UA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44752" y="1587569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№</a:t>
            </a:r>
            <a:r>
              <a:rPr lang="uk-UA" sz="2400" b="1" dirty="0" smtClean="0"/>
              <a:t>1081</a:t>
            </a:r>
            <a:endParaRPr lang="uk-UA" sz="2400" b="1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528728" y="1756847"/>
            <a:ext cx="21086" cy="433644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/>
          <p:nvPr/>
        </p:nvPicPr>
        <p:blipFill rotWithShape="1">
          <a:blip r:embed="rId3"/>
          <a:srcRect l="55038" t="49037" r="35424" b="27500"/>
          <a:stretch/>
        </p:blipFill>
        <p:spPr bwMode="auto">
          <a:xfrm>
            <a:off x="4644008" y="2036748"/>
            <a:ext cx="3919893" cy="40565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6087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764704"/>
            <a:ext cx="2159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№1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39752" y="1166020"/>
            <a:ext cx="5328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>
                <a:solidFill>
                  <a:srgbClr val="00B0F0"/>
                </a:solidFill>
              </a:rPr>
              <a:t>«Життєва математика»</a:t>
            </a:r>
          </a:p>
          <a:p>
            <a:pPr algn="ctr"/>
            <a:r>
              <a:rPr lang="uk-UA" sz="2800" b="1" dirty="0">
                <a:solidFill>
                  <a:srgbClr val="00B050"/>
                </a:solidFill>
              </a:rPr>
              <a:t>Раціональні числа поруч</a:t>
            </a:r>
            <a:endParaRPr lang="uk-UA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116013"/>
            <a:ext cx="7200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На яку суму треба поповнити рахунок клієнту, </a:t>
            </a:r>
            <a:r>
              <a:rPr lang="uk-UA" sz="2800" dirty="0" smtClean="0"/>
              <a:t>щоб користуватися </a:t>
            </a:r>
            <a:r>
              <a:rPr lang="uk-UA" sz="2800" dirty="0"/>
              <a:t>інтернетом протягом тижня, якщо щоденна вартість послуги 5 грн.?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198" y="3501008"/>
            <a:ext cx="5328592" cy="335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488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938212" y="617488"/>
            <a:ext cx="709501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32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№2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Борошняні комахи витримують температуру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-19</a:t>
            </a:r>
            <a:r>
              <a:rPr kumimoji="0" lang="uk-UA" altLang="uk-UA" sz="280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С, </a:t>
            </a:r>
            <a:r>
              <a:rPr kumimoji="0" lang="uk-UA" altLang="uk-UA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жуки </a:t>
            </a: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древоточці на 1,4</a:t>
            </a:r>
            <a:r>
              <a:rPr kumimoji="0" lang="uk-UA" altLang="uk-UA" sz="280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вище.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Яку температуру витримують жуки? </a:t>
            </a:r>
            <a:endParaRPr kumimoji="0" lang="uk-UA" altLang="uk-UA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uk-UA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Picture 1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3" t="53078" r="29345"/>
          <a:stretch/>
        </p:blipFill>
        <p:spPr bwMode="auto">
          <a:xfrm>
            <a:off x="1187624" y="3107866"/>
            <a:ext cx="623495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771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1253914" y="-26231"/>
            <a:ext cx="48898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Робота в групах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6693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404664"/>
            <a:ext cx="748883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№3</a:t>
            </a:r>
          </a:p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Гілки смородини після загартовування </a:t>
            </a:r>
          </a:p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витримують температуру -253</a:t>
            </a:r>
            <a:r>
              <a:rPr lang="uk-UA" sz="3200" baseline="30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С, а без </a:t>
            </a:r>
          </a:p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загартовування на 58</a:t>
            </a:r>
            <a:r>
              <a:rPr lang="uk-UA" sz="3200" baseline="30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С  вище. </a:t>
            </a:r>
          </a:p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Яку температуру може витримати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смородина  </a:t>
            </a:r>
          </a:p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без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загартовування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79974" t="21490" r="1748" b="44038"/>
          <a:stretch/>
        </p:blipFill>
        <p:spPr bwMode="auto">
          <a:xfrm>
            <a:off x="5004048" y="2996952"/>
            <a:ext cx="3312368" cy="31683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4904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48680"/>
            <a:ext cx="215918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№4</a:t>
            </a:r>
          </a:p>
          <a:p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l="45729" t="23281" r="18301" b="29721"/>
          <a:stretch/>
        </p:blipFill>
        <p:spPr bwMode="auto">
          <a:xfrm>
            <a:off x="755576" y="1196752"/>
            <a:ext cx="6984775" cy="48965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7406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484784"/>
            <a:ext cx="74168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Висота гори Еверест 8 848 м, а глибина Маріанської западини  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-  10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994 м.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Яка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відстань між найвищою і найглибшою точками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Землі?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908720"/>
            <a:ext cx="25202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№5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4" name="Picture 2" descr="http://4sport.ua/_upl/2/1370/6666_13698221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45024"/>
            <a:ext cx="2975165" cy="223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lightsup.ru/wp-content/uploads/2014/05/49626721_1213109663lgKmeM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5024"/>
            <a:ext cx="3038836" cy="223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37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7888" y="1269516"/>
            <a:ext cx="7294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/>
              <a:t>Найвищий </a:t>
            </a:r>
            <a:r>
              <a:rPr lang="uk-UA" sz="2400" dirty="0"/>
              <a:t>хмарочос України знаходиться у Києві – це житловий комплекс в 46 поверхів. Його висота </a:t>
            </a:r>
            <a:r>
              <a:rPr lang="uk-UA" sz="2400" b="1" dirty="0"/>
              <a:t>168 м</a:t>
            </a:r>
            <a:r>
              <a:rPr lang="uk-UA" sz="2400" dirty="0"/>
              <a:t>, що на </a:t>
            </a:r>
            <a:r>
              <a:rPr lang="uk-UA" sz="2400" b="1" dirty="0" smtClean="0"/>
              <a:t>273,5 </a:t>
            </a:r>
            <a:r>
              <a:rPr lang="uk-UA" sz="2400" b="1" dirty="0"/>
              <a:t>м</a:t>
            </a:r>
            <a:r>
              <a:rPr lang="uk-UA" sz="2400" dirty="0"/>
              <a:t> вище за станцію метро «Арсенальна», </a:t>
            </a:r>
            <a:r>
              <a:rPr lang="uk-UA" sz="2400" b="1" dirty="0">
                <a:solidFill>
                  <a:srgbClr val="7030A0"/>
                </a:solidFill>
              </a:rPr>
              <a:t>яка є найглибшою станцією метро у світі. </a:t>
            </a:r>
            <a:r>
              <a:rPr lang="uk-UA" sz="2400" dirty="0"/>
              <a:t>На якій глибині побудовано станцію метро «Арсенальна»?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692696"/>
            <a:ext cx="23042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№6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Семья\Downloads\хмарочос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43"/>
          <a:stretch/>
        </p:blipFill>
        <p:spPr bwMode="auto">
          <a:xfrm>
            <a:off x="899592" y="3284984"/>
            <a:ext cx="2580456" cy="32403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5" descr="В Киеве закрыли станцию метро «Арсенальная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84984"/>
            <a:ext cx="4266517" cy="319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795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550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476964"/>
            <a:ext cx="2159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№7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1598" y="1081248"/>
            <a:ext cx="75436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Видатний давньоримський державний і політичний діяч, полководець </a:t>
            </a:r>
            <a:r>
              <a:rPr lang="uk-UA" sz="2400" b="1" dirty="0">
                <a:solidFill>
                  <a:srgbClr val="0070C0"/>
                </a:solidFill>
              </a:rPr>
              <a:t>Гай Юлій </a:t>
            </a:r>
            <a:r>
              <a:rPr lang="uk-UA" sz="2400" b="1" dirty="0" smtClean="0">
                <a:solidFill>
                  <a:srgbClr val="0070C0"/>
                </a:solidFill>
              </a:rPr>
              <a:t>Цезар </a:t>
            </a:r>
            <a:r>
              <a:rPr lang="uk-UA" sz="2400" dirty="0"/>
              <a:t>загинув у 44-му році до нашої ери у віці 56 років. У якому році він народився?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75" y="2708920"/>
            <a:ext cx="6357122" cy="1303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Картинки по запросу гай юлий цезар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43504"/>
            <a:ext cx="4100608" cy="268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21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556792"/>
            <a:ext cx="7560840" cy="2021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/>
              <a:t>Підприємець заробив 1000 грн. За оренду та податки треба віддати 2000 грн. Який баланс на рахунку підприємця? </a:t>
            </a:r>
          </a:p>
          <a:p>
            <a:r>
              <a:rPr lang="uk-UA" sz="2800" dirty="0"/>
              <a:t> </a:t>
            </a:r>
          </a:p>
          <a:p>
            <a:pPr marL="457200">
              <a:lnSpc>
                <a:spcPts val="1610"/>
              </a:lnSpc>
            </a:pP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764704"/>
            <a:ext cx="2159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№8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49406" t="29211" r="1325" b="16268"/>
          <a:stretch/>
        </p:blipFill>
        <p:spPr bwMode="auto">
          <a:xfrm>
            <a:off x="1547664" y="2996952"/>
            <a:ext cx="6048672" cy="3240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3688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59855" t="24455" r="4304" b="63836"/>
          <a:stretch/>
        </p:blipFill>
        <p:spPr bwMode="auto">
          <a:xfrm>
            <a:off x="683568" y="1340768"/>
            <a:ext cx="7344816" cy="15841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620688"/>
            <a:ext cx="3024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</a:t>
            </a:r>
            <a:r>
              <a:rPr lang="uk-UA" altLang="uk-UA" sz="3200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ач</a:t>
            </a:r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№9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/>
          <a:srcRect l="79385" t="22873" r="2216" b="55269"/>
          <a:stretch/>
        </p:blipFill>
        <p:spPr bwMode="auto">
          <a:xfrm>
            <a:off x="1187625" y="3064192"/>
            <a:ext cx="3930158" cy="30291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3715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340768"/>
            <a:ext cx="74168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Бізнесмен в банку взяла позику 2000 грн. Бізнес налагодився і він за деякий час заощадив 5000 грн. і повернув позику. Скільки грошей на даний момент на рахунку бізнесмена? </a:t>
            </a:r>
            <a:endParaRPr lang="uk-UA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764704"/>
            <a:ext cx="25202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</a:t>
            </a:r>
            <a:r>
              <a:rPr lang="uk-UA" altLang="uk-UA" sz="3200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ач</a:t>
            </a:r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№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82133" t="29447" r="2068" b="49519"/>
          <a:stretch/>
        </p:blipFill>
        <p:spPr bwMode="auto">
          <a:xfrm>
            <a:off x="3203848" y="3212976"/>
            <a:ext cx="4608512" cy="309634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8548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4742" y="1046135"/>
            <a:ext cx="7200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uk-UA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№1106  та  № 1107   (</a:t>
            </a:r>
            <a:r>
              <a:rPr lang="uk-UA" altLang="uk-UA" sz="3200" b="1" dirty="0" err="1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стор</a:t>
            </a:r>
            <a:r>
              <a:rPr lang="uk-UA" altLang="uk-UA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47)</a:t>
            </a:r>
            <a:endParaRPr lang="uk-UA" altLang="uk-UA" sz="32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58127" t="34729" r="10511" b="33219"/>
          <a:stretch/>
        </p:blipFill>
        <p:spPr bwMode="auto">
          <a:xfrm>
            <a:off x="611560" y="2636912"/>
            <a:ext cx="2880320" cy="19442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l="50084" t="28183" r="1894" b="15432"/>
          <a:stretch/>
        </p:blipFill>
        <p:spPr bwMode="auto">
          <a:xfrm>
            <a:off x="3707904" y="2276872"/>
            <a:ext cx="4882277" cy="29576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09425" y="215508"/>
            <a:ext cx="571143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Робота з  </a:t>
            </a:r>
            <a:r>
              <a:rPr lang="ru-RU" sz="44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підручником</a:t>
            </a:r>
            <a:endParaRPr lang="ru-RU" sz="4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4573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>
          <a:xfrm>
            <a:off x="251520" y="1622413"/>
            <a:ext cx="8038735" cy="4536504"/>
          </a:xfrm>
          <a:custGeom>
            <a:avLst/>
            <a:gdLst/>
            <a:ahLst/>
            <a:cxnLst/>
            <a:rect l="l" t="t" r="r" b="b"/>
            <a:pathLst>
              <a:path w="11609230" h="6673538">
                <a:moveTo>
                  <a:pt x="0" y="0"/>
                </a:moveTo>
                <a:lnTo>
                  <a:pt x="11609231" y="0"/>
                </a:lnTo>
                <a:lnTo>
                  <a:pt x="11609231" y="6673538"/>
                </a:lnTo>
                <a:lnTo>
                  <a:pt x="0" y="6673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259" r="-7696"/>
            </a:stretch>
          </a:blipFill>
        </p:spPr>
      </p:sp>
      <p:sp>
        <p:nvSpPr>
          <p:cNvPr id="10" name="Прямоугольник 9"/>
          <p:cNvSpPr/>
          <p:nvPr/>
        </p:nvSpPr>
        <p:spPr>
          <a:xfrm>
            <a:off x="2038716" y="403366"/>
            <a:ext cx="52517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Вправи</a:t>
            </a:r>
            <a:r>
              <a:rPr lang="ru-RU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для очей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521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2050" name="Picture 2" descr="Результат пошуку зображень за запитом &quot;презентація додавання раціональних чисел 6 клас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70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80920" cy="1512168"/>
          </a:xfrm>
        </p:spPr>
        <p:txBody>
          <a:bodyPr>
            <a:normAutofit fontScale="90000"/>
          </a:bodyPr>
          <a:lstStyle/>
          <a:p>
            <a:r>
              <a:rPr lang="uk-UA" sz="4700" b="1" dirty="0" smtClean="0">
                <a:solidFill>
                  <a:schemeClr val="tx2">
                    <a:lumMod val="75000"/>
                  </a:schemeClr>
                </a:solidFill>
              </a:rPr>
              <a:t>Сигнальні картки </a:t>
            </a:r>
            <a:br>
              <a:rPr lang="uk-UA" sz="47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4700" b="1" dirty="0" smtClean="0">
                <a:solidFill>
                  <a:schemeClr val="tx2">
                    <a:lumMod val="75000"/>
                  </a:schemeClr>
                </a:solidFill>
              </a:rPr>
              <a:t>«</a:t>
            </a:r>
            <a:r>
              <a:rPr lang="uk-UA" sz="5500" b="1" dirty="0" smtClean="0">
                <a:solidFill>
                  <a:srgbClr val="269A16"/>
                </a:solidFill>
              </a:rPr>
              <a:t>так</a:t>
            </a:r>
            <a:r>
              <a:rPr lang="uk-UA" sz="4700" b="1" dirty="0" smtClean="0">
                <a:solidFill>
                  <a:schemeClr val="tx2">
                    <a:lumMod val="75000"/>
                  </a:schemeClr>
                </a:solidFill>
              </a:rPr>
              <a:t> чи </a:t>
            </a:r>
            <a:r>
              <a:rPr lang="uk-UA" sz="5500" b="1" dirty="0" smtClean="0">
                <a:solidFill>
                  <a:srgbClr val="FF0000"/>
                </a:solidFill>
              </a:rPr>
              <a:t>ні</a:t>
            </a:r>
            <a:r>
              <a:rPr lang="uk-UA" sz="4700" b="1" dirty="0" smtClean="0">
                <a:solidFill>
                  <a:schemeClr val="tx2">
                    <a:lumMod val="75000"/>
                  </a:schemeClr>
                </a:solidFill>
              </a:rPr>
              <a:t>»?</a:t>
            </a:r>
            <a:endParaRPr lang="uk-UA" sz="47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934537"/>
            <a:ext cx="8064896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/>
              <a:t>До раціональних чисел відносять цілі, </a:t>
            </a:r>
          </a:p>
          <a:p>
            <a:r>
              <a:rPr lang="uk-UA" sz="2700" b="1" dirty="0"/>
              <a:t> </a:t>
            </a:r>
            <a:r>
              <a:rPr lang="uk-UA" sz="2700" b="1" dirty="0" smtClean="0"/>
              <a:t>   дробові від'ємні і дробові додатні числа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7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>
                <a:solidFill>
                  <a:srgbClr val="002060"/>
                </a:solidFill>
              </a:rPr>
              <a:t>Модуль будь-якого числа – додатне число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7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/>
              <a:t>Модулі протилежних чисел рівні між собою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7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>
                <a:solidFill>
                  <a:srgbClr val="002060"/>
                </a:solidFill>
              </a:rPr>
              <a:t>Сума від'ємних чисел – завжди від'ємне число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700" b="1" dirty="0">
              <a:solidFill>
                <a:srgbClr val="002060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/>
              <a:t>У додатного числа модуль більше, ніж у від</a:t>
            </a:r>
            <a:r>
              <a:rPr lang="en-US" sz="2700" b="1" dirty="0" smtClean="0"/>
              <a:t>’</a:t>
            </a:r>
            <a:r>
              <a:rPr lang="uk-UA" sz="2700" b="1" dirty="0" smtClean="0"/>
              <a:t>ємного</a:t>
            </a:r>
            <a:endParaRPr lang="ru-RU" sz="2700" b="1" dirty="0"/>
          </a:p>
        </p:txBody>
      </p:sp>
    </p:spTree>
    <p:extLst>
      <p:ext uri="{BB962C8B-B14F-4D97-AF65-F5344CB8AC3E}">
        <p14:creationId xmlns:p14="http://schemas.microsoft.com/office/powerpoint/2010/main" val="258231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332656"/>
            <a:ext cx="8064896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uk-UA" sz="2500" dirty="0" smtClean="0"/>
              <a:t> </a:t>
            </a:r>
            <a:r>
              <a:rPr lang="uk-UA" sz="2700" b="1" dirty="0" smtClean="0"/>
              <a:t>Від'ємне число завжди менше додатного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2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>
                <a:solidFill>
                  <a:srgbClr val="002060"/>
                </a:solidFill>
              </a:rPr>
              <a:t>На координатній прямій додатні числа розташовані ліворуч від нуля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2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/>
              <a:t> </a:t>
            </a:r>
            <a:r>
              <a:rPr lang="uk-UA" sz="2700" b="1" dirty="0" smtClean="0"/>
              <a:t>Якщо до числа додати від'ємне число, то воно зменшиться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2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>
                <a:solidFill>
                  <a:srgbClr val="002060"/>
                </a:solidFill>
              </a:rPr>
              <a:t>Сума протилежних чисел дорівнює нулю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2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/>
              <a:t>Сума від'ємного та додатного числа завжди від'ємне число</a:t>
            </a:r>
          </a:p>
          <a:p>
            <a:pPr marL="285750" indent="-285750">
              <a:buFont typeface="Wingdings" pitchFamily="2" charset="2"/>
              <a:buChar char="Ø"/>
            </a:pPr>
            <a:endParaRPr lang="uk-UA" sz="2200" b="1" dirty="0"/>
          </a:p>
          <a:p>
            <a:pPr marL="285750" indent="-285750">
              <a:buFont typeface="Wingdings" pitchFamily="2" charset="2"/>
              <a:buChar char="Ø"/>
            </a:pPr>
            <a:r>
              <a:rPr lang="uk-UA" sz="2700" b="1" dirty="0" smtClean="0">
                <a:solidFill>
                  <a:srgbClr val="002060"/>
                </a:solidFill>
              </a:rPr>
              <a:t>Правила додавання раціональних чисел вивчити неможливо </a:t>
            </a:r>
            <a:r>
              <a:rPr lang="uk-UA" sz="4000" b="1" dirty="0" smtClean="0">
                <a:solidFill>
                  <a:srgbClr val="002060"/>
                </a:solidFill>
              </a:rPr>
              <a:t>☺</a:t>
            </a:r>
            <a:endParaRPr lang="ru-RU" sz="25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98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188640"/>
            <a:ext cx="554461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500" b="1" dirty="0" smtClean="0">
                <a:ln w="1905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Підсумки уроку</a:t>
            </a:r>
            <a:endParaRPr lang="ru-RU" sz="45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196752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uk-UA" sz="3000" b="1" dirty="0" smtClean="0">
                <a:solidFill>
                  <a:srgbClr val="0000CC"/>
                </a:solidFill>
                <a:latin typeface="Arial Black" pitchFamily="34" charset="0"/>
              </a:rPr>
              <a:t>Що ми робили сьогодні на </a:t>
            </a:r>
            <a:r>
              <a:rPr lang="uk-UA" sz="3000" b="1" dirty="0" err="1" smtClean="0">
                <a:solidFill>
                  <a:srgbClr val="0000CC"/>
                </a:solidFill>
                <a:latin typeface="Arial Black" pitchFamily="34" charset="0"/>
              </a:rPr>
              <a:t>уроці</a:t>
            </a:r>
            <a:r>
              <a:rPr lang="uk-UA" sz="3000" b="1" dirty="0" smtClean="0">
                <a:solidFill>
                  <a:srgbClr val="0000CC"/>
                </a:solidFill>
                <a:latin typeface="Arial Black" pitchFamily="34" charset="0"/>
              </a:rPr>
              <a:t>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uk-UA" sz="3000" b="1" dirty="0" smtClean="0">
                <a:solidFill>
                  <a:srgbClr val="008A3E"/>
                </a:solidFill>
                <a:latin typeface="Arial Black" pitchFamily="34" charset="0"/>
              </a:rPr>
              <a:t>Чи необхідно було вивчати дану тему?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uk-UA" sz="3000" b="1" dirty="0" smtClean="0">
                <a:latin typeface="Arial Black" pitchFamily="34" charset="0"/>
              </a:rPr>
              <a:t>Чи вдалося досягти мети уроку?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uk-UA" sz="3000" b="1" dirty="0" smtClean="0">
                <a:solidFill>
                  <a:srgbClr val="0000CC"/>
                </a:solidFill>
                <a:latin typeface="Arial Black" pitchFamily="34" charset="0"/>
              </a:rPr>
              <a:t>Що нового ви дізнались сьогодні на </a:t>
            </a:r>
            <a:r>
              <a:rPr lang="uk-UA" sz="3000" b="1" dirty="0" err="1" smtClean="0">
                <a:solidFill>
                  <a:srgbClr val="0000CC"/>
                </a:solidFill>
                <a:latin typeface="Arial Black" pitchFamily="34" charset="0"/>
              </a:rPr>
              <a:t>уроці</a:t>
            </a:r>
            <a:r>
              <a:rPr lang="uk-UA" sz="3000" b="1" dirty="0" smtClean="0">
                <a:solidFill>
                  <a:srgbClr val="0000CC"/>
                </a:solidFill>
                <a:latin typeface="Arial Black" pitchFamily="34" charset="0"/>
              </a:rPr>
              <a:t>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uk-UA" sz="3000" b="1" dirty="0" smtClean="0">
                <a:solidFill>
                  <a:srgbClr val="008A3E"/>
                </a:solidFill>
                <a:latin typeface="Arial Black" pitchFamily="34" charset="0"/>
              </a:rPr>
              <a:t>Що вам сподобалось на </a:t>
            </a:r>
            <a:r>
              <a:rPr lang="uk-UA" sz="3000" b="1" dirty="0" err="1" smtClean="0">
                <a:solidFill>
                  <a:srgbClr val="008A3E"/>
                </a:solidFill>
                <a:latin typeface="Arial Black" pitchFamily="34" charset="0"/>
              </a:rPr>
              <a:t>уроці</a:t>
            </a:r>
            <a:r>
              <a:rPr lang="uk-UA" sz="3000" b="1" dirty="0" smtClean="0">
                <a:solidFill>
                  <a:srgbClr val="008A3E"/>
                </a:solidFill>
                <a:latin typeface="Arial Black" pitchFamily="34" charset="0"/>
              </a:rPr>
              <a:t>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uk-UA" sz="3000" b="1" dirty="0" smtClean="0">
                <a:latin typeface="Arial Black" pitchFamily="34" charset="0"/>
              </a:rPr>
              <a:t>Урок математики для мене…</a:t>
            </a:r>
            <a:endParaRPr lang="ru-RU" sz="25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611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8027" y="620688"/>
            <a:ext cx="62330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Домашнє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завдання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544018"/>
            <a:ext cx="67687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uk-UA" sz="4000" b="1" dirty="0" smtClean="0"/>
              <a:t>Повторити правила з  § 32;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uk-UA" sz="4000" b="1" dirty="0"/>
              <a:t> </a:t>
            </a:r>
            <a:r>
              <a:rPr lang="uk-UA" sz="4000" b="1" dirty="0" smtClean="0"/>
              <a:t>№1080; №1082. </a:t>
            </a:r>
            <a:endParaRPr lang="uk-UA" sz="4000" b="1" dirty="0"/>
          </a:p>
        </p:txBody>
      </p:sp>
      <p:pic>
        <p:nvPicPr>
          <p:cNvPr id="4" name="Picture 2" descr="C:\Users\dom\Desktop\dz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958320"/>
            <a:ext cx="2664296" cy="31349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419872" y="321297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48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за увагу! </a:t>
            </a:r>
          </a:p>
          <a:p>
            <a:pPr algn="ctr"/>
            <a:r>
              <a:rPr lang="uk-UA" sz="48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побачення!</a:t>
            </a:r>
            <a:endParaRPr lang="ru-RU" sz="48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363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8_mat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mat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2550</TotalTime>
  <Words>613</Words>
  <Application>Microsoft Office PowerPoint</Application>
  <PresentationFormat>Экран (4:3)</PresentationFormat>
  <Paragraphs>91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35" baseType="lpstr">
      <vt:lpstr>Arial</vt:lpstr>
      <vt:lpstr>Arial Black</vt:lpstr>
      <vt:lpstr>Calibri</vt:lpstr>
      <vt:lpstr>Georgia</vt:lpstr>
      <vt:lpstr>Magnolia Script</vt:lpstr>
      <vt:lpstr>Myriad Pro</vt:lpstr>
      <vt:lpstr>Times New Roman</vt:lpstr>
      <vt:lpstr>Wingdings</vt:lpstr>
      <vt:lpstr>8_math</vt:lpstr>
      <vt:lpstr>9_math</vt:lpstr>
      <vt:lpstr>Презентация PowerPoint</vt:lpstr>
      <vt:lpstr>Презентация PowerPoint</vt:lpstr>
      <vt:lpstr>Презентация PowerPoint</vt:lpstr>
      <vt:lpstr>РАНКОВЕ  КОЛО</vt:lpstr>
      <vt:lpstr>Презентация PowerPoint</vt:lpstr>
      <vt:lpstr>  Правило уроку: Слухати уважно;  Працювати активно;  Поважати думку товариша.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Сигнальні картки  «так чи ні»?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Хмара слів</dc:title>
  <dc:creator>Семья</dc:creator>
  <cp:lastModifiedBy>Ліда</cp:lastModifiedBy>
  <cp:revision>154</cp:revision>
  <cp:lastPrinted>2020-02-05T12:49:41Z</cp:lastPrinted>
  <dcterms:created xsi:type="dcterms:W3CDTF">2019-02-22T19:47:11Z</dcterms:created>
  <dcterms:modified xsi:type="dcterms:W3CDTF">2024-02-15T19:21:05Z</dcterms:modified>
</cp:coreProperties>
</file>