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89" r:id="rId3"/>
    <p:sldId id="262" r:id="rId4"/>
    <p:sldId id="265" r:id="rId5"/>
    <p:sldId id="260" r:id="rId6"/>
    <p:sldId id="266" r:id="rId7"/>
    <p:sldId id="267" r:id="rId8"/>
    <p:sldId id="271" r:id="rId9"/>
    <p:sldId id="268" r:id="rId10"/>
    <p:sldId id="290" r:id="rId11"/>
    <p:sldId id="269" r:id="rId12"/>
    <p:sldId id="270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92" r:id="rId28"/>
    <p:sldId id="291" r:id="rId29"/>
    <p:sldId id="286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5D9C8454-A403-4800-A796-EEE32FF20BEC}">
          <p14:sldIdLst>
            <p14:sldId id="288"/>
            <p14:sldId id="289"/>
            <p14:sldId id="262"/>
            <p14:sldId id="265"/>
            <p14:sldId id="260"/>
            <p14:sldId id="266"/>
            <p14:sldId id="267"/>
            <p14:sldId id="271"/>
            <p14:sldId id="268"/>
            <p14:sldId id="290"/>
            <p14:sldId id="269"/>
            <p14:sldId id="270"/>
            <p14:sldId id="272"/>
          </p14:sldIdLst>
        </p14:section>
        <p14:section name="Раздел без заголовка" id="{9A2C21B7-4E4F-415D-A350-946D1F8FE1BF}">
          <p14:sldIdLst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  <p14:sldId id="292"/>
            <p14:sldId id="291"/>
            <p14:sldId id="28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82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A9393-8A8D-4856-B03B-B072AED47E0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0257-3FB3-41C7-BA24-002480AD3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802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A9393-8A8D-4856-B03B-B072AED47E0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0257-3FB3-41C7-BA24-002480AD3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951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A9393-8A8D-4856-B03B-B072AED47E0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0257-3FB3-41C7-BA24-002480AD3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849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A9393-8A8D-4856-B03B-B072AED47E0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0257-3FB3-41C7-BA24-002480AD3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0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A9393-8A8D-4856-B03B-B072AED47E0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0257-3FB3-41C7-BA24-002480AD3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181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A9393-8A8D-4856-B03B-B072AED47E0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0257-3FB3-41C7-BA24-002480AD3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612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A9393-8A8D-4856-B03B-B072AED47E0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0257-3FB3-41C7-BA24-002480AD3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5491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A9393-8A8D-4856-B03B-B072AED47E0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0257-3FB3-41C7-BA24-002480AD3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5246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A9393-8A8D-4856-B03B-B072AED47E0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0257-3FB3-41C7-BA24-002480AD3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0636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A9393-8A8D-4856-B03B-B072AED47E0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0257-3FB3-41C7-BA24-002480AD3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232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A9393-8A8D-4856-B03B-B072AED47E0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0257-3FB3-41C7-BA24-002480AD3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2158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A9393-8A8D-4856-B03B-B072AED47E0E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110257-3FB3-41C7-BA24-002480AD3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6698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213" y="32759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pic>
        <p:nvPicPr>
          <p:cNvPr id="8" name="Рисунок 7" descr="pifago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349" y="337814"/>
            <a:ext cx="3886200" cy="6038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355976" y="1124744"/>
            <a:ext cx="4176464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err="1">
                <a:solidFill>
                  <a:srgbClr val="FF0000"/>
                </a:solidFill>
                <a:latin typeface="Monotype Corsiva" pitchFamily="66" charset="0"/>
              </a:rPr>
              <a:t>Розв</a:t>
            </a:r>
            <a:r>
              <a:rPr lang="en-US" sz="4000" b="1" i="1" dirty="0">
                <a:solidFill>
                  <a:srgbClr val="FF0000"/>
                </a:solidFill>
                <a:latin typeface="Monotype Corsiva" pitchFamily="66" charset="0"/>
              </a:rPr>
              <a:t>’</a:t>
            </a:r>
            <a:r>
              <a:rPr lang="ru-RU" sz="4000" b="1" i="1" dirty="0" err="1">
                <a:solidFill>
                  <a:srgbClr val="FF0000"/>
                </a:solidFill>
                <a:latin typeface="Monotype Corsiva" pitchFamily="66" charset="0"/>
              </a:rPr>
              <a:t>язування</a:t>
            </a:r>
            <a:r>
              <a:rPr lang="ru-RU" sz="4000" b="1" i="1" dirty="0">
                <a:solidFill>
                  <a:srgbClr val="FF0000"/>
                </a:solidFill>
                <a:latin typeface="Monotype Corsiva" pitchFamily="66" charset="0"/>
              </a:rPr>
              <a:t>  задач прикладного та практичного </a:t>
            </a:r>
            <a:r>
              <a:rPr lang="ru-RU" sz="4000" b="1" i="1" dirty="0" err="1">
                <a:solidFill>
                  <a:srgbClr val="FF0000"/>
                </a:solidFill>
                <a:latin typeface="Monotype Corsiva" pitchFamily="66" charset="0"/>
              </a:rPr>
              <a:t>змісту</a:t>
            </a:r>
            <a:r>
              <a:rPr lang="ru-RU" sz="4000" b="1" i="1" dirty="0">
                <a:solidFill>
                  <a:srgbClr val="FF0000"/>
                </a:solidFill>
                <a:latin typeface="Monotype Corsiva" pitchFamily="66" charset="0"/>
              </a:rPr>
              <a:t>  на  </a:t>
            </a:r>
            <a:r>
              <a:rPr lang="ru-RU" sz="4000" b="1" i="1" dirty="0" err="1">
                <a:solidFill>
                  <a:srgbClr val="FF0000"/>
                </a:solidFill>
                <a:latin typeface="Monotype Corsiva" pitchFamily="66" charset="0"/>
              </a:rPr>
              <a:t>застосування</a:t>
            </a:r>
            <a:r>
              <a:rPr lang="ru-RU" sz="4000" b="1" i="1" dirty="0">
                <a:solidFill>
                  <a:srgbClr val="FF0000"/>
                </a:solidFill>
                <a:latin typeface="Monotype Corsiva" pitchFamily="66" charset="0"/>
              </a:rPr>
              <a:t> т</a:t>
            </a:r>
            <a:r>
              <a:rPr lang="uk-UA" sz="4000" b="1" i="1" dirty="0" err="1">
                <a:solidFill>
                  <a:srgbClr val="FF0000"/>
                </a:solidFill>
                <a:latin typeface="Monotype Corsiva" pitchFamily="66" charset="0"/>
              </a:rPr>
              <a:t>еореми</a:t>
            </a:r>
            <a:r>
              <a:rPr lang="uk-UA" sz="4000" b="1" i="1" dirty="0">
                <a:solidFill>
                  <a:srgbClr val="FF0000"/>
                </a:solidFill>
                <a:latin typeface="Monotype Corsiva" pitchFamily="66" charset="0"/>
              </a:rPr>
              <a:t>  </a:t>
            </a:r>
            <a:r>
              <a:rPr lang="uk-UA" sz="4000" b="1" i="1" dirty="0" smtClean="0">
                <a:solidFill>
                  <a:srgbClr val="FF0000"/>
                </a:solidFill>
                <a:latin typeface="Monotype Corsiva" pitchFamily="66" charset="0"/>
              </a:rPr>
              <a:t>Піфагора</a:t>
            </a:r>
            <a:endParaRPr lang="ru-RU" sz="4000" b="1" i="1" dirty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1794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1"/>
          <p:cNvSpPr>
            <a:spLocks noChangeArrowheads="1"/>
          </p:cNvSpPr>
          <p:nvPr/>
        </p:nvSpPr>
        <p:spPr bwMode="auto">
          <a:xfrm>
            <a:off x="900113" y="1052513"/>
            <a:ext cx="5957887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36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Треба разом привітатись: </a:t>
            </a:r>
            <a:endParaRPr lang="ru-RU" altLang="ru-RU" sz="3600" b="1">
              <a:solidFill>
                <a:srgbClr val="FF0000"/>
              </a:solidFill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3600" b="1" i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Добрий день!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3600" b="1" i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Дружно, голосно сказати:</a:t>
            </a:r>
            <a:endParaRPr lang="ru-RU" altLang="ru-RU" sz="3600" b="1">
              <a:solidFill>
                <a:srgbClr val="0070C0"/>
              </a:solidFill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3600" b="1" i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Добрий день!</a:t>
            </a:r>
            <a:endParaRPr lang="ru-RU" altLang="ru-RU" sz="3600" b="1">
              <a:solidFill>
                <a:srgbClr val="FFC000"/>
              </a:solidFill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36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Вліво, вправо поверніться:</a:t>
            </a:r>
            <a:endParaRPr lang="ru-RU" altLang="ru-RU" sz="3600" b="1">
              <a:solidFill>
                <a:srgbClr val="7030A0"/>
              </a:solidFill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36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Добрий день!</a:t>
            </a:r>
            <a:endParaRPr lang="ru-RU" altLang="ru-RU" sz="3600" b="1">
              <a:solidFill>
                <a:srgbClr val="C00000"/>
              </a:solidFill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 i="1">
                <a:solidFill>
                  <a:srgbClr val="77933C"/>
                </a:solidFill>
                <a:latin typeface="Times New Roman" pitchFamily="18" charset="0"/>
                <a:cs typeface="Times New Roman" pitchFamily="18" charset="0"/>
              </a:rPr>
              <a:t>Один одному </a:t>
            </a:r>
            <a:r>
              <a:rPr lang="uk-UA" altLang="ru-RU" sz="3600" b="1" i="1">
                <a:solidFill>
                  <a:srgbClr val="77933C"/>
                </a:solidFill>
                <a:latin typeface="Times New Roman" pitchFamily="18" charset="0"/>
                <a:cs typeface="Times New Roman" pitchFamily="18" charset="0"/>
              </a:rPr>
              <a:t> всміхніться:</a:t>
            </a:r>
            <a:endParaRPr lang="ru-RU" altLang="ru-RU" sz="3600" b="1">
              <a:solidFill>
                <a:srgbClr val="77933C"/>
              </a:solidFill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3600" b="1" i="1">
                <a:solidFill>
                  <a:srgbClr val="E46C0A"/>
                </a:solidFill>
                <a:latin typeface="Times New Roman" pitchFamily="18" charset="0"/>
                <a:cs typeface="Times New Roman" pitchFamily="18" charset="0"/>
              </a:rPr>
              <a:t>Добрий день!</a:t>
            </a:r>
            <a:endParaRPr lang="ru-RU" altLang="ru-RU" sz="3600" b="1">
              <a:solidFill>
                <a:srgbClr val="E46C0A"/>
              </a:solidFill>
              <a:cs typeface="Times New Roman" pitchFamily="18" charset="0"/>
            </a:endParaRPr>
          </a:p>
        </p:txBody>
      </p:sp>
      <p:pic>
        <p:nvPicPr>
          <p:cNvPr id="512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225" y="1835150"/>
            <a:ext cx="1844675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461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Розпочнемо урок нестандартно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43608" y="1469141"/>
            <a:ext cx="750099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Створити ланцюжок слів, 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язаних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математикою.  Кожне наступне слово  повинно  починатися  на  передостанню  букву  попереднього.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Наприклад: математи</a:t>
            </a:r>
            <a:r>
              <a:rPr lang="uk-UA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а,  ко</a:t>
            </a:r>
            <a:r>
              <a:rPr lang="uk-UA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о,  ліній</a:t>
            </a:r>
            <a:r>
              <a:rPr lang="uk-UA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а,  кіломе</a:t>
            </a:r>
            <a:r>
              <a:rPr lang="uk-UA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р,  трапец</a:t>
            </a:r>
            <a:r>
              <a:rPr lang="uk-UA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я, інтегр</a:t>
            </a:r>
            <a:r>
              <a:rPr lang="uk-UA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л, алгори</a:t>
            </a:r>
            <a:r>
              <a:rPr lang="uk-UA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м,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точ</a:t>
            </a:r>
            <a:r>
              <a:rPr lang="uk-UA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 і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т.д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196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/>
              <a:t>Завдання:</a:t>
            </a:r>
            <a:r>
              <a:rPr lang="uk-UA" sz="3200" dirty="0"/>
              <a:t> придумайте назву цій картинці,  яка буде як можна точніше  відображати сюжет картинки.</a:t>
            </a:r>
            <a:r>
              <a:rPr lang="uk-UA" sz="3200" i="1" dirty="0"/>
              <a:t> </a:t>
            </a:r>
            <a:r>
              <a:rPr lang="uk-UA" sz="3200" dirty="0"/>
              <a:t>Ми з вами подивимось, у кого  найбільш оригінальна ідея</a:t>
            </a:r>
            <a:r>
              <a:rPr lang="uk-UA" sz="3200" dirty="0" smtClean="0"/>
              <a:t>.</a:t>
            </a:r>
          </a:p>
        </p:txBody>
      </p:sp>
      <p:pic>
        <p:nvPicPr>
          <p:cNvPr id="10" name="Рисунок 9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1" t="5950" r="7714" b="10970"/>
          <a:stretch/>
        </p:blipFill>
        <p:spPr bwMode="auto">
          <a:xfrm>
            <a:off x="1750199" y="2789069"/>
            <a:ext cx="5486097" cy="40689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8611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kern="1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0000"/>
                    </a:gs>
                    <a:gs pos="100000">
                      <a:srgbClr val="000000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Теорема Піфагора</a:t>
            </a:r>
            <a:r>
              <a:rPr lang="ru-RU" kern="10" spc="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0000"/>
                    </a:gs>
                    <a:gs pos="100000">
                      <a:srgbClr val="000000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/>
            </a:r>
            <a:br>
              <a:rPr lang="ru-RU" kern="10" spc="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0000"/>
                    </a:gs>
                    <a:gs pos="100000">
                      <a:srgbClr val="000000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kumimoji="0" lang="en-US" sz="40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0" lang="uk-UA" sz="4000" b="1" i="1" u="none" strike="noStrike" cap="none" normalizeH="0" baseline="3000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uk-UA" sz="40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</a:t>
            </a:r>
            <a:r>
              <a:rPr kumimoji="0" lang="en-US" sz="40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</a:t>
            </a:r>
            <a:r>
              <a:rPr kumimoji="0" lang="en-US" sz="4000" b="1" i="1" u="none" strike="noStrike" cap="none" normalizeH="0" baseline="3000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40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+b</a:t>
            </a:r>
            <a:r>
              <a:rPr kumimoji="0" lang="en-US" sz="4000" b="1" i="1" u="none" strike="noStrike" cap="none" normalizeH="0" baseline="3000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endParaRPr kumimoji="0" lang="en-US" sz="4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  <a:p>
            <a:pPr marL="0" indent="0">
              <a:buNone/>
            </a:pPr>
            <a:endParaRPr lang="ru-RU" sz="4000" dirty="0"/>
          </a:p>
        </p:txBody>
      </p:sp>
      <p:sp>
        <p:nvSpPr>
          <p:cNvPr id="4" name="AutoShape 10"/>
          <p:cNvSpPr>
            <a:spLocks noChangeArrowheads="1"/>
          </p:cNvSpPr>
          <p:nvPr/>
        </p:nvSpPr>
        <p:spPr bwMode="auto">
          <a:xfrm rot="16200000">
            <a:off x="2183405" y="-1750"/>
            <a:ext cx="4857784" cy="6643734"/>
          </a:xfrm>
          <a:prstGeom prst="rtTriangle">
            <a:avLst/>
          </a:prstGeom>
          <a:gradFill rotWithShape="0">
            <a:gsLst>
              <a:gs pos="0">
                <a:srgbClr val="B2A1C7"/>
              </a:gs>
              <a:gs pos="50000">
                <a:srgbClr val="8064A2"/>
              </a:gs>
              <a:gs pos="100000">
                <a:srgbClr val="B2A1C7"/>
              </a:gs>
            </a:gsLst>
            <a:lin ang="5400000" scaled="1"/>
          </a:gradFill>
          <a:ln w="12700" algn="ctr">
            <a:solidFill>
              <a:srgbClr val="8064A2"/>
            </a:solidFill>
            <a:miter lim="800000"/>
            <a:headEnd/>
            <a:tailEnd/>
          </a:ln>
          <a:effectLst>
            <a:outerShdw dist="28398" dir="3806097" algn="ctr" rotWithShape="0">
              <a:srgbClr val="3F3151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427984" y="609329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500562" y="5730851"/>
            <a:ext cx="5016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i="1" dirty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5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60432" y="3135324"/>
            <a:ext cx="216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00392" y="3357562"/>
            <a:ext cx="4320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500958" y="5267333"/>
            <a:ext cx="428628" cy="50006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08404" y="3645024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8316416" y="2996952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8100392" y="2780928"/>
            <a:ext cx="4680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sz="54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3707904" y="2996952"/>
            <a:ext cx="5760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i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54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5458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1" animBg="1"/>
      <p:bldP spid="6" grpId="0"/>
      <p:bldP spid="12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657" y="-16865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04526" y="19371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i="1" dirty="0" smtClean="0"/>
              <a:t>Перевірка домашнього завдання  «мовчки»   (робота в парах)</a:t>
            </a:r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0454" y="1094393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№778</a:t>
            </a:r>
            <a:endParaRPr lang="ru-RU" b="1" dirty="0"/>
          </a:p>
        </p:txBody>
      </p:sp>
      <p:pic>
        <p:nvPicPr>
          <p:cNvPr id="11" name="Рисунок 10"/>
          <p:cNvPicPr/>
          <p:nvPr/>
        </p:nvPicPr>
        <p:blipFill rotWithShape="1">
          <a:blip r:embed="rId4"/>
          <a:srcRect l="33692" t="48269" r="30466" b="27086"/>
          <a:stretch/>
        </p:blipFill>
        <p:spPr bwMode="auto">
          <a:xfrm>
            <a:off x="1221855" y="1094393"/>
            <a:ext cx="6914604" cy="24801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1560" y="4725144"/>
            <a:ext cx="595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04245" y="3684997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№781</a:t>
            </a:r>
            <a:endParaRPr lang="ru-RU" b="1" dirty="0"/>
          </a:p>
        </p:txBody>
      </p:sp>
      <p:pic>
        <p:nvPicPr>
          <p:cNvPr id="14" name="Рисунок 13"/>
          <p:cNvPicPr/>
          <p:nvPr/>
        </p:nvPicPr>
        <p:blipFill rotWithShape="1">
          <a:blip r:embed="rId5"/>
          <a:srcRect l="32258" t="38854" r="29570" b="24507"/>
          <a:stretch/>
        </p:blipFill>
        <p:spPr bwMode="auto">
          <a:xfrm>
            <a:off x="1180376" y="3684997"/>
            <a:ext cx="6956084" cy="297052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12559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i="1" dirty="0"/>
              <a:t>Геометрія володіє трьома скарбами. </a:t>
            </a:r>
            <a:endParaRPr lang="ru-RU" sz="3200" b="1" i="1" dirty="0"/>
          </a:p>
          <a:p>
            <a:r>
              <a:rPr lang="uk-UA" sz="3200" b="1" i="1" dirty="0"/>
              <a:t>       Одне з них -  теорема Піфагора</a:t>
            </a:r>
            <a:endParaRPr lang="ru-RU" sz="32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35594" y="1484784"/>
            <a:ext cx="766885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Сьогодні ми  </a:t>
            </a:r>
            <a:r>
              <a:rPr lang="uk-UA" sz="2400" dirty="0"/>
              <a:t>маємо можливість знову доторкнутися до тієї </a:t>
            </a:r>
            <a:r>
              <a:rPr lang="uk-UA" sz="2400" i="1" dirty="0"/>
              <a:t>міри золота</a:t>
            </a:r>
            <a:r>
              <a:rPr lang="uk-UA" sz="2400" dirty="0"/>
              <a:t>, якою Йоганн </a:t>
            </a:r>
            <a:r>
              <a:rPr lang="uk-UA" sz="2400" dirty="0" err="1"/>
              <a:t>Кеплер</a:t>
            </a:r>
            <a:r>
              <a:rPr lang="uk-UA" sz="2400" dirty="0"/>
              <a:t> назвав…(теорему Піфагора). Теорема Піфагора є тим золотим ключиком, який дозволяє відкрити двері до багатьох загадок і задач, дає можливість виконувати наукові розрахунки траєкторій польоту літаків і ракет, руху небесних тіл, визначати  відстані до доступних і недоступних точок,  висоту будівель, знаходити площі фігур. </a:t>
            </a:r>
            <a:r>
              <a:rPr lang="uk-UA" sz="2400" dirty="0" smtClean="0"/>
              <a:t>                                                 </a:t>
            </a:r>
            <a:r>
              <a:rPr lang="uk-UA" sz="2400" b="1" dirty="0" smtClean="0"/>
              <a:t>Без </a:t>
            </a:r>
            <a:r>
              <a:rPr lang="uk-UA" sz="2400" b="1" dirty="0"/>
              <a:t>теореми Піфагора геометрію уявити собі дуже важко.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19842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35594" y="526911"/>
            <a:ext cx="766885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/>
              <a:t>А гаслом цього уроку я обрала слова  </a:t>
            </a:r>
            <a:r>
              <a:rPr lang="uk-UA" sz="2400" dirty="0" smtClean="0"/>
              <a:t>людини, яку  </a:t>
            </a:r>
            <a:r>
              <a:rPr lang="uk-UA" sz="2400" dirty="0"/>
              <a:t>довгий час не допускали до участі до змагань з боротьби через </a:t>
            </a:r>
            <a:r>
              <a:rPr lang="uk-UA" sz="2400" dirty="0" smtClean="0"/>
              <a:t>її  малий  зріст, </a:t>
            </a:r>
            <a:r>
              <a:rPr lang="uk-UA" sz="2400" dirty="0"/>
              <a:t>та </a:t>
            </a:r>
            <a:r>
              <a:rPr lang="uk-UA" sz="2400" dirty="0" smtClean="0"/>
              <a:t>яка  </a:t>
            </a:r>
            <a:r>
              <a:rPr lang="uk-UA" sz="2400" dirty="0"/>
              <a:t>завдяки своїй наполегливості </a:t>
            </a:r>
            <a:r>
              <a:rPr lang="uk-UA" sz="2400" dirty="0" smtClean="0"/>
              <a:t>зуміла </a:t>
            </a:r>
            <a:r>
              <a:rPr lang="uk-UA" sz="2400" dirty="0"/>
              <a:t>стати врешті-решт </a:t>
            </a:r>
            <a:r>
              <a:rPr lang="uk-UA" sz="2400" dirty="0" smtClean="0"/>
              <a:t> </a:t>
            </a:r>
            <a:r>
              <a:rPr lang="uk-UA" sz="2400" dirty="0"/>
              <a:t>олімпійським чемпіоном:</a:t>
            </a:r>
            <a:endParaRPr lang="ru-RU" sz="2400" dirty="0"/>
          </a:p>
          <a:p>
            <a:pPr fontAlgn="base"/>
            <a:r>
              <a:rPr lang="uk-UA" sz="2800" b="1" i="1" dirty="0"/>
              <a:t>Тимчасова невдача краще, ніж тимчасова удача.</a:t>
            </a:r>
            <a:endParaRPr lang="ru-RU" sz="2800" b="1" dirty="0"/>
          </a:p>
          <a:p>
            <a:r>
              <a:rPr lang="uk-UA" sz="2400" i="1" dirty="0"/>
              <a:t> </a:t>
            </a:r>
            <a:r>
              <a:rPr lang="uk-UA" sz="2400" i="1" dirty="0" smtClean="0"/>
              <a:t>                                                </a:t>
            </a:r>
            <a:r>
              <a:rPr lang="uk-UA" sz="2400" i="1" u="sng" dirty="0" smtClean="0"/>
              <a:t>Піфагор</a:t>
            </a:r>
          </a:p>
          <a:p>
            <a:endParaRPr lang="ru-RU" sz="2400" u="sng" dirty="0"/>
          </a:p>
          <a:p>
            <a:r>
              <a:rPr lang="uk-UA" sz="2400" i="1" dirty="0"/>
              <a:t>Отож, удачі нам усім, і хай вона буде не тимчасовою!</a:t>
            </a:r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94066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171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3200" b="1" i="1" dirty="0" smtClean="0"/>
              <a:t>Вправа </a:t>
            </a:r>
            <a:r>
              <a:rPr lang="uk-UA" sz="3200" b="1" i="1" dirty="0"/>
              <a:t>«Скажу по-секрету</a:t>
            </a:r>
            <a:r>
              <a:rPr lang="uk-UA" sz="3200" b="1" i="1" dirty="0" smtClean="0"/>
              <a:t>»</a:t>
            </a:r>
            <a:endParaRPr lang="ru-RU" sz="3200" dirty="0"/>
          </a:p>
        </p:txBody>
      </p:sp>
      <p:pic>
        <p:nvPicPr>
          <p:cNvPr id="10" name="Рисунок 9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89" b="51065"/>
          <a:stretch>
            <a:fillRect/>
          </a:stretch>
        </p:blipFill>
        <p:spPr bwMode="auto">
          <a:xfrm>
            <a:off x="1293615" y="3573016"/>
            <a:ext cx="5703863" cy="268695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593757" y="850380"/>
            <a:ext cx="822671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    Діти </a:t>
            </a:r>
            <a:r>
              <a:rPr lang="uk-UA" sz="2400" dirty="0"/>
              <a:t>понад усе люблять секрети. І ви, я думаю, також. У вас на партах є секретні листівки. Напишіть у них, чого ж ви очікуєте від сьогоднішнього уроку, виходячи з теми. Обміняйтесь із сусідом по парті. Але не озвучуйте. </a:t>
            </a:r>
            <a:endParaRPr lang="ru-RU" sz="2400" dirty="0"/>
          </a:p>
          <a:p>
            <a:r>
              <a:rPr lang="uk-UA" sz="2400" dirty="0" smtClean="0"/>
              <a:t>     В </a:t>
            </a:r>
            <a:r>
              <a:rPr lang="uk-UA" sz="2400" dirty="0"/>
              <a:t>кінці уроку побачимо, чи </a:t>
            </a:r>
            <a:r>
              <a:rPr lang="uk-UA" sz="2400" dirty="0" err="1"/>
              <a:t>збудеться</a:t>
            </a:r>
            <a:r>
              <a:rPr lang="uk-UA" sz="2400" dirty="0"/>
              <a:t> задумане вами. І наші гості теж поділяться між собою своїми сподіваннями.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522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988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r>
              <a:rPr lang="uk-UA" sz="3600" kern="1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0000"/>
                    </a:gs>
                    <a:gs pos="100000">
                      <a:srgbClr val="000000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Мета:</a:t>
            </a:r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5786" y="1571612"/>
            <a:ext cx="750099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solidFill>
                  <a:schemeClr val="bg1"/>
                </a:solidFill>
              </a:rPr>
              <a:t> 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закріпити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основні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поняття з  теми "Теорема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Піфагора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";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продовжити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будувати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математичні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моделі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розв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язуванні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задач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практичного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змісту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дізнатись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щось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нове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на уроці;</a:t>
            </a:r>
          </a:p>
          <a:p>
            <a:pPr>
              <a:buFont typeface="Wingdings" pitchFamily="2" charset="2"/>
              <a:buChar char="Ø"/>
            </a:pP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 працювати в </a:t>
            </a:r>
            <a:r>
              <a:rPr lang="uk-UA" sz="3200" smtClean="0">
                <a:latin typeface="Times New Roman" pitchFamily="18" charset="0"/>
                <a:cs typeface="Times New Roman" pitchFamily="18" charset="0"/>
              </a:rPr>
              <a:t>групах;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363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26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6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26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8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26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26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2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26A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7602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2800" b="1" i="1" dirty="0" smtClean="0"/>
              <a:t>         Дайте відповіді  на запитання</a:t>
            </a:r>
            <a:endParaRPr lang="ru-RU" sz="2800" b="1" dirty="0"/>
          </a:p>
          <a:p>
            <a:r>
              <a:rPr lang="uk-UA" sz="2800" i="1" dirty="0"/>
              <a:t>-для яких геометричних фігур можна застосувати теорему Піфагора?</a:t>
            </a:r>
            <a:endParaRPr lang="ru-RU" sz="2800" dirty="0"/>
          </a:p>
          <a:p>
            <a:r>
              <a:rPr lang="uk-UA" sz="2800" i="1" dirty="0"/>
              <a:t>- який трикутник називається прямокутним?</a:t>
            </a:r>
            <a:endParaRPr lang="ru-RU" sz="2800" dirty="0"/>
          </a:p>
          <a:p>
            <a:r>
              <a:rPr lang="uk-UA" sz="2800" i="1" dirty="0"/>
              <a:t>- як називаються сторони прямокутного трикутника?</a:t>
            </a:r>
            <a:endParaRPr lang="ru-RU" sz="2800" dirty="0"/>
          </a:p>
          <a:p>
            <a:r>
              <a:rPr lang="uk-UA" sz="2800" i="1" dirty="0"/>
              <a:t>- яка сторона трикутника називається гіпотенузою? Катетами?</a:t>
            </a:r>
            <a:endParaRPr lang="ru-RU" sz="2800" dirty="0"/>
          </a:p>
          <a:p>
            <a:r>
              <a:rPr lang="uk-UA" sz="2800" i="1" dirty="0"/>
              <a:t>-сформулювати теорему Піфагора</a:t>
            </a:r>
            <a:endParaRPr lang="ru-RU" sz="2800" dirty="0"/>
          </a:p>
          <a:p>
            <a:r>
              <a:rPr lang="uk-UA" sz="2800" i="1" dirty="0"/>
              <a:t>- сформулювати теорему, обернену до теореми Піфагора</a:t>
            </a:r>
            <a:endParaRPr lang="ru-RU" sz="2800" dirty="0"/>
          </a:p>
          <a:p>
            <a:r>
              <a:rPr lang="uk-UA" sz="2800" i="1" dirty="0"/>
              <a:t>- в  прямокутному трикутнику навпроти кута в 30 ̊  лежить катет, що дорівнює…</a:t>
            </a:r>
            <a:endParaRPr lang="ru-RU" sz="2800" dirty="0"/>
          </a:p>
          <a:p>
            <a:r>
              <a:rPr lang="uk-UA" sz="2800" i="1" dirty="0"/>
              <a:t>- якщо трикутник прямокутний та рівнобедрений, то його гострі кути по …  </a:t>
            </a:r>
            <a:endParaRPr lang="ru-RU" sz="2800" dirty="0"/>
          </a:p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193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357165"/>
            <a:ext cx="7416824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</a:rPr>
              <a:t>Теорема </a:t>
            </a:r>
            <a:r>
              <a:rPr lang="ru-RU" sz="3600" b="1" dirty="0" err="1">
                <a:solidFill>
                  <a:srgbClr val="FF0000"/>
                </a:solidFill>
              </a:rPr>
              <a:t>Піфагора</a:t>
            </a:r>
            <a:r>
              <a:rPr lang="ru-RU" sz="3600" b="1" dirty="0">
                <a:solidFill>
                  <a:srgbClr val="FF0000"/>
                </a:solidFill>
              </a:rPr>
              <a:t> - одна </a:t>
            </a:r>
            <a:r>
              <a:rPr lang="ru-RU" sz="3600" b="1" dirty="0" err="1">
                <a:solidFill>
                  <a:srgbClr val="FF0000"/>
                </a:solidFill>
              </a:rPr>
              <a:t>із</a:t>
            </a:r>
            <a:r>
              <a:rPr lang="ru-RU" sz="3600" b="1" dirty="0">
                <a:solidFill>
                  <a:srgbClr val="FF0000"/>
                </a:solidFill>
              </a:rPr>
              <a:t> </a:t>
            </a:r>
            <a:r>
              <a:rPr lang="ru-RU" sz="3600" b="1" dirty="0" err="1">
                <a:solidFill>
                  <a:srgbClr val="FF0000"/>
                </a:solidFill>
              </a:rPr>
              <a:t>найголовніших</a:t>
            </a:r>
            <a:r>
              <a:rPr lang="ru-RU" sz="3600" b="1" dirty="0">
                <a:solidFill>
                  <a:srgbClr val="FF0000"/>
                </a:solidFill>
              </a:rPr>
              <a:t> теорем </a:t>
            </a:r>
            <a:r>
              <a:rPr lang="ru-RU" sz="3600" b="1" dirty="0" err="1">
                <a:solidFill>
                  <a:srgbClr val="FF0000"/>
                </a:solidFill>
              </a:rPr>
              <a:t>геометрії</a:t>
            </a:r>
            <a:r>
              <a:rPr lang="ru-RU" sz="3600" b="1" dirty="0">
                <a:solidFill>
                  <a:srgbClr val="FF0000"/>
                </a:solidFill>
              </a:rPr>
              <a:t>. </a:t>
            </a:r>
            <a:endParaRPr lang="ru-RU" sz="3600" dirty="0">
              <a:solidFill>
                <a:srgbClr val="FF0000"/>
              </a:solidFill>
            </a:endParaRPr>
          </a:p>
          <a:p>
            <a:r>
              <a:rPr lang="ru-RU" sz="3200" b="1" dirty="0"/>
              <a:t>Але, </a:t>
            </a:r>
            <a:r>
              <a:rPr lang="ru-RU" sz="3200" b="1" dirty="0" err="1"/>
              <a:t>крім</a:t>
            </a:r>
            <a:r>
              <a:rPr lang="ru-RU" sz="3200" b="1" dirty="0"/>
              <a:t> того, теорема </a:t>
            </a:r>
            <a:r>
              <a:rPr lang="ru-RU" sz="3200" b="1" dirty="0" err="1"/>
              <a:t>Піфагора</a:t>
            </a:r>
            <a:r>
              <a:rPr lang="ru-RU" sz="3200" b="1" dirty="0"/>
              <a:t> </a:t>
            </a:r>
            <a:r>
              <a:rPr lang="ru-RU" sz="3200" b="1" dirty="0" err="1"/>
              <a:t>має</a:t>
            </a:r>
            <a:r>
              <a:rPr lang="ru-RU" sz="3200" b="1" dirty="0"/>
              <a:t> </a:t>
            </a:r>
            <a:r>
              <a:rPr lang="ru-RU" sz="3200" b="1" dirty="0" err="1"/>
              <a:t>велике</a:t>
            </a:r>
            <a:r>
              <a:rPr lang="ru-RU" sz="3200" b="1" dirty="0"/>
              <a:t> </a:t>
            </a:r>
            <a:r>
              <a:rPr lang="ru-RU" sz="3200" b="1" dirty="0" err="1"/>
              <a:t>практичне</a:t>
            </a:r>
            <a:r>
              <a:rPr lang="ru-RU" sz="3200" b="1" dirty="0"/>
              <a:t> </a:t>
            </a:r>
            <a:r>
              <a:rPr lang="ru-RU" sz="3200" b="1" dirty="0" err="1"/>
              <a:t>значення</a:t>
            </a:r>
            <a:r>
              <a:rPr lang="ru-RU" sz="3200" b="1" dirty="0"/>
              <a:t>: вона </a:t>
            </a:r>
            <a:r>
              <a:rPr lang="ru-RU" sz="3200" b="1" dirty="0" err="1"/>
              <a:t>застосовується</a:t>
            </a:r>
            <a:r>
              <a:rPr lang="ru-RU" sz="3200" b="1" dirty="0"/>
              <a:t> </a:t>
            </a:r>
            <a:r>
              <a:rPr lang="ru-RU" sz="3200" b="1" dirty="0" smtClean="0"/>
              <a:t> в </a:t>
            </a:r>
            <a:r>
              <a:rPr lang="ru-RU" sz="3200" b="1" dirty="0" err="1"/>
              <a:t>геометрії</a:t>
            </a:r>
            <a:r>
              <a:rPr lang="ru-RU" sz="3200" b="1" dirty="0"/>
              <a:t>  і в </a:t>
            </a:r>
            <a:r>
              <a:rPr lang="ru-RU" sz="3200" b="1" dirty="0" err="1"/>
              <a:t>житті</a:t>
            </a:r>
            <a:r>
              <a:rPr lang="ru-RU" sz="3200" b="1" dirty="0"/>
              <a:t> буквально на кожному </a:t>
            </a:r>
            <a:r>
              <a:rPr lang="ru-RU" sz="3200" b="1" dirty="0" err="1"/>
              <a:t>кроці</a:t>
            </a:r>
            <a:r>
              <a:rPr lang="ru-RU" sz="3200" b="1" dirty="0"/>
              <a:t>.</a:t>
            </a:r>
            <a:endParaRPr lang="ru-RU" sz="3200" dirty="0"/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851920" y="2573157"/>
            <a:ext cx="45777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i="1" dirty="0"/>
              <a:t/>
            </a:r>
            <a:br>
              <a:rPr lang="uk-UA" sz="2400" i="1" dirty="0"/>
            </a:b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0477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19872" y="787905"/>
            <a:ext cx="550981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Якої </a:t>
            </a: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довжини має бути драбина, щоб її можна було б приставити до вікна, що знаходиться на висоті 6 м від землі, коли відстань від нижнього кінця драбини до будинку повинна дорівнювати 2,5 см?  </a:t>
            </a:r>
            <a:endParaRPr lang="uk-UA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uk-UA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На яку відстань   від стіни будинку потрібно  відсунути  нижній кінець драбини завдовжки 6,5 м, щоб  верхній  її кінець  був на висоті 6 м</a:t>
            </a:r>
            <a:r>
              <a:rPr lang="uk-UA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uk-UA" sz="2400" dirty="0" smtClean="0"/>
              <a:t>   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2" name="Рисунок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80" y="1026000"/>
            <a:ext cx="2862991" cy="235132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09154" y="357166"/>
            <a:ext cx="78393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Задача 1.</a:t>
            </a:r>
            <a:r>
              <a:rPr lang="uk-UA" sz="2800" dirty="0"/>
              <a:t> </a:t>
            </a:r>
            <a:r>
              <a:rPr lang="uk-UA" sz="2800" dirty="0" smtClean="0"/>
              <a:t>(для </a:t>
            </a:r>
            <a:r>
              <a:rPr lang="uk-UA" sz="2800" dirty="0"/>
              <a:t>пожежників</a:t>
            </a:r>
            <a:r>
              <a:rPr lang="uk-UA" sz="2800" dirty="0" smtClean="0"/>
              <a:t>). Робота в групах</a:t>
            </a:r>
            <a:endParaRPr lang="ru-RU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3397315" y="3980194"/>
            <a:ext cx="503233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2.</a:t>
            </a: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Телевізійна вишка підтримується чотирма канатами, прикріпленими до неї на відстані 12 м від землі і на відстані 5 м від основи вишки. Скільки метрів мотузки потрібно, якщо на вузли витратили 10 </a:t>
            </a:r>
            <a:r>
              <a:rPr lang="uk-UA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м?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4" name="Рисунок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80" y="3789040"/>
            <a:ext cx="2797576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588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19872" y="787905"/>
            <a:ext cx="572412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/>
              <a:t>а</a:t>
            </a:r>
            <a:r>
              <a:rPr lang="uk-UA" i="1" dirty="0" smtClean="0"/>
              <a:t>)  </a:t>
            </a:r>
            <a:r>
              <a:rPr lang="uk-UA" i="1" dirty="0" err="1" smtClean="0"/>
              <a:t>Розв</a:t>
            </a:r>
            <a:r>
              <a:rPr lang="en-US" i="1" dirty="0" smtClean="0"/>
              <a:t>’</a:t>
            </a:r>
            <a:r>
              <a:rPr lang="uk-UA" i="1" dirty="0" err="1" smtClean="0"/>
              <a:t>язання</a:t>
            </a:r>
            <a:r>
              <a:rPr lang="uk-UA" i="1" dirty="0" smtClean="0"/>
              <a:t>.     Будуємо  </a:t>
            </a:r>
            <a:r>
              <a:rPr lang="uk-UA" i="1" dirty="0"/>
              <a:t>математичну модель задачі.</a:t>
            </a:r>
            <a:endParaRPr lang="ru-RU" dirty="0"/>
          </a:p>
          <a:p>
            <a:r>
              <a:rPr lang="uk-UA" i="1" dirty="0"/>
              <a:t>З</a:t>
            </a:r>
            <a:r>
              <a:rPr lang="en-US" i="1" dirty="0" smtClean="0"/>
              <a:t> </a:t>
            </a:r>
            <a:r>
              <a:rPr lang="uk-UA" i="1" dirty="0" smtClean="0"/>
              <a:t>∆</a:t>
            </a:r>
            <a:r>
              <a:rPr lang="uk-UA" i="1" dirty="0"/>
              <a:t>АВС ( &lt;С= 90</a:t>
            </a:r>
            <a:r>
              <a:rPr lang="uk-UA" i="1" dirty="0" smtClean="0"/>
              <a:t>°)</a:t>
            </a:r>
            <a:r>
              <a:rPr lang="en-US" i="1" dirty="0"/>
              <a:t> </a:t>
            </a:r>
            <a:r>
              <a:rPr lang="en-US" i="1" dirty="0" smtClean="0"/>
              <a:t>   </a:t>
            </a:r>
            <a:r>
              <a:rPr lang="uk-UA" i="1" dirty="0" smtClean="0"/>
              <a:t>за </a:t>
            </a:r>
            <a:r>
              <a:rPr lang="uk-UA" i="1" dirty="0"/>
              <a:t>теоремою Піфагора маємо:                                               </a:t>
            </a:r>
            <a:endParaRPr lang="ru-RU" dirty="0"/>
          </a:p>
          <a:p>
            <a:r>
              <a:rPr lang="uk-UA" i="1" dirty="0"/>
              <a:t>      АВ² = АС</a:t>
            </a:r>
            <a:r>
              <a:rPr lang="uk-UA" i="1" baseline="30000" dirty="0"/>
              <a:t>2</a:t>
            </a:r>
            <a:r>
              <a:rPr lang="uk-UA" i="1" dirty="0"/>
              <a:t> + СВ</a:t>
            </a:r>
            <a:r>
              <a:rPr lang="uk-UA" i="1" baseline="30000" dirty="0"/>
              <a:t>2 </a:t>
            </a:r>
            <a:r>
              <a:rPr lang="uk-UA" i="1" dirty="0"/>
              <a:t>; </a:t>
            </a:r>
            <a:br>
              <a:rPr lang="uk-UA" i="1" dirty="0"/>
            </a:br>
            <a:r>
              <a:rPr lang="uk-UA" i="1" dirty="0"/>
              <a:t>     АВ</a:t>
            </a:r>
            <a:r>
              <a:rPr lang="uk-UA" i="1" baseline="30000" dirty="0"/>
              <a:t>2</a:t>
            </a:r>
            <a:r>
              <a:rPr lang="uk-UA" i="1" dirty="0"/>
              <a:t> = 6² + 2,5² = 36 + 6,25 =  42,25 </a:t>
            </a:r>
            <a:r>
              <a:rPr lang="uk-UA" i="1" dirty="0" smtClean="0"/>
              <a:t>;             АВ </a:t>
            </a:r>
            <a:r>
              <a:rPr lang="uk-UA" i="1" dirty="0"/>
              <a:t>= 6,5 м</a:t>
            </a:r>
            <a:r>
              <a:rPr lang="uk-UA" dirty="0" smtClean="0"/>
              <a:t>                                                                                 </a:t>
            </a:r>
          </a:p>
          <a:p>
            <a:r>
              <a:rPr lang="uk-UA" dirty="0"/>
              <a:t> </a:t>
            </a:r>
            <a:r>
              <a:rPr lang="uk-UA" dirty="0" smtClean="0"/>
              <a:t>                         Відповідь</a:t>
            </a:r>
            <a:r>
              <a:rPr lang="uk-UA" dirty="0"/>
              <a:t>: 6,5 м</a:t>
            </a:r>
            <a:r>
              <a:rPr lang="uk-UA" dirty="0" smtClean="0"/>
              <a:t>.</a:t>
            </a:r>
          </a:p>
          <a:p>
            <a:r>
              <a:rPr lang="uk-UA" i="1" dirty="0" smtClean="0"/>
              <a:t>б)  </a:t>
            </a:r>
            <a:r>
              <a:rPr lang="uk-UA" i="1" dirty="0" err="1"/>
              <a:t>Розв</a:t>
            </a:r>
            <a:r>
              <a:rPr lang="en-US" i="1" dirty="0"/>
              <a:t>’</a:t>
            </a:r>
            <a:r>
              <a:rPr lang="uk-UA" i="1" dirty="0" err="1"/>
              <a:t>язання</a:t>
            </a:r>
            <a:r>
              <a:rPr lang="uk-UA" i="1" dirty="0"/>
              <a:t>.     Будуємо  математичну модель задачі.</a:t>
            </a:r>
            <a:endParaRPr lang="ru-RU" dirty="0"/>
          </a:p>
          <a:p>
            <a:r>
              <a:rPr lang="uk-UA" i="1" dirty="0"/>
              <a:t>З</a:t>
            </a:r>
            <a:r>
              <a:rPr lang="en-US" i="1" dirty="0"/>
              <a:t> </a:t>
            </a:r>
            <a:r>
              <a:rPr lang="uk-UA" i="1" dirty="0"/>
              <a:t>∆АВС ( &lt;С= 90°)</a:t>
            </a:r>
            <a:r>
              <a:rPr lang="en-US" i="1" dirty="0"/>
              <a:t>    </a:t>
            </a:r>
            <a:r>
              <a:rPr lang="uk-UA" i="1" dirty="0"/>
              <a:t>за теоремою Піфагора маємо:</a:t>
            </a:r>
            <a:endParaRPr lang="ru-RU" dirty="0"/>
          </a:p>
          <a:p>
            <a:r>
              <a:rPr lang="uk-UA" i="1" dirty="0"/>
              <a:t> АВ² = АС</a:t>
            </a:r>
            <a:r>
              <a:rPr lang="uk-UA" i="1" baseline="30000" dirty="0"/>
              <a:t>2</a:t>
            </a:r>
            <a:r>
              <a:rPr lang="uk-UA" i="1" dirty="0"/>
              <a:t> + СВ</a:t>
            </a:r>
            <a:r>
              <a:rPr lang="uk-UA" i="1" baseline="30000" dirty="0"/>
              <a:t>2 </a:t>
            </a:r>
            <a:r>
              <a:rPr lang="uk-UA" i="1" dirty="0" smtClean="0"/>
              <a:t>,  звідси  </a:t>
            </a:r>
            <a:r>
              <a:rPr lang="uk-UA" i="1" dirty="0"/>
              <a:t>СВ</a:t>
            </a:r>
            <a:r>
              <a:rPr lang="uk-UA" i="1" baseline="30000" dirty="0"/>
              <a:t>2  </a:t>
            </a:r>
            <a:r>
              <a:rPr lang="uk-UA" i="1" dirty="0"/>
              <a:t>=</a:t>
            </a:r>
            <a:r>
              <a:rPr lang="uk-UA" i="1" baseline="30000" dirty="0"/>
              <a:t> </a:t>
            </a:r>
            <a:r>
              <a:rPr lang="uk-UA" i="1" dirty="0"/>
              <a:t>АВ²</a:t>
            </a:r>
            <a:r>
              <a:rPr lang="uk-UA" i="1" baseline="30000" dirty="0"/>
              <a:t> </a:t>
            </a:r>
            <a:r>
              <a:rPr lang="uk-UA" dirty="0"/>
              <a:t>– </a:t>
            </a:r>
            <a:r>
              <a:rPr lang="uk-UA" i="1" dirty="0"/>
              <a:t>АС</a:t>
            </a:r>
            <a:r>
              <a:rPr lang="uk-UA" i="1" baseline="30000" dirty="0"/>
              <a:t>2</a:t>
            </a:r>
            <a:r>
              <a:rPr lang="uk-UA" i="1" dirty="0"/>
              <a:t>,  тоді                                            </a:t>
            </a:r>
            <a:r>
              <a:rPr lang="uk-UA" dirty="0"/>
              <a:t> </a:t>
            </a:r>
            <a:endParaRPr lang="ru-RU" dirty="0"/>
          </a:p>
          <a:p>
            <a:r>
              <a:rPr lang="uk-UA" dirty="0"/>
              <a:t>                                               </a:t>
            </a:r>
            <a:r>
              <a:rPr lang="uk-UA" i="1" dirty="0"/>
              <a:t>СВ</a:t>
            </a:r>
            <a:r>
              <a:rPr lang="uk-UA" i="1" baseline="30000" dirty="0"/>
              <a:t>2 </a:t>
            </a:r>
            <a:r>
              <a:rPr lang="uk-UA" i="1" dirty="0"/>
              <a:t>=6,5² </a:t>
            </a:r>
            <a:r>
              <a:rPr lang="uk-UA" dirty="0"/>
              <a:t>– 6² = 42,25 – 36 = 6,25 </a:t>
            </a:r>
            <a:endParaRPr lang="ru-RU" dirty="0"/>
          </a:p>
          <a:p>
            <a:r>
              <a:rPr lang="uk-UA" dirty="0"/>
              <a:t>                                                     </a:t>
            </a:r>
            <a:r>
              <a:rPr lang="uk-UA" i="1" dirty="0"/>
              <a:t>СВ</a:t>
            </a:r>
            <a:r>
              <a:rPr lang="uk-UA" i="1" baseline="30000" dirty="0"/>
              <a:t> </a:t>
            </a:r>
            <a:r>
              <a:rPr lang="uk-UA" i="1" dirty="0"/>
              <a:t>=2,5 м</a:t>
            </a:r>
            <a:endParaRPr lang="ru-RU" dirty="0"/>
          </a:p>
          <a:p>
            <a:r>
              <a:rPr lang="uk-UA" dirty="0"/>
              <a:t>                                   Відповідь: 2,5 м</a:t>
            </a:r>
            <a:r>
              <a:rPr lang="uk-UA" dirty="0" smtClean="0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2" name="Рисунок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80" y="1026000"/>
            <a:ext cx="2862991" cy="235132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09154" y="357166"/>
            <a:ext cx="78393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Задача 1.</a:t>
            </a:r>
            <a:r>
              <a:rPr lang="uk-UA" sz="2800" dirty="0"/>
              <a:t> ( для пожежників</a:t>
            </a:r>
            <a:r>
              <a:rPr lang="uk-UA" sz="2800" dirty="0" smtClean="0"/>
              <a:t>). Робота в групах</a:t>
            </a:r>
            <a:endParaRPr lang="ru-RU" sz="2800" dirty="0"/>
          </a:p>
        </p:txBody>
      </p:sp>
      <p:pic>
        <p:nvPicPr>
          <p:cNvPr id="14" name="Рисунок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80" y="3789040"/>
            <a:ext cx="2797576" cy="266429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275856" y="4481224"/>
                <a:ext cx="5868144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base"/>
                <a:r>
                  <a:rPr lang="uk-UA" i="1" dirty="0"/>
                  <a:t>Задача 2. </a:t>
                </a:r>
                <a:r>
                  <a:rPr lang="uk-UA" i="1" dirty="0" err="1"/>
                  <a:t>Розв</a:t>
                </a:r>
                <a:r>
                  <a:rPr lang="en-US" i="1" dirty="0"/>
                  <a:t>’</a:t>
                </a:r>
                <a:r>
                  <a:rPr lang="uk-UA" i="1" dirty="0" err="1"/>
                  <a:t>язання</a:t>
                </a:r>
                <a:r>
                  <a:rPr lang="uk-UA" i="1" dirty="0"/>
                  <a:t>.                                                                                                             Будуємо  математичну модель задачі.</a:t>
                </a:r>
                <a:endParaRPr lang="ru-RU" dirty="0"/>
              </a:p>
              <a:p>
                <a:pPr fontAlgn="base"/>
                <a:r>
                  <a:rPr lang="uk-UA" b="1" i="1" dirty="0"/>
                  <a:t>        </a:t>
                </a:r>
                <a:r>
                  <a:rPr lang="uk-UA" i="1" dirty="0"/>
                  <a:t>За теоремою Піфагора маємо: АВ² = АС</a:t>
                </a:r>
                <a:r>
                  <a:rPr lang="uk-UA" i="1" baseline="30000" dirty="0"/>
                  <a:t>2</a:t>
                </a:r>
                <a:r>
                  <a:rPr lang="uk-UA" i="1" dirty="0"/>
                  <a:t> + СВ</a:t>
                </a:r>
                <a:r>
                  <a:rPr lang="uk-UA" i="1" baseline="30000" dirty="0"/>
                  <a:t>2;</a:t>
                </a:r>
                <a:r>
                  <a:rPr lang="uk-UA" i="1" dirty="0"/>
                  <a:t>  </a:t>
                </a:r>
                <a:endParaRPr lang="ru-RU" dirty="0"/>
              </a:p>
              <a:p>
                <a:pPr fontAlgn="base"/>
                <a:r>
                  <a:rPr lang="uk-UA" i="1" dirty="0"/>
                  <a:t>                  АВ</a:t>
                </a:r>
                <a:r>
                  <a:rPr lang="uk-UA" i="1" baseline="30000" dirty="0"/>
                  <a:t>2</a:t>
                </a:r>
                <a:r>
                  <a:rPr lang="uk-UA" i="1" dirty="0"/>
                  <a:t> =5²+12² = 25 +144 = 169</a:t>
                </a:r>
                <a:endParaRPr lang="ru-RU" dirty="0"/>
              </a:p>
              <a:p>
                <a:pPr fontAlgn="base"/>
                <a14:m>
                  <m:oMath xmlns:m="http://schemas.openxmlformats.org/officeDocument/2006/math">
                    <m:r>
                      <a:rPr lang="uk-UA" i="1">
                        <a:latin typeface="Cambria Math"/>
                      </a:rPr>
                      <m:t>        </m:t>
                    </m:r>
                    <m:r>
                      <a:rPr lang="uk-UA" i="1">
                        <a:latin typeface="Cambria Math"/>
                      </a:rPr>
                      <m:t>𝐴𝐵</m:t>
                    </m:r>
                    <m:r>
                      <a:rPr lang="uk-UA" i="1">
                        <a:latin typeface="Cambria Math"/>
                      </a:rPr>
                      <m:t> </m:t>
                    </m:r>
                    <m:r>
                      <m:rPr>
                        <m:nor/>
                      </m:rPr>
                      <a:rPr lang="uk-UA"/>
                      <m:t>=13</m:t>
                    </m:r>
                  </m:oMath>
                </a14:m>
                <a:r>
                  <a:rPr lang="uk-UA" dirty="0"/>
                  <a:t> (м) – довжина однієї мотузки</a:t>
                </a:r>
                <a:endParaRPr lang="ru-RU" dirty="0"/>
              </a:p>
              <a:p>
                <a:pPr fontAlgn="base"/>
                <a:r>
                  <a:rPr lang="uk-UA" dirty="0"/>
                  <a:t> </a:t>
                </a:r>
                <a:r>
                  <a:rPr lang="en-US" dirty="0" smtClean="0"/>
                  <a:t>d</a:t>
                </a:r>
                <a:r>
                  <a:rPr lang="uk-UA" dirty="0" smtClean="0"/>
                  <a:t> </a:t>
                </a:r>
                <a:r>
                  <a:rPr lang="uk-UA" dirty="0"/>
                  <a:t>= 13 · 4 + 10 = 62 (м) </a:t>
                </a:r>
                <a:r>
                  <a:rPr lang="uk-UA" dirty="0" smtClean="0"/>
                  <a:t>- довжина  </a:t>
                </a:r>
                <a:r>
                  <a:rPr lang="uk-UA" dirty="0"/>
                  <a:t>всієї мотузки</a:t>
                </a:r>
                <a:endParaRPr lang="ru-RU" dirty="0"/>
              </a:p>
              <a:p>
                <a:pPr fontAlgn="base"/>
                <a:r>
                  <a:rPr lang="uk-UA" dirty="0"/>
                  <a:t> </a:t>
                </a:r>
                <a:r>
                  <a:rPr lang="uk-UA" b="1" dirty="0"/>
                  <a:t>                                    </a:t>
                </a:r>
                <a:r>
                  <a:rPr lang="uk-UA" dirty="0" smtClean="0"/>
                  <a:t>Відповідь: 62 </a:t>
                </a:r>
                <a:r>
                  <a:rPr lang="uk-UA" dirty="0"/>
                  <a:t>м.</a:t>
                </a:r>
                <a:endParaRPr lang="ru-RU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5856" y="4481224"/>
                <a:ext cx="5868144" cy="2308324"/>
              </a:xfrm>
              <a:prstGeom prst="rect">
                <a:avLst/>
              </a:prstGeom>
              <a:blipFill rotWithShape="1">
                <a:blip r:embed="rId6"/>
                <a:stretch>
                  <a:fillRect l="-831" t="-1319" r="-3862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2798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357166"/>
            <a:ext cx="83529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u="sng" dirty="0"/>
              <a:t>Задача 3.</a:t>
            </a:r>
            <a:r>
              <a:rPr lang="uk-UA" sz="2800" dirty="0"/>
              <a:t> Ескалатор метрополітену має 160 сходинок від підлоги наземного вестибюлю до підлоги підземної станції. Ширина сходинки 20см, висота – 15см. Знайдіть довжину ескалатора АК.</a:t>
            </a:r>
            <a:endParaRPr lang="ru-RU" sz="2800" dirty="0"/>
          </a:p>
        </p:txBody>
      </p:sp>
      <p:pic>
        <p:nvPicPr>
          <p:cNvPr id="15" name="Рисунок 14" descr="мал 7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48" y="2387179"/>
            <a:ext cx="3615055" cy="3418085"/>
          </a:xfrm>
          <a:prstGeom prst="rect">
            <a:avLst/>
          </a:prstGeom>
          <a:noFill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923928" y="2387179"/>
                <a:ext cx="4824536" cy="40934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200" i="1" dirty="0"/>
                  <a:t>Розв’язання</a:t>
                </a:r>
                <a:r>
                  <a:rPr lang="uk-UA" sz="2200" b="1" dirty="0"/>
                  <a:t>. </a:t>
                </a:r>
                <a:endParaRPr lang="uk-UA" sz="2200" b="1" dirty="0" smtClean="0"/>
              </a:p>
              <a:p>
                <a:r>
                  <a:rPr lang="uk-UA" sz="2200" i="1" dirty="0" smtClean="0"/>
                  <a:t>Математична  </a:t>
                </a:r>
                <a:r>
                  <a:rPr lang="uk-UA" sz="2200" i="1" dirty="0"/>
                  <a:t>модель задачі.  </a:t>
                </a:r>
                <a:r>
                  <a:rPr lang="ru-RU" sz="2200" i="1" dirty="0"/>
                  <a:t>                     </a:t>
                </a:r>
                <a:r>
                  <a:rPr lang="uk-UA" sz="2200" b="1" i="1" dirty="0"/>
                  <a:t>З </a:t>
                </a:r>
                <a14:m>
                  <m:oMath xmlns:m="http://schemas.openxmlformats.org/officeDocument/2006/math">
                    <m:r>
                      <a:rPr lang="uk-UA" sz="2200" i="1">
                        <a:latin typeface="Cambria Math"/>
                      </a:rPr>
                      <m:t>∆А</m:t>
                    </m:r>
                    <m:r>
                      <a:rPr lang="uk-UA" sz="2200" i="1">
                        <a:latin typeface="Cambria Math"/>
                      </a:rPr>
                      <m:t>𝐷</m:t>
                    </m:r>
                    <m:r>
                      <a:rPr lang="uk-UA" sz="2200" i="1">
                        <a:latin typeface="Cambria Math"/>
                      </a:rPr>
                      <m:t>С (&lt;</m:t>
                    </m:r>
                    <m:r>
                      <a:rPr lang="uk-UA" sz="2200" i="1">
                        <a:latin typeface="Cambria Math"/>
                      </a:rPr>
                      <m:t>𝐷</m:t>
                    </m:r>
                    <m:r>
                      <a:rPr lang="uk-UA" sz="2200" i="1">
                        <a:latin typeface="Cambria Math"/>
                      </a:rPr>
                      <m:t>=90°)  </m:t>
                    </m:r>
                  </m:oMath>
                </a14:m>
                <a:r>
                  <a:rPr lang="uk-UA" sz="2200" i="1" dirty="0"/>
                  <a:t>за теоремою Піфагора маємо:</a:t>
                </a:r>
                <a:r>
                  <a:rPr lang="ru-RU" sz="2200" i="1" dirty="0"/>
                  <a:t>  </a:t>
                </a:r>
                <a:r>
                  <a:rPr lang="uk-UA" sz="2200" i="1" dirty="0"/>
                  <a:t>АС</a:t>
                </a:r>
                <a:r>
                  <a:rPr lang="uk-UA" sz="2200" i="1" baseline="30000" dirty="0"/>
                  <a:t>2</a:t>
                </a:r>
                <a:r>
                  <a:rPr lang="ru-RU" sz="2200" i="1" baseline="30000" dirty="0"/>
                  <a:t> = </a:t>
                </a:r>
                <a:r>
                  <a:rPr lang="uk-UA" sz="2200" i="1" dirty="0"/>
                  <a:t>А</a:t>
                </a:r>
                <a:r>
                  <a:rPr lang="en-US" sz="2200" i="1" dirty="0"/>
                  <a:t>D</a:t>
                </a:r>
                <a:r>
                  <a:rPr lang="ru-RU" sz="2200" i="1" dirty="0"/>
                  <a:t>² + </a:t>
                </a:r>
                <a:r>
                  <a:rPr lang="en-US" sz="2200" i="1" dirty="0"/>
                  <a:t>D</a:t>
                </a:r>
                <a:r>
                  <a:rPr lang="uk-UA" sz="2200" i="1" dirty="0"/>
                  <a:t>С</a:t>
                </a:r>
                <a:r>
                  <a:rPr lang="uk-UA" sz="2200" i="1" baseline="30000" dirty="0"/>
                  <a:t>2</a:t>
                </a:r>
                <a:endParaRPr lang="ru-RU" sz="2200" dirty="0"/>
              </a:p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uk-UA" sz="2200" b="0" i="1" smtClean="0"/>
                      <m:t>         </m:t>
                    </m:r>
                    <m:r>
                      <m:rPr>
                        <m:nor/>
                      </m:rPr>
                      <a:rPr lang="uk-UA" sz="2200" i="1"/>
                      <m:t>АС</m:t>
                    </m:r>
                    <m:r>
                      <m:rPr>
                        <m:nor/>
                      </m:rPr>
                      <a:rPr lang="uk-UA" sz="2200" i="1" baseline="30000"/>
                      <m:t>2  </m:t>
                    </m:r>
                    <m:r>
                      <m:rPr>
                        <m:nor/>
                      </m:rPr>
                      <a:rPr lang="uk-UA" sz="2200"/>
                      <m:t>=</m:t>
                    </m:r>
                    <m:r>
                      <m:rPr>
                        <m:nor/>
                      </m:rPr>
                      <a:rPr lang="ru-RU" sz="2200"/>
                      <m:t> 20² +1</m:t>
                    </m:r>
                    <m:r>
                      <m:rPr>
                        <m:nor/>
                      </m:rPr>
                      <a:rPr lang="uk-UA" sz="2200"/>
                      <m:t>5²</m:t>
                    </m:r>
                    <m:r>
                      <m:rPr>
                        <m:nor/>
                      </m:rPr>
                      <a:rPr lang="ru-RU" sz="2200"/>
                      <m:t> = 625</m:t>
                    </m:r>
                  </m:oMath>
                </a14:m>
                <a:r>
                  <a:rPr lang="uk-UA" sz="2200" i="1" dirty="0"/>
                  <a:t>, тоді </a:t>
                </a:r>
                <a:endParaRPr lang="ru-RU" sz="2200" dirty="0"/>
              </a:p>
              <a:p>
                <a:r>
                  <a:rPr lang="en-US" sz="2200" i="1" dirty="0"/>
                  <a:t>AC</a:t>
                </a:r>
                <a:r>
                  <a:rPr lang="ru-RU" sz="2200" dirty="0"/>
                  <a:t> = 25</a:t>
                </a:r>
                <a:r>
                  <a:rPr lang="uk-UA" sz="2200" dirty="0"/>
                  <a:t>(см) – довжина ескалатора над однією сходинкою</a:t>
                </a:r>
                <a:endParaRPr lang="ru-RU" sz="2200" dirty="0"/>
              </a:p>
              <a:p>
                <a:pPr fontAlgn="base"/>
                <a:r>
                  <a:rPr lang="uk-UA" sz="2200" dirty="0" smtClean="0"/>
                  <a:t>  </a:t>
                </a:r>
                <a:r>
                  <a:rPr lang="en-US" sz="2200" dirty="0"/>
                  <a:t>AK</a:t>
                </a:r>
                <a:r>
                  <a:rPr lang="uk-UA" sz="2200" dirty="0"/>
                  <a:t> = 25∙160 = 400 (см)= 40(м</a:t>
                </a:r>
                <a:r>
                  <a:rPr lang="uk-UA" sz="2200" dirty="0" smtClean="0"/>
                  <a:t>) </a:t>
                </a:r>
                <a:r>
                  <a:rPr lang="uk-UA" sz="2200" dirty="0"/>
                  <a:t>– </a:t>
                </a:r>
                <a:r>
                  <a:rPr lang="uk-UA" sz="2200" dirty="0" smtClean="0"/>
                  <a:t>вся  довжина </a:t>
                </a:r>
                <a:r>
                  <a:rPr lang="uk-UA" sz="2200" dirty="0"/>
                  <a:t>ескалатора </a:t>
                </a:r>
                <a:endParaRPr lang="ru-RU" sz="2200" dirty="0"/>
              </a:p>
              <a:p>
                <a:r>
                  <a:rPr lang="uk-UA" sz="2200" i="1" dirty="0"/>
                  <a:t> </a:t>
                </a:r>
                <a:endParaRPr lang="ru-RU" sz="2200" dirty="0"/>
              </a:p>
              <a:p>
                <a:r>
                  <a:rPr lang="uk-UA" sz="2200" dirty="0"/>
                  <a:t>     </a:t>
                </a:r>
                <a:r>
                  <a:rPr lang="uk-UA" sz="2200" dirty="0" smtClean="0"/>
                  <a:t> </a:t>
                </a:r>
                <a:r>
                  <a:rPr lang="uk-UA" sz="2200" dirty="0"/>
                  <a:t>Відповідь. 40 м.</a:t>
                </a:r>
                <a:endParaRPr lang="ru-RU" sz="2200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928" y="2387179"/>
                <a:ext cx="4824536" cy="4093428"/>
              </a:xfrm>
              <a:prstGeom prst="rect">
                <a:avLst/>
              </a:prstGeom>
              <a:blipFill rotWithShape="1">
                <a:blip r:embed="rId5"/>
                <a:stretch>
                  <a:fillRect l="-1643" t="-894" r="-88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93681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357166"/>
            <a:ext cx="83529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Задача 4. </a:t>
            </a:r>
            <a:r>
              <a:rPr lang="uk-UA" sz="2800" dirty="0"/>
              <a:t> Космонавт під час польоту знаходиться на відстані 327 км над землею. На якій відстані від корабля знаходились у цей час найбільш віддалені від нього видимі ділянки поверхні Землі? (Радіус Землі ≈ 6400 км</a:t>
            </a:r>
            <a:r>
              <a:rPr lang="uk-UA" sz="2800" dirty="0" smtClean="0"/>
              <a:t>.)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3779912" y="2387179"/>
            <a:ext cx="53640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/>
              <a:t>Розв’язання</a:t>
            </a:r>
            <a:r>
              <a:rPr lang="uk-UA" sz="2200" b="1" dirty="0"/>
              <a:t>. </a:t>
            </a:r>
            <a:r>
              <a:rPr lang="uk-UA" i="1" dirty="0"/>
              <a:t/>
            </a:r>
            <a:br>
              <a:rPr lang="uk-UA" i="1" dirty="0"/>
            </a:br>
            <a:r>
              <a:rPr lang="uk-UA" i="1" dirty="0"/>
              <a:t>  </a:t>
            </a:r>
            <a:r>
              <a:rPr lang="uk-UA" sz="2200" i="1" dirty="0"/>
              <a:t>Будуємо  математичну модель задачі.</a:t>
            </a:r>
            <a:r>
              <a:rPr lang="uk-UA" sz="2200" dirty="0"/>
              <a:t>                                                       </a:t>
            </a:r>
            <a:r>
              <a:rPr lang="ru-RU" sz="2200" dirty="0"/>
              <a:t>               </a:t>
            </a:r>
            <a:r>
              <a:rPr lang="ru-RU" sz="2200" dirty="0" smtClean="0"/>
              <a:t>                                                   </a:t>
            </a:r>
            <a:endParaRPr lang="ru-RU" sz="2200" dirty="0"/>
          </a:p>
          <a:p>
            <a:r>
              <a:rPr lang="ru-RU" sz="2200" dirty="0"/>
              <a:t>            </a:t>
            </a:r>
            <a:r>
              <a:rPr lang="uk-UA" sz="2200" dirty="0" smtClean="0"/>
              <a:t>АО=АВ+ВО=327+6400=6727 </a:t>
            </a:r>
            <a:r>
              <a:rPr lang="uk-UA" sz="2200" dirty="0"/>
              <a:t>(км)</a:t>
            </a:r>
            <a:r>
              <a:rPr lang="ru-RU" sz="2200" dirty="0"/>
              <a:t>,  </a:t>
            </a:r>
            <a:r>
              <a:rPr lang="uk-UA" sz="2200" dirty="0"/>
              <a:t>тоді</a:t>
            </a:r>
            <a:endParaRPr lang="ru-RU" sz="2200" dirty="0"/>
          </a:p>
          <a:p>
            <a:pPr fontAlgn="base"/>
            <a:r>
              <a:rPr lang="uk-UA" sz="2200" dirty="0"/>
              <a:t>                 </a:t>
            </a:r>
            <a:r>
              <a:rPr lang="uk-UA" sz="2200" i="1" dirty="0"/>
              <a:t>А</a:t>
            </a:r>
            <a:r>
              <a:rPr lang="en-US" sz="2200" i="1" dirty="0"/>
              <a:t>D</a:t>
            </a:r>
            <a:r>
              <a:rPr lang="uk-UA" sz="2200" i="1" dirty="0"/>
              <a:t>² =</a:t>
            </a:r>
            <a:r>
              <a:rPr lang="uk-UA" sz="2200" dirty="0"/>
              <a:t>  </a:t>
            </a:r>
            <a:r>
              <a:rPr lang="uk-UA" sz="2200" i="1" dirty="0"/>
              <a:t>А</a:t>
            </a:r>
            <a:r>
              <a:rPr lang="en-US" sz="2200" i="1" dirty="0"/>
              <a:t>O</a:t>
            </a:r>
            <a:r>
              <a:rPr lang="uk-UA" sz="2200" i="1" baseline="30000" dirty="0"/>
              <a:t>2 </a:t>
            </a:r>
            <a:r>
              <a:rPr lang="uk-UA" sz="2200" dirty="0"/>
              <a:t>– </a:t>
            </a:r>
            <a:r>
              <a:rPr lang="en-US" sz="2200" i="1" dirty="0"/>
              <a:t>O</a:t>
            </a:r>
            <a:r>
              <a:rPr lang="uk-UA" sz="2200" i="1" dirty="0"/>
              <a:t>С</a:t>
            </a:r>
            <a:r>
              <a:rPr lang="uk-UA" sz="2200" i="1" baseline="30000" dirty="0"/>
              <a:t>2</a:t>
            </a:r>
            <a:r>
              <a:rPr lang="uk-UA" sz="2200" dirty="0"/>
              <a:t> ,  звідси</a:t>
            </a:r>
            <a:endParaRPr lang="ru-RU" sz="2200" dirty="0"/>
          </a:p>
          <a:p>
            <a:pPr fontAlgn="base"/>
            <a:r>
              <a:rPr lang="uk-UA" sz="2200" dirty="0"/>
              <a:t>                                                                  </a:t>
            </a:r>
            <a:r>
              <a:rPr lang="uk-UA" sz="2200" dirty="0" smtClean="0"/>
              <a:t>       ( (км</a:t>
            </a:r>
            <a:r>
              <a:rPr lang="uk-UA" sz="2200" dirty="0"/>
              <a:t>).                                                                                 </a:t>
            </a:r>
            <a:endParaRPr lang="ru-RU" sz="2200" dirty="0"/>
          </a:p>
          <a:p>
            <a:pPr fontAlgn="base"/>
            <a:r>
              <a:rPr lang="uk-UA" sz="2200" dirty="0"/>
              <a:t>              </a:t>
            </a:r>
            <a:r>
              <a:rPr lang="uk-UA" sz="2200" b="1" dirty="0"/>
              <a:t>                                                        Відповідь:</a:t>
            </a:r>
            <a:r>
              <a:rPr lang="uk-UA" sz="2200" dirty="0"/>
              <a:t> 2071,84 км</a:t>
            </a:r>
            <a:endParaRPr lang="ru-RU" sz="2200" dirty="0"/>
          </a:p>
        </p:txBody>
      </p:sp>
      <p:pic>
        <p:nvPicPr>
          <p:cNvPr id="12" name="Рисунок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780929"/>
            <a:ext cx="3672408" cy="3024335"/>
          </a:xfrm>
          <a:prstGeom prst="rect">
            <a:avLst/>
          </a:prstGeom>
        </p:spPr>
      </p:pic>
      <p:pic>
        <p:nvPicPr>
          <p:cNvPr id="13" name="Рисунок 12" descr="https://academia.in.ua/sites/default/files/field/image/matematyka/image027_2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462" y="4116027"/>
            <a:ext cx="4717002" cy="3930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87143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4" y="-27874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31429" y="-298093"/>
            <a:ext cx="853415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5. 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«Дві вежі» (задача </a:t>
            </a:r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Фібоначчі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італійський математик ХІІІ  ст.)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/>
              <a:t>     </a:t>
            </a:r>
            <a:r>
              <a:rPr lang="uk-UA" sz="2200" dirty="0"/>
              <a:t>Дві вежі висотою 30 і 40 футів, розміщено одна від одної на відстані 50 </a:t>
            </a:r>
            <a:r>
              <a:rPr lang="uk-UA" sz="2200" dirty="0" smtClean="0"/>
              <a:t>футів</a:t>
            </a:r>
            <a:r>
              <a:rPr lang="uk-UA" sz="2200" dirty="0"/>
              <a:t>. Між ними знаходиться фонтан, до якого одночасно з маківок веж з однаковою швидкістю вилетіли два голуби. Яка відстань від  фонтана до кожної з двох веж, якщо голуби долетіли до фонтана одночасно.</a:t>
            </a:r>
            <a:r>
              <a:rPr lang="uk-UA" sz="2200" i="1" dirty="0"/>
              <a:t>                                                               </a:t>
            </a:r>
            <a:endParaRPr lang="ru-RU" sz="2200" dirty="0"/>
          </a:p>
        </p:txBody>
      </p:sp>
      <p:pic>
        <p:nvPicPr>
          <p:cNvPr id="14" name="Рисунок 1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27" y="2508473"/>
            <a:ext cx="4032448" cy="35052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90038" y="2056686"/>
            <a:ext cx="5215853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 err="1"/>
              <a:t>Будуємо</a:t>
            </a:r>
            <a:r>
              <a:rPr lang="ru-RU" sz="1600" i="1" dirty="0"/>
              <a:t>  </a:t>
            </a:r>
            <a:r>
              <a:rPr lang="ru-RU" sz="1600" i="1" dirty="0" err="1"/>
              <a:t>математичну</a:t>
            </a:r>
            <a:r>
              <a:rPr lang="ru-RU" sz="1600" i="1" dirty="0"/>
              <a:t> модель </a:t>
            </a:r>
            <a:r>
              <a:rPr lang="ru-RU" sz="1600" i="1" dirty="0" err="1" smtClean="0"/>
              <a:t>задачі</a:t>
            </a:r>
            <a:r>
              <a:rPr lang="uk-UA" sz="1600" i="1" dirty="0" smtClean="0"/>
              <a:t>                                                                                                                       </a:t>
            </a:r>
            <a:endParaRPr lang="ru-RU" sz="1600" dirty="0"/>
          </a:p>
          <a:p>
            <a:r>
              <a:rPr lang="uk-UA" sz="1600" i="1" dirty="0"/>
              <a:t>          Дано:</a:t>
            </a:r>
            <a:r>
              <a:rPr lang="uk-UA" sz="1600" dirty="0"/>
              <a:t>  </a:t>
            </a:r>
            <a:r>
              <a:rPr lang="uk-UA" sz="1600" i="1" dirty="0"/>
              <a:t>АС=30фут                                                     </a:t>
            </a:r>
            <a:endParaRPr lang="ru-RU" sz="1600" dirty="0"/>
          </a:p>
          <a:p>
            <a:r>
              <a:rPr lang="uk-UA" sz="1600" i="1" dirty="0"/>
              <a:t>                      ВD=40 фут          </a:t>
            </a:r>
            <a:endParaRPr lang="ru-RU" sz="1600" dirty="0"/>
          </a:p>
          <a:p>
            <a:r>
              <a:rPr lang="uk-UA" sz="1600" dirty="0"/>
              <a:t>                       </a:t>
            </a:r>
            <a:r>
              <a:rPr lang="uk-UA" sz="1600" i="1" dirty="0"/>
              <a:t>CD=50 фут</a:t>
            </a:r>
            <a:r>
              <a:rPr lang="uk-UA" sz="1600" dirty="0"/>
              <a:t>                         </a:t>
            </a:r>
            <a:r>
              <a:rPr lang="uk-UA" sz="1600" i="1" dirty="0" smtClean="0"/>
              <a:t>                                  </a:t>
            </a:r>
            <a:endParaRPr lang="ru-RU" sz="1600" dirty="0"/>
          </a:p>
          <a:p>
            <a:r>
              <a:rPr lang="uk-UA" sz="1600" i="1" dirty="0"/>
              <a:t>        Знайти: СF; </a:t>
            </a:r>
            <a:r>
              <a:rPr lang="uk-UA" sz="1600" i="1" dirty="0" smtClean="0"/>
              <a:t>FD                                                         Розв’язання</a:t>
            </a:r>
            <a:r>
              <a:rPr lang="uk-UA" sz="1600" i="1" dirty="0"/>
              <a:t>:</a:t>
            </a:r>
            <a:endParaRPr lang="ru-RU" sz="1600" dirty="0"/>
          </a:p>
          <a:p>
            <a:r>
              <a:rPr lang="uk-UA" sz="1600" b="1" dirty="0"/>
              <a:t>   </a:t>
            </a:r>
            <a:r>
              <a:rPr lang="uk-UA" sz="1600" b="1" dirty="0" smtClean="0"/>
              <a:t> </a:t>
            </a:r>
            <a:r>
              <a:rPr lang="uk-UA" sz="1600" b="1" u="sng" dirty="0"/>
              <a:t>Фут - довжина ступні людини.</a:t>
            </a:r>
            <a:endParaRPr lang="ru-RU" sz="1600" dirty="0"/>
          </a:p>
          <a:p>
            <a:r>
              <a:rPr lang="uk-UA" sz="1600" i="1" dirty="0"/>
              <a:t>              </a:t>
            </a:r>
            <a:r>
              <a:rPr lang="uk-UA" sz="1600" i="1" dirty="0" smtClean="0"/>
              <a:t>  </a:t>
            </a:r>
            <a:r>
              <a:rPr lang="en-US" sz="1600" i="1" dirty="0"/>
              <a:t>AF</a:t>
            </a:r>
            <a:r>
              <a:rPr lang="uk-UA" sz="1600" i="1" dirty="0"/>
              <a:t>=</a:t>
            </a:r>
            <a:r>
              <a:rPr lang="en-US" sz="1600" i="1" dirty="0" smtClean="0"/>
              <a:t>BF</a:t>
            </a:r>
            <a:r>
              <a:rPr lang="uk-UA" sz="1600" i="1" dirty="0" smtClean="0"/>
              <a:t>  (за умовою задачі). </a:t>
            </a:r>
            <a:endParaRPr lang="ru-RU" sz="1600" dirty="0"/>
          </a:p>
          <a:p>
            <a:r>
              <a:rPr lang="uk-UA" sz="1600" i="1" dirty="0"/>
              <a:t>  </a:t>
            </a:r>
            <a:r>
              <a:rPr lang="uk-UA" sz="1600" i="1" dirty="0" smtClean="0"/>
              <a:t>  </a:t>
            </a:r>
            <a:r>
              <a:rPr lang="uk-UA" sz="1600" i="1" dirty="0"/>
              <a:t>Нехай </a:t>
            </a:r>
            <a:r>
              <a:rPr lang="en-US" sz="1600" i="1" dirty="0"/>
              <a:t>CF</a:t>
            </a:r>
            <a:r>
              <a:rPr lang="uk-UA" sz="1600" i="1" dirty="0"/>
              <a:t>=</a:t>
            </a:r>
            <a:r>
              <a:rPr lang="en-US" sz="1600" i="1" dirty="0"/>
              <a:t>x</a:t>
            </a:r>
            <a:r>
              <a:rPr lang="uk-UA" sz="1600" i="1" dirty="0"/>
              <a:t>, тоді  </a:t>
            </a:r>
            <a:r>
              <a:rPr lang="en-US" sz="1600" i="1" dirty="0"/>
              <a:t>FD</a:t>
            </a:r>
            <a:r>
              <a:rPr lang="uk-UA" sz="1600" i="1" dirty="0"/>
              <a:t>=50</a:t>
            </a:r>
            <a:r>
              <a:rPr lang="uk-UA" sz="1600" i="1" baseline="30000" dirty="0"/>
              <a:t> </a:t>
            </a:r>
            <a:r>
              <a:rPr lang="uk-UA" sz="1600" dirty="0"/>
              <a:t>– </a:t>
            </a:r>
            <a:r>
              <a:rPr lang="en-US" sz="1600" i="1" dirty="0"/>
              <a:t>x</a:t>
            </a:r>
            <a:r>
              <a:rPr lang="uk-UA" sz="1600" i="1" dirty="0" smtClean="0"/>
              <a:t>.</a:t>
            </a:r>
          </a:p>
          <a:p>
            <a:r>
              <a:rPr lang="en-US" sz="1600" i="1" dirty="0"/>
              <a:t>AC</a:t>
            </a:r>
            <a:r>
              <a:rPr lang="ru-RU" sz="1600" i="1" dirty="0"/>
              <a:t>² </a:t>
            </a:r>
            <a:r>
              <a:rPr lang="ru-RU" sz="1600" dirty="0"/>
              <a:t>  + </a:t>
            </a:r>
            <a:r>
              <a:rPr lang="en-US" sz="1600" i="1" dirty="0"/>
              <a:t>CF </a:t>
            </a:r>
            <a:r>
              <a:rPr lang="ru-RU" sz="1600" dirty="0"/>
              <a:t>²  = </a:t>
            </a:r>
            <a:r>
              <a:rPr lang="en-US" sz="1600" i="1" dirty="0"/>
              <a:t>FD</a:t>
            </a:r>
            <a:r>
              <a:rPr lang="ru-RU" sz="1600" dirty="0"/>
              <a:t>²  + </a:t>
            </a:r>
            <a:r>
              <a:rPr lang="en-US" sz="1600" i="1" dirty="0"/>
              <a:t>BD</a:t>
            </a:r>
            <a:r>
              <a:rPr lang="ru-RU" sz="1600" dirty="0"/>
              <a:t>²</a:t>
            </a:r>
            <a:r>
              <a:rPr lang="uk-UA" sz="1600" dirty="0"/>
              <a:t>       ( за теор. Піфагора)</a:t>
            </a:r>
            <a:endParaRPr lang="ru-RU" sz="1600" dirty="0"/>
          </a:p>
          <a:p>
            <a:r>
              <a:rPr lang="uk-UA" sz="1600" dirty="0"/>
              <a:t>30² + </a:t>
            </a:r>
            <a:r>
              <a:rPr lang="uk-UA" sz="1600" i="1" dirty="0"/>
              <a:t>x </a:t>
            </a:r>
            <a:r>
              <a:rPr lang="uk-UA" sz="1600" dirty="0"/>
              <a:t>² = (50 </a:t>
            </a:r>
            <a:r>
              <a:rPr lang="uk-UA" sz="1600" i="1" baseline="30000" dirty="0"/>
              <a:t> </a:t>
            </a:r>
            <a:r>
              <a:rPr lang="uk-UA" sz="1600" dirty="0"/>
              <a:t>–  </a:t>
            </a:r>
            <a:r>
              <a:rPr lang="uk-UA" sz="1600" i="1" dirty="0"/>
              <a:t>x</a:t>
            </a:r>
            <a:r>
              <a:rPr lang="uk-UA" sz="1600" dirty="0"/>
              <a:t>)² + 40²</a:t>
            </a:r>
            <a:endParaRPr lang="ru-RU" sz="1600" dirty="0"/>
          </a:p>
          <a:p>
            <a:r>
              <a:rPr lang="uk-UA" sz="1600" dirty="0"/>
              <a:t>30² + </a:t>
            </a:r>
            <a:r>
              <a:rPr lang="uk-UA" sz="1600" i="1" dirty="0"/>
              <a:t>x </a:t>
            </a:r>
            <a:r>
              <a:rPr lang="uk-UA" sz="1600" dirty="0"/>
              <a:t>² = 50² </a:t>
            </a:r>
            <a:r>
              <a:rPr lang="uk-UA" sz="1600" i="1" baseline="30000" dirty="0"/>
              <a:t> </a:t>
            </a:r>
            <a:r>
              <a:rPr lang="uk-UA" sz="1600" dirty="0"/>
              <a:t>– 100</a:t>
            </a:r>
            <a:r>
              <a:rPr lang="uk-UA" sz="1600" i="1" dirty="0"/>
              <a:t>x </a:t>
            </a:r>
            <a:r>
              <a:rPr lang="uk-UA" sz="1600" dirty="0"/>
              <a:t>+ </a:t>
            </a:r>
            <a:r>
              <a:rPr lang="uk-UA" sz="1600" i="1" dirty="0"/>
              <a:t>x </a:t>
            </a:r>
            <a:r>
              <a:rPr lang="uk-UA" sz="1600" dirty="0"/>
              <a:t>² + 40²</a:t>
            </a:r>
            <a:endParaRPr lang="ru-RU" sz="1600" dirty="0"/>
          </a:p>
          <a:p>
            <a:r>
              <a:rPr lang="uk-UA" sz="1600" dirty="0"/>
              <a:t>100</a:t>
            </a:r>
            <a:r>
              <a:rPr lang="uk-UA" sz="1600" i="1" dirty="0"/>
              <a:t>x </a:t>
            </a:r>
            <a:r>
              <a:rPr lang="uk-UA" sz="1600" dirty="0"/>
              <a:t>= 50² - 30² + 40²</a:t>
            </a:r>
            <a:endParaRPr lang="ru-RU" sz="1600" dirty="0"/>
          </a:p>
          <a:p>
            <a:r>
              <a:rPr lang="ru-RU" sz="1600" dirty="0"/>
              <a:t>100</a:t>
            </a:r>
            <a:r>
              <a:rPr lang="ru-RU" sz="1600" i="1" dirty="0"/>
              <a:t>x </a:t>
            </a:r>
            <a:r>
              <a:rPr lang="ru-RU" sz="1600" dirty="0"/>
              <a:t>= 2</a:t>
            </a:r>
            <a:r>
              <a:rPr lang="uk-UA" sz="1600" dirty="0"/>
              <a:t>50</a:t>
            </a:r>
            <a:r>
              <a:rPr lang="ru-RU" sz="1600" dirty="0"/>
              <a:t>0  </a:t>
            </a:r>
            <a:r>
              <a:rPr lang="ru-RU" sz="1600" i="1" baseline="30000" dirty="0"/>
              <a:t> </a:t>
            </a:r>
            <a:r>
              <a:rPr lang="ru-RU" sz="1600" dirty="0"/>
              <a:t>– </a:t>
            </a:r>
            <a:r>
              <a:rPr lang="uk-UA" sz="1600" dirty="0"/>
              <a:t> 90</a:t>
            </a:r>
            <a:r>
              <a:rPr lang="ru-RU" sz="1600" dirty="0"/>
              <a:t>0 + </a:t>
            </a:r>
            <a:r>
              <a:rPr lang="uk-UA" sz="1600" dirty="0"/>
              <a:t>160</a:t>
            </a:r>
            <a:r>
              <a:rPr lang="ru-RU" sz="1600" dirty="0"/>
              <a:t>0</a:t>
            </a:r>
          </a:p>
          <a:p>
            <a:r>
              <a:rPr lang="ru-RU" sz="1600" dirty="0"/>
              <a:t>100</a:t>
            </a:r>
            <a:r>
              <a:rPr lang="ru-RU" sz="1600" i="1" dirty="0"/>
              <a:t>x </a:t>
            </a:r>
            <a:r>
              <a:rPr lang="ru-RU" sz="1600" dirty="0"/>
              <a:t>= </a:t>
            </a:r>
            <a:r>
              <a:rPr lang="uk-UA" sz="1600" dirty="0"/>
              <a:t>32</a:t>
            </a:r>
            <a:r>
              <a:rPr lang="ru-RU" sz="1600" dirty="0"/>
              <a:t>00</a:t>
            </a:r>
          </a:p>
          <a:p>
            <a:r>
              <a:rPr lang="ru-RU" sz="1600" i="1" dirty="0"/>
              <a:t>x </a:t>
            </a:r>
            <a:r>
              <a:rPr lang="ru-RU" sz="1600" dirty="0"/>
              <a:t>= </a:t>
            </a:r>
            <a:r>
              <a:rPr lang="uk-UA" sz="1600" dirty="0"/>
              <a:t>3200 :  100</a:t>
            </a:r>
            <a:endParaRPr lang="ru-RU" sz="1600" dirty="0"/>
          </a:p>
          <a:p>
            <a:r>
              <a:rPr lang="uk-UA" sz="1600" i="1" dirty="0"/>
              <a:t>x </a:t>
            </a:r>
            <a:r>
              <a:rPr lang="uk-UA" sz="1600" dirty="0"/>
              <a:t>= </a:t>
            </a:r>
            <a:r>
              <a:rPr lang="uk-UA" sz="1600" dirty="0" smtClean="0"/>
              <a:t>32.     Отже,  </a:t>
            </a:r>
            <a:r>
              <a:rPr lang="ru-RU" sz="1600" dirty="0"/>
              <a:t> </a:t>
            </a:r>
            <a:r>
              <a:rPr lang="ru-RU" sz="1600" dirty="0" smtClean="0"/>
              <a:t> </a:t>
            </a:r>
            <a:r>
              <a:rPr lang="uk-UA" sz="1600" i="1" dirty="0" smtClean="0"/>
              <a:t>CF  </a:t>
            </a:r>
            <a:r>
              <a:rPr lang="uk-UA" sz="1600" dirty="0"/>
              <a:t>= 32(</a:t>
            </a:r>
            <a:r>
              <a:rPr lang="uk-UA" sz="1600" i="1" dirty="0"/>
              <a:t>фут</a:t>
            </a:r>
            <a:r>
              <a:rPr lang="uk-UA" sz="1600" dirty="0"/>
              <a:t>)</a:t>
            </a:r>
            <a:endParaRPr lang="ru-RU" sz="1600" dirty="0"/>
          </a:p>
          <a:p>
            <a:r>
              <a:rPr lang="uk-UA" sz="1600" i="1" dirty="0"/>
              <a:t>FD </a:t>
            </a:r>
            <a:r>
              <a:rPr lang="uk-UA" sz="1600" dirty="0"/>
              <a:t>= 50 - 32 = 18(</a:t>
            </a:r>
            <a:r>
              <a:rPr lang="uk-UA" sz="1600" i="1" dirty="0"/>
              <a:t>фут</a:t>
            </a:r>
            <a:r>
              <a:rPr lang="uk-UA" sz="1600" dirty="0"/>
              <a:t>)</a:t>
            </a:r>
            <a:endParaRPr lang="ru-RU" sz="1600" dirty="0"/>
          </a:p>
          <a:p>
            <a:r>
              <a:rPr lang="uk-UA" sz="1600" dirty="0"/>
              <a:t>Відповідь: </a:t>
            </a:r>
            <a:r>
              <a:rPr lang="uk-UA" sz="1600" i="1" dirty="0"/>
              <a:t>CF=32, FD=18</a:t>
            </a:r>
            <a:r>
              <a:rPr lang="uk-UA" sz="1600" i="1" dirty="0" smtClean="0"/>
              <a:t>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105977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4" y="-27874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43608" y="-206534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Задача 6</a:t>
            </a:r>
            <a:r>
              <a:rPr lang="uk-UA" sz="2400" b="1" dirty="0" smtClean="0"/>
              <a:t>.</a:t>
            </a:r>
            <a:endParaRPr lang="ru-RU" sz="2400" b="1" dirty="0"/>
          </a:p>
        </p:txBody>
      </p:sp>
      <p:pic>
        <p:nvPicPr>
          <p:cNvPr id="13" name="Рисунок 12"/>
          <p:cNvPicPr/>
          <p:nvPr/>
        </p:nvPicPr>
        <p:blipFill rotWithShape="1">
          <a:blip r:embed="rId4"/>
          <a:srcRect l="35814" t="20936" r="24496" b="28073"/>
          <a:stretch/>
        </p:blipFill>
        <p:spPr bwMode="auto">
          <a:xfrm>
            <a:off x="0" y="581817"/>
            <a:ext cx="8949267" cy="601353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/>
          <p:cNvPicPr/>
          <p:nvPr/>
        </p:nvPicPr>
        <p:blipFill rotWithShape="1">
          <a:blip r:embed="rId5"/>
          <a:srcRect l="30824" t="24840" r="49283" b="28962"/>
          <a:stretch/>
        </p:blipFill>
        <p:spPr bwMode="auto">
          <a:xfrm>
            <a:off x="5644" y="2060849"/>
            <a:ext cx="2694148" cy="33843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6280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4" y="-27874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43608" y="-206534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Задача 6</a:t>
            </a:r>
            <a:r>
              <a:rPr lang="uk-UA" sz="2400" b="1" dirty="0" smtClean="0"/>
              <a:t>.</a:t>
            </a:r>
            <a:endParaRPr lang="ru-RU" sz="2400" b="1" dirty="0"/>
          </a:p>
        </p:txBody>
      </p:sp>
      <p:pic>
        <p:nvPicPr>
          <p:cNvPr id="11" name="Рисунок 10"/>
          <p:cNvPicPr/>
          <p:nvPr/>
        </p:nvPicPr>
        <p:blipFill rotWithShape="1">
          <a:blip r:embed="rId4"/>
          <a:srcRect l="37520" t="20936" r="27132" b="32758"/>
          <a:stretch/>
        </p:blipFill>
        <p:spPr bwMode="auto">
          <a:xfrm>
            <a:off x="611560" y="548680"/>
            <a:ext cx="7818092" cy="545799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9635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4" y="-27874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43608" y="-206534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Задача </a:t>
            </a:r>
            <a:r>
              <a:rPr lang="uk-UA" sz="2400" b="1" dirty="0" smtClean="0"/>
              <a:t>7.</a:t>
            </a:r>
            <a:endParaRPr lang="ru-RU" sz="2400" b="1" dirty="0"/>
          </a:p>
        </p:txBody>
      </p:sp>
      <p:pic>
        <p:nvPicPr>
          <p:cNvPr id="12" name="Рисунок 11"/>
          <p:cNvPicPr/>
          <p:nvPr/>
        </p:nvPicPr>
        <p:blipFill rotWithShape="1">
          <a:blip r:embed="rId4"/>
          <a:srcRect l="36434" t="21763" r="24961" b="29451"/>
          <a:stretch/>
        </p:blipFill>
        <p:spPr bwMode="auto">
          <a:xfrm>
            <a:off x="323528" y="255130"/>
            <a:ext cx="7704856" cy="61261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64760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4" y="-27874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43608" y="51192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Задача </a:t>
            </a:r>
            <a:r>
              <a:rPr lang="uk-UA" sz="2400" b="1" dirty="0" smtClean="0"/>
              <a:t>7.</a:t>
            </a:r>
            <a:endParaRPr lang="ru-RU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620688"/>
            <a:ext cx="770485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     Над </a:t>
            </a:r>
            <a:r>
              <a:rPr lang="ru-RU" sz="2400" i="1" dirty="0"/>
              <a:t>озером тихим, з </a:t>
            </a:r>
            <a:r>
              <a:rPr lang="uk-UA" sz="2400" i="1" dirty="0"/>
              <a:t>  </a:t>
            </a:r>
            <a:endParaRPr lang="ru-RU" sz="2400" dirty="0"/>
          </a:p>
          <a:p>
            <a:r>
              <a:rPr lang="uk-UA" sz="2400" i="1" dirty="0"/>
              <a:t>           </a:t>
            </a:r>
            <a:r>
              <a:rPr lang="ru-RU" sz="2400" i="1" dirty="0" err="1"/>
              <a:t>півфута</a:t>
            </a:r>
            <a:r>
              <a:rPr lang="ru-RU" sz="2400" i="1" dirty="0"/>
              <a:t>  </a:t>
            </a:r>
            <a:r>
              <a:rPr lang="ru-RU" sz="2400" i="1" dirty="0" err="1"/>
              <a:t>заввишки</a:t>
            </a:r>
            <a:r>
              <a:rPr lang="uk-UA" sz="2400" i="1" dirty="0"/>
              <a:t>                                                                                                                     </a:t>
            </a:r>
            <a:endParaRPr lang="ru-RU" sz="2400" dirty="0"/>
          </a:p>
          <a:p>
            <a:r>
              <a:rPr lang="uk-UA" sz="2400" i="1" dirty="0"/>
              <a:t>           </a:t>
            </a:r>
            <a:r>
              <a:rPr lang="ru-RU" sz="2400" i="1" dirty="0" err="1"/>
              <a:t>виситься</a:t>
            </a:r>
            <a:r>
              <a:rPr lang="ru-RU" sz="2400" i="1" dirty="0"/>
              <a:t> лотоса </a:t>
            </a:r>
            <a:r>
              <a:rPr lang="ru-RU" sz="2400" i="1" dirty="0" err="1"/>
              <a:t>квітка</a:t>
            </a:r>
            <a:r>
              <a:rPr lang="ru-RU" sz="2400" i="1" dirty="0"/>
              <a:t>.</a:t>
            </a:r>
            <a:endParaRPr lang="ru-RU" sz="2400" dirty="0"/>
          </a:p>
          <a:p>
            <a:r>
              <a:rPr lang="uk-UA" sz="2400" i="1" dirty="0"/>
              <a:t>     І вітер поривчастий</a:t>
            </a:r>
            <a:endParaRPr lang="ru-RU" sz="2400" dirty="0"/>
          </a:p>
          <a:p>
            <a:r>
              <a:rPr lang="uk-UA" sz="2400" i="1" dirty="0"/>
              <a:t>     відніс її вбік. Нема</a:t>
            </a:r>
            <a:endParaRPr lang="ru-RU" sz="2400" dirty="0"/>
          </a:p>
          <a:p>
            <a:r>
              <a:rPr lang="uk-UA" sz="2400" i="1" dirty="0"/>
              <a:t>     більше квітки над водою.</a:t>
            </a:r>
            <a:endParaRPr lang="ru-RU" sz="2400" dirty="0"/>
          </a:p>
          <a:p>
            <a:r>
              <a:rPr lang="uk-UA" sz="2400" i="1" dirty="0"/>
              <a:t>     Знайшов рибалка </a:t>
            </a:r>
            <a:r>
              <a:rPr lang="ru-RU" sz="2400" i="1" dirty="0" err="1"/>
              <a:t>її</a:t>
            </a:r>
            <a:endParaRPr lang="ru-RU" sz="2400" dirty="0"/>
          </a:p>
          <a:p>
            <a:r>
              <a:rPr lang="ru-RU" sz="2400" i="1" dirty="0"/>
              <a:t>     у </a:t>
            </a:r>
            <a:r>
              <a:rPr lang="ru-RU" sz="2400" i="1" dirty="0" err="1"/>
              <a:t>двох</a:t>
            </a:r>
            <a:r>
              <a:rPr lang="ru-RU" sz="2400" i="1" dirty="0"/>
              <a:t> футах </a:t>
            </a:r>
            <a:r>
              <a:rPr lang="ru-RU" sz="2400" i="1" dirty="0" err="1"/>
              <a:t>від</a:t>
            </a:r>
            <a:r>
              <a:rPr lang="ru-RU" sz="2400" i="1" dirty="0"/>
              <a:t> </a:t>
            </a:r>
            <a:r>
              <a:rPr lang="ru-RU" sz="2400" i="1" dirty="0" err="1"/>
              <a:t>місця</a:t>
            </a:r>
            <a:r>
              <a:rPr lang="ru-RU" sz="2400" i="1" dirty="0"/>
              <a:t>, де росла.</a:t>
            </a:r>
            <a:endParaRPr lang="ru-RU" sz="2400" dirty="0"/>
          </a:p>
          <a:p>
            <a:r>
              <a:rPr lang="ru-RU" sz="2400" i="1" dirty="0"/>
              <a:t>     </a:t>
            </a:r>
            <a:r>
              <a:rPr lang="ru-RU" sz="2400" i="1" dirty="0" err="1"/>
              <a:t>Отже</a:t>
            </a:r>
            <a:r>
              <a:rPr lang="ru-RU" sz="2400" i="1" dirty="0"/>
              <a:t>, </a:t>
            </a:r>
            <a:r>
              <a:rPr lang="ru-RU" sz="2400" i="1" dirty="0" err="1"/>
              <a:t>пропоную</a:t>
            </a:r>
            <a:r>
              <a:rPr lang="ru-RU" sz="2400" i="1" dirty="0"/>
              <a:t> </a:t>
            </a:r>
            <a:r>
              <a:rPr lang="ru-RU" sz="2400" i="1" dirty="0" err="1"/>
              <a:t>питання</a:t>
            </a:r>
            <a:r>
              <a:rPr lang="ru-RU" sz="2400" i="1" dirty="0"/>
              <a:t>:</a:t>
            </a:r>
            <a:endParaRPr lang="ru-RU" sz="2400" dirty="0"/>
          </a:p>
          <a:p>
            <a:r>
              <a:rPr lang="ru-RU" sz="2400" i="1" dirty="0"/>
              <a:t>     як озера вода тут </a:t>
            </a:r>
            <a:r>
              <a:rPr lang="ru-RU" sz="2400" i="1" dirty="0" err="1"/>
              <a:t>глибока</a:t>
            </a:r>
            <a:r>
              <a:rPr lang="ru-RU" sz="2400" i="1" dirty="0"/>
              <a:t>?</a:t>
            </a:r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62153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4" y="-27874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43608" y="51192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Задача </a:t>
            </a:r>
            <a:r>
              <a:rPr lang="uk-UA" sz="2400" b="1" dirty="0" smtClean="0"/>
              <a:t>7.</a:t>
            </a:r>
            <a:endParaRPr lang="ru-RU" sz="2400" b="1" dirty="0"/>
          </a:p>
        </p:txBody>
      </p:sp>
      <p:pic>
        <p:nvPicPr>
          <p:cNvPr id="11" name="Рисунок 10"/>
          <p:cNvPicPr/>
          <p:nvPr/>
        </p:nvPicPr>
        <p:blipFill rotWithShape="1">
          <a:blip r:embed="rId4"/>
          <a:srcRect l="38761" t="22865" r="25891" b="33035"/>
          <a:stretch/>
        </p:blipFill>
        <p:spPr bwMode="auto">
          <a:xfrm>
            <a:off x="323528" y="785794"/>
            <a:ext cx="6875624" cy="45720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8034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4" y="-27874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43608" y="51192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Задача 8</a:t>
            </a:r>
            <a:r>
              <a:rPr lang="uk-UA" sz="2400" b="1" dirty="0" smtClean="0"/>
              <a:t>.</a:t>
            </a:r>
            <a:endParaRPr lang="ru-RU" sz="2400" b="1" dirty="0"/>
          </a:p>
        </p:txBody>
      </p:sp>
      <p:pic>
        <p:nvPicPr>
          <p:cNvPr id="12" name="Рисунок 11"/>
          <p:cNvPicPr/>
          <p:nvPr/>
        </p:nvPicPr>
        <p:blipFill rotWithShape="1">
          <a:blip r:embed="rId4"/>
          <a:srcRect l="36279" t="20386" r="24961" b="31931"/>
          <a:stretch/>
        </p:blipFill>
        <p:spPr bwMode="auto">
          <a:xfrm>
            <a:off x="611560" y="785794"/>
            <a:ext cx="7244064" cy="505149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6776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4" y="-27874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43608" y="51192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Задача 8</a:t>
            </a:r>
            <a:r>
              <a:rPr lang="uk-UA" sz="2400" b="1" dirty="0" smtClean="0"/>
              <a:t>.</a:t>
            </a:r>
            <a:endParaRPr lang="ru-RU" sz="2400" b="1" dirty="0"/>
          </a:p>
        </p:txBody>
      </p:sp>
      <p:pic>
        <p:nvPicPr>
          <p:cNvPr id="11" name="Рисунок 10"/>
          <p:cNvPicPr/>
          <p:nvPr/>
        </p:nvPicPr>
        <p:blipFill rotWithShape="1">
          <a:blip r:embed="rId4"/>
          <a:srcRect l="35815" t="20386" r="25426" b="31931"/>
          <a:stretch/>
        </p:blipFill>
        <p:spPr bwMode="auto">
          <a:xfrm>
            <a:off x="511233" y="282024"/>
            <a:ext cx="6984776" cy="514839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8153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4" y="-27874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51192"/>
            <a:ext cx="846214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/>
              <a:t>  </a:t>
            </a:r>
            <a:r>
              <a:rPr lang="uk-UA" sz="2800" b="1" i="1" dirty="0"/>
              <a:t>Підведемо підсумок , відповівши на чотири «що?»</a:t>
            </a:r>
            <a:endParaRPr lang="ru-RU" sz="2800" dirty="0"/>
          </a:p>
          <a:p>
            <a:pPr lvl="0"/>
            <a:r>
              <a:rPr lang="uk-UA" sz="2400" dirty="0"/>
              <a:t>Що найбільше запам’яталося  на уроці?</a:t>
            </a:r>
            <a:endParaRPr lang="ru-RU" sz="2400" dirty="0"/>
          </a:p>
          <a:p>
            <a:pPr lvl="0"/>
            <a:r>
              <a:rPr lang="uk-UA" sz="2400" dirty="0"/>
              <a:t>Що не сподобалося?</a:t>
            </a:r>
            <a:endParaRPr lang="ru-RU" sz="2400" dirty="0"/>
          </a:p>
          <a:p>
            <a:pPr lvl="0"/>
            <a:r>
              <a:rPr lang="uk-UA" sz="2400" dirty="0"/>
              <a:t>Про що   хотілося б дізнатись більше ?</a:t>
            </a:r>
            <a:endParaRPr lang="ru-RU" sz="2400" dirty="0"/>
          </a:p>
          <a:p>
            <a:pPr lvl="0"/>
            <a:r>
              <a:rPr lang="uk-UA" sz="2400" dirty="0"/>
              <a:t>Що дізнався нового?</a:t>
            </a:r>
            <a:r>
              <a:rPr lang="uk-UA" sz="2400" b="1" dirty="0"/>
              <a:t> </a:t>
            </a:r>
            <a:endParaRPr lang="ru-RU" sz="2400" dirty="0"/>
          </a:p>
          <a:p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2492896"/>
            <a:ext cx="867816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 </a:t>
            </a:r>
            <a:r>
              <a:rPr lang="uk-UA" sz="3200" b="1" dirty="0" smtClean="0"/>
              <a:t>Рефлексія</a:t>
            </a:r>
          </a:p>
          <a:p>
            <a:r>
              <a:rPr lang="uk-UA" sz="2400" dirty="0" smtClean="0"/>
              <a:t>Які </a:t>
            </a:r>
            <a:r>
              <a:rPr lang="uk-UA" sz="2400" dirty="0"/>
              <a:t>риси характеру допомагали вам досягти успіху на </a:t>
            </a:r>
            <a:r>
              <a:rPr lang="uk-UA" sz="2400" dirty="0" smtClean="0"/>
              <a:t>уроці?</a:t>
            </a:r>
            <a:r>
              <a:rPr lang="ru-RU" sz="2400" dirty="0" smtClean="0"/>
              <a:t>     </a:t>
            </a:r>
            <a:r>
              <a:rPr lang="uk-UA" sz="2400" dirty="0" smtClean="0"/>
              <a:t>Які </a:t>
            </a:r>
            <a:r>
              <a:rPr lang="uk-UA" sz="2400" dirty="0"/>
              <a:t>заважали?</a:t>
            </a:r>
            <a:endParaRPr lang="ru-RU" sz="2400" dirty="0"/>
          </a:p>
          <a:p>
            <a:r>
              <a:rPr lang="uk-UA" sz="2400" dirty="0"/>
              <a:t>активність                                         пасивність                    упертість</a:t>
            </a:r>
            <a:endParaRPr lang="ru-RU" sz="2400" dirty="0"/>
          </a:p>
          <a:p>
            <a:r>
              <a:rPr lang="uk-UA" sz="2400" dirty="0"/>
              <a:t>дисциплінованість                            лінь                              ввічливість</a:t>
            </a:r>
            <a:endParaRPr lang="ru-RU" sz="2400" dirty="0"/>
          </a:p>
          <a:p>
            <a:r>
              <a:rPr lang="uk-UA" sz="2400" dirty="0"/>
              <a:t>неуважність                                      допитливість                недбалість     </a:t>
            </a:r>
            <a:endParaRPr lang="ru-RU" sz="2400" dirty="0"/>
          </a:p>
          <a:p>
            <a:r>
              <a:rPr lang="uk-UA" sz="2400" dirty="0"/>
              <a:t>організованість                                незібраність                 уважність</a:t>
            </a:r>
            <a:endParaRPr lang="ru-RU" sz="2400" dirty="0"/>
          </a:p>
          <a:p>
            <a:r>
              <a:rPr lang="uk-UA" sz="2400" dirty="0"/>
              <a:t>ініціативність                                   наполегливість             недбалість</a:t>
            </a:r>
            <a:endParaRPr lang="ru-RU" sz="2400" dirty="0"/>
          </a:p>
          <a:p>
            <a:r>
              <a:rPr lang="ru-RU" sz="2400" dirty="0" err="1"/>
              <a:t>відповідальність</a:t>
            </a:r>
            <a:r>
              <a:rPr lang="ru-RU" sz="2400" dirty="0"/>
              <a:t>                    </a:t>
            </a:r>
            <a:r>
              <a:rPr lang="uk-UA" sz="2400" dirty="0"/>
              <a:t>          </a:t>
            </a:r>
            <a:r>
              <a:rPr lang="ru-RU" sz="2400" dirty="0" err="1"/>
              <a:t>працелюбство</a:t>
            </a:r>
            <a:r>
              <a:rPr lang="ru-RU" sz="24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24091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4" y="-27874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98650" y="47884"/>
            <a:ext cx="878497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А </a:t>
            </a:r>
            <a:r>
              <a:rPr lang="uk-UA" sz="2400" b="1" dirty="0"/>
              <a:t>я вам хочу побажати:</a:t>
            </a:r>
            <a:r>
              <a:rPr lang="uk-UA" sz="2400" i="1" u="sng" dirty="0"/>
              <a:t> </a:t>
            </a:r>
            <a:r>
              <a:rPr lang="uk-UA" sz="2400" dirty="0"/>
              <a:t>  Нехай ваші</a:t>
            </a:r>
            <a:endParaRPr lang="ru-RU" sz="2400" dirty="0"/>
          </a:p>
          <a:p>
            <a:r>
              <a:rPr lang="uk-UA" sz="2400" b="1" i="1" dirty="0"/>
              <a:t> </a:t>
            </a:r>
            <a:r>
              <a:rPr lang="uk-UA" sz="2400" b="1" i="1" dirty="0" smtClean="0"/>
              <a:t>                  </a:t>
            </a:r>
            <a:r>
              <a:rPr lang="uk-UA" sz="2400" b="1" i="1" dirty="0" smtClean="0">
                <a:solidFill>
                  <a:srgbClr val="FF0000"/>
                </a:solidFill>
              </a:rPr>
              <a:t>П</a:t>
            </a:r>
            <a:r>
              <a:rPr lang="uk-UA" sz="2400" b="1" i="1" dirty="0" smtClean="0"/>
              <a:t>раця</a:t>
            </a:r>
            <a:endParaRPr lang="ru-RU" sz="2400" dirty="0"/>
          </a:p>
          <a:p>
            <a:r>
              <a:rPr lang="uk-UA" sz="2400" b="1" i="1" dirty="0"/>
              <a:t> </a:t>
            </a:r>
            <a:r>
              <a:rPr lang="uk-UA" sz="2400" b="1" i="1" dirty="0" smtClean="0"/>
              <a:t>                  </a:t>
            </a:r>
            <a:r>
              <a:rPr lang="uk-UA" sz="2400" b="1" i="1" dirty="0" smtClean="0">
                <a:solidFill>
                  <a:srgbClr val="FF0000"/>
                </a:solidFill>
              </a:rPr>
              <a:t>І</a:t>
            </a:r>
            <a:r>
              <a:rPr lang="uk-UA" sz="2400" b="1" i="1" dirty="0" smtClean="0"/>
              <a:t>деї</a:t>
            </a:r>
            <a:endParaRPr lang="ru-RU" sz="2400" dirty="0"/>
          </a:p>
          <a:p>
            <a:r>
              <a:rPr lang="uk-UA" sz="2400" b="1" i="1" dirty="0" smtClean="0"/>
              <a:t>                  </a:t>
            </a:r>
            <a:r>
              <a:rPr lang="uk-UA" sz="2400" b="1" i="1" dirty="0" smtClean="0">
                <a:solidFill>
                  <a:srgbClr val="FF0000"/>
                </a:solidFill>
              </a:rPr>
              <a:t>Ф</a:t>
            </a:r>
            <a:r>
              <a:rPr lang="uk-UA" sz="2400" b="1" i="1" dirty="0" smtClean="0"/>
              <a:t>антазія</a:t>
            </a:r>
            <a:endParaRPr lang="ru-RU" sz="2400" dirty="0"/>
          </a:p>
          <a:p>
            <a:r>
              <a:rPr lang="uk-UA" sz="2400" b="1" i="1" dirty="0" smtClean="0"/>
              <a:t>                  </a:t>
            </a:r>
            <a:r>
              <a:rPr lang="uk-UA" sz="2400" b="1" i="1" dirty="0" smtClean="0">
                <a:solidFill>
                  <a:srgbClr val="FF0000"/>
                </a:solidFill>
              </a:rPr>
              <a:t>А</a:t>
            </a:r>
            <a:r>
              <a:rPr lang="uk-UA" sz="2400" b="1" i="1" dirty="0" smtClean="0"/>
              <a:t>ктивність</a:t>
            </a:r>
            <a:endParaRPr lang="ru-RU" sz="2400" dirty="0"/>
          </a:p>
          <a:p>
            <a:r>
              <a:rPr lang="uk-UA" sz="2400" b="1" i="1" dirty="0" smtClean="0"/>
              <a:t>                  </a:t>
            </a:r>
            <a:r>
              <a:rPr lang="uk-UA" sz="2400" b="1" i="1" dirty="0" smtClean="0">
                <a:solidFill>
                  <a:srgbClr val="FF0000"/>
                </a:solidFill>
              </a:rPr>
              <a:t>Г</a:t>
            </a:r>
            <a:r>
              <a:rPr lang="uk-UA" sz="2400" b="1" i="1" dirty="0" smtClean="0"/>
              <a:t>умор</a:t>
            </a:r>
            <a:endParaRPr lang="ru-RU" sz="2400" dirty="0"/>
          </a:p>
          <a:p>
            <a:r>
              <a:rPr lang="uk-UA" sz="2400" b="1" i="1" dirty="0" smtClean="0"/>
              <a:t>                 </a:t>
            </a:r>
            <a:r>
              <a:rPr lang="uk-UA" sz="2400" b="1" i="1" dirty="0" smtClean="0">
                <a:solidFill>
                  <a:srgbClr val="FF0000"/>
                </a:solidFill>
              </a:rPr>
              <a:t>О</a:t>
            </a:r>
            <a:r>
              <a:rPr lang="uk-UA" sz="2400" b="1" i="1" dirty="0" smtClean="0"/>
              <a:t>птимізм</a:t>
            </a:r>
            <a:endParaRPr lang="ru-RU" sz="2400" dirty="0"/>
          </a:p>
          <a:p>
            <a:r>
              <a:rPr lang="uk-UA" sz="2400" b="1" i="1" dirty="0" smtClean="0"/>
              <a:t>                 </a:t>
            </a:r>
            <a:r>
              <a:rPr lang="uk-UA" sz="2400" b="1" i="1" dirty="0" smtClean="0">
                <a:solidFill>
                  <a:srgbClr val="FF0000"/>
                </a:solidFill>
              </a:rPr>
              <a:t>Р</a:t>
            </a:r>
            <a:r>
              <a:rPr lang="uk-UA" sz="2400" b="1" i="1" dirty="0" smtClean="0"/>
              <a:t>озум</a:t>
            </a:r>
            <a:endParaRPr lang="ru-RU" sz="2400" dirty="0"/>
          </a:p>
          <a:p>
            <a:r>
              <a:rPr lang="uk-UA" sz="2400" dirty="0"/>
              <a:t>допоможуть вам весь рік працювати так дружно і завзято, як сьогодні на уроці, а теорема Піфагора нехай буде не ослячим, а веселковим місточком до нових знань та здобутків!</a:t>
            </a:r>
            <a:endParaRPr lang="ru-RU" sz="2400" dirty="0"/>
          </a:p>
          <a:p>
            <a:r>
              <a:rPr lang="uk-UA" sz="2400" dirty="0" smtClean="0"/>
              <a:t>  Яке ключове слово Ви тут помітили?</a:t>
            </a:r>
          </a:p>
          <a:p>
            <a:r>
              <a:rPr lang="uk-UA" sz="2400" u="sng" dirty="0"/>
              <a:t>І наостанок:</a:t>
            </a:r>
            <a:endParaRPr lang="ru-RU" sz="2400" dirty="0"/>
          </a:p>
          <a:p>
            <a:pPr fontAlgn="base"/>
            <a:r>
              <a:rPr lang="uk-UA" sz="2400" dirty="0"/>
              <a:t>Життя – театр, а всі ми в нім актори,</a:t>
            </a:r>
            <a:br>
              <a:rPr lang="uk-UA" sz="2400" dirty="0"/>
            </a:br>
            <a:r>
              <a:rPr lang="uk-UA" sz="2400" dirty="0"/>
              <a:t>Ми знаємо багато різних див,</a:t>
            </a:r>
            <a:br>
              <a:rPr lang="uk-UA" sz="2400" dirty="0"/>
            </a:br>
            <a:r>
              <a:rPr lang="uk-UA" sz="2400" dirty="0"/>
              <a:t>Та пам’ятати будем Піфагора,</a:t>
            </a:r>
            <a:br>
              <a:rPr lang="uk-UA" sz="2400" dirty="0"/>
            </a:br>
            <a:r>
              <a:rPr lang="uk-UA" sz="2400" dirty="0"/>
              <a:t>Що теорему «золоту» створив</a:t>
            </a:r>
            <a:r>
              <a:rPr lang="uk-UA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09691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4" y="-27874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98650" y="47884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98650" y="5618640"/>
            <a:ext cx="3599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altLang="ru-RU" b="1" dirty="0">
              <a:solidFill>
                <a:srgbClr val="0070C0"/>
              </a:solidFill>
              <a:latin typeface="Verdan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23928" y="509549"/>
            <a:ext cx="4505724" cy="5466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uk-UA" altLang="ru-RU" sz="4400" b="1" dirty="0" smtClean="0">
                <a:solidFill>
                  <a:srgbClr val="7030A0"/>
                </a:solidFill>
              </a:rPr>
              <a:t>Геометрія </a:t>
            </a:r>
            <a:r>
              <a:rPr lang="uk-UA" altLang="ru-RU" sz="4400" b="1" dirty="0">
                <a:solidFill>
                  <a:srgbClr val="7030A0"/>
                </a:solidFill>
              </a:rPr>
              <a:t>володіє   двома скарбами - теоремою Піфагора і Золотим </a:t>
            </a:r>
            <a:r>
              <a:rPr lang="uk-UA" altLang="ru-RU" sz="4400" b="1" dirty="0" smtClean="0">
                <a:solidFill>
                  <a:srgbClr val="7030A0"/>
                </a:solidFill>
              </a:rPr>
              <a:t>перерізом</a:t>
            </a:r>
            <a:endParaRPr lang="uk-UA" altLang="ru-RU" sz="4400" b="1" dirty="0">
              <a:solidFill>
                <a:srgbClr val="7030A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4400" dirty="0">
                <a:solidFill>
                  <a:srgbClr val="7030A0"/>
                </a:solidFill>
                <a:latin typeface="Times New Roman" pitchFamily="18" charset="0"/>
              </a:rPr>
              <a:t>                                              </a:t>
            </a:r>
            <a:r>
              <a:rPr lang="ru-RU" altLang="ru-RU" sz="3600" dirty="0" err="1">
                <a:solidFill>
                  <a:srgbClr val="7030A0"/>
                </a:solidFill>
                <a:latin typeface="Times New Roman" pitchFamily="18" charset="0"/>
              </a:rPr>
              <a:t>Іоганн</a:t>
            </a:r>
            <a:r>
              <a:rPr lang="ru-RU" altLang="ru-RU" sz="3600" dirty="0">
                <a:solidFill>
                  <a:srgbClr val="7030A0"/>
                </a:solidFill>
                <a:latin typeface="Times New Roman" pitchFamily="18" charset="0"/>
              </a:rPr>
              <a:t> Кеплер</a:t>
            </a:r>
            <a:endParaRPr lang="ru-RU" sz="3600" dirty="0">
              <a:solidFill>
                <a:srgbClr val="7030A0"/>
              </a:solidFill>
            </a:endParaRPr>
          </a:p>
        </p:txBody>
      </p:sp>
      <p:pic>
        <p:nvPicPr>
          <p:cNvPr id="13" name="Picture 5" descr="Рисунок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650" y="0"/>
            <a:ext cx="3330575" cy="4437063"/>
          </a:xfrm>
          <a:prstGeom prst="rect">
            <a:avLst/>
          </a:prstGeom>
          <a:noFill/>
          <a:ln w="57150">
            <a:solidFill>
              <a:srgbClr val="E63B0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83536" y="4830732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2400" b="1" dirty="0" err="1">
                <a:solidFill>
                  <a:srgbClr val="0070C0"/>
                </a:solidFill>
                <a:latin typeface="Times New Roman" pitchFamily="18" charset="0"/>
              </a:rPr>
              <a:t>Іоганн</a:t>
            </a:r>
            <a:r>
              <a:rPr lang="ru-RU" altLang="ru-RU" sz="2400" b="1" dirty="0">
                <a:solidFill>
                  <a:srgbClr val="0070C0"/>
                </a:solidFill>
                <a:latin typeface="Times New Roman" pitchFamily="18" charset="0"/>
              </a:rPr>
              <a:t> Кеплер</a:t>
            </a:r>
            <a:br>
              <a:rPr lang="ru-RU" altLang="ru-RU" sz="2400" b="1" dirty="0">
                <a:solidFill>
                  <a:srgbClr val="0070C0"/>
                </a:solidFill>
                <a:latin typeface="Times New Roman" pitchFamily="18" charset="0"/>
              </a:rPr>
            </a:br>
            <a:r>
              <a:rPr lang="ru-RU" altLang="ru-RU" sz="2400" b="1" dirty="0">
                <a:solidFill>
                  <a:srgbClr val="0070C0"/>
                </a:solidFill>
                <a:latin typeface="Times New Roman" pitchFamily="18" charset="0"/>
              </a:rPr>
              <a:t>(1571-1630</a:t>
            </a:r>
            <a:r>
              <a:rPr lang="ru-RU" altLang="ru-RU" sz="2400" b="1" dirty="0">
                <a:solidFill>
                  <a:srgbClr val="0070C0"/>
                </a:solidFill>
              </a:rPr>
              <a:t>)</a:t>
            </a:r>
            <a:endParaRPr lang="ru-RU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239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4" y="-27874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98650" y="47884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/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12"/>
          <a:stretch/>
        </p:blipFill>
        <p:spPr bwMode="auto">
          <a:xfrm>
            <a:off x="323528" y="55427"/>
            <a:ext cx="3643354" cy="504031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8650" y="5661248"/>
            <a:ext cx="35997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altLang="ru-RU" sz="2000" b="1" dirty="0">
                <a:solidFill>
                  <a:srgbClr val="0070C0"/>
                </a:solidFill>
                <a:latin typeface="Verdana" pitchFamily="34" charset="0"/>
              </a:rPr>
              <a:t>Олександр Данилович  </a:t>
            </a:r>
            <a:r>
              <a:rPr lang="uk-UA" altLang="ru-RU" sz="2000" b="1" dirty="0" smtClean="0">
                <a:solidFill>
                  <a:srgbClr val="0070C0"/>
                </a:solidFill>
                <a:latin typeface="Verdana" pitchFamily="34" charset="0"/>
              </a:rPr>
              <a:t>Александров</a:t>
            </a:r>
            <a:endParaRPr lang="ru-RU" altLang="ru-RU" sz="2000" b="1" dirty="0">
              <a:solidFill>
                <a:srgbClr val="0070C0"/>
              </a:solidFill>
              <a:latin typeface="Verdan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26782" y="509549"/>
            <a:ext cx="3205211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altLang="ru-RU" sz="4400" dirty="0" smtClean="0">
                <a:solidFill>
                  <a:srgbClr val="7030A0"/>
                </a:solidFill>
              </a:rPr>
              <a:t>Теорема </a:t>
            </a:r>
            <a:r>
              <a:rPr lang="uk-UA" altLang="ru-RU" sz="4400" dirty="0">
                <a:solidFill>
                  <a:srgbClr val="7030A0"/>
                </a:solidFill>
              </a:rPr>
              <a:t>Піфагора                  –     це головна і найкраща теорема </a:t>
            </a:r>
            <a:r>
              <a:rPr lang="uk-UA" altLang="ru-RU" sz="4400" dirty="0" smtClean="0">
                <a:solidFill>
                  <a:srgbClr val="7030A0"/>
                </a:solidFill>
              </a:rPr>
              <a:t>геометрії</a:t>
            </a:r>
            <a:endParaRPr lang="uk-UA" altLang="ru-RU" sz="4400" dirty="0">
              <a:solidFill>
                <a:srgbClr val="7030A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3594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4" y="-27874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5357826"/>
            <a:ext cx="2500298" cy="129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12"/>
          <p:cNvSpPr>
            <a:spLocks noChangeArrowheads="1" noChangeShapeType="1" noTextEdit="1"/>
          </p:cNvSpPr>
          <p:nvPr/>
        </p:nvSpPr>
        <p:spPr bwMode="auto">
          <a:xfrm>
            <a:off x="928662" y="357166"/>
            <a:ext cx="1643074" cy="857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14"/>
              </a:avLst>
            </a:prstTxWarp>
          </a:bodyPr>
          <a:lstStyle/>
          <a:p>
            <a:pPr algn="ctr" rtl="0"/>
            <a:endParaRPr lang="ru-RU" sz="3600" kern="10" spc="0" dirty="0" smtClean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0000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234524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/>
              <a:t> </a:t>
            </a:r>
            <a:endParaRPr lang="ru-RU" sz="3200" dirty="0"/>
          </a:p>
          <a:p>
            <a:endParaRPr lang="ru-RU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2780928"/>
            <a:ext cx="1744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23529" y="0"/>
            <a:ext cx="73560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FF0000"/>
                </a:solidFill>
              </a:rPr>
              <a:t>Повернемося  до секретних листівок. Чи збулося задумане вами?</a:t>
            </a:r>
            <a:r>
              <a:rPr lang="uk-UA" sz="3200" i="1" dirty="0">
                <a:solidFill>
                  <a:srgbClr val="FF0000"/>
                </a:solidFill>
              </a:rPr>
              <a:t>( </a:t>
            </a:r>
            <a:r>
              <a:rPr lang="uk-UA" sz="3200" i="1" dirty="0" smtClean="0">
                <a:solidFill>
                  <a:srgbClr val="FF0000"/>
                </a:solidFill>
              </a:rPr>
              <a:t>Запишіть відповіді  на </a:t>
            </a:r>
            <a:r>
              <a:rPr lang="uk-UA" sz="3200" i="1" dirty="0">
                <a:solidFill>
                  <a:srgbClr val="FF0000"/>
                </a:solidFill>
              </a:rPr>
              <a:t>листівках</a:t>
            </a:r>
            <a:r>
              <a:rPr lang="uk-UA" sz="3200" i="1" dirty="0" smtClean="0">
                <a:solidFill>
                  <a:srgbClr val="FF0000"/>
                </a:solidFill>
              </a:rPr>
              <a:t>)</a:t>
            </a:r>
            <a:endParaRPr lang="uk-UA" sz="4000" b="1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9" y="1988840"/>
            <a:ext cx="820891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3600" b="1" dirty="0"/>
          </a:p>
          <a:p>
            <a:r>
              <a:rPr lang="uk-UA" sz="3600" b="1" dirty="0" smtClean="0"/>
              <a:t>Домашнє </a:t>
            </a:r>
            <a:r>
              <a:rPr lang="uk-UA" sz="3600" b="1" dirty="0"/>
              <a:t>завдання:  </a:t>
            </a:r>
            <a:r>
              <a:rPr lang="uk-UA" sz="3600" dirty="0"/>
              <a:t>повторити §15,  </a:t>
            </a:r>
            <a:r>
              <a:rPr lang="uk-UA" sz="3600" dirty="0" err="1"/>
              <a:t>розв</a:t>
            </a:r>
            <a:r>
              <a:rPr lang="ru-RU" sz="3600" dirty="0"/>
              <a:t>’</a:t>
            </a:r>
            <a:r>
              <a:rPr lang="uk-UA" sz="3600" dirty="0" err="1"/>
              <a:t>язати</a:t>
            </a:r>
            <a:r>
              <a:rPr lang="uk-UA" sz="3600" dirty="0"/>
              <a:t>  №778, №779.</a:t>
            </a:r>
            <a:endParaRPr lang="ru-RU" sz="3600" dirty="0"/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827584" y="3501008"/>
            <a:ext cx="64807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5400" b="1" dirty="0" smtClean="0">
              <a:solidFill>
                <a:srgbClr val="FF0000"/>
              </a:solidFill>
            </a:endParaRPr>
          </a:p>
          <a:p>
            <a:endParaRPr lang="uk-UA" sz="5400" b="1" dirty="0">
              <a:solidFill>
                <a:srgbClr val="FF0000"/>
              </a:solidFill>
            </a:endParaRPr>
          </a:p>
          <a:p>
            <a:r>
              <a:rPr lang="uk-UA" sz="5400" b="1" dirty="0" smtClean="0">
                <a:solidFill>
                  <a:srgbClr val="FF0000"/>
                </a:solidFill>
              </a:rPr>
              <a:t>Дякую за увагу</a:t>
            </a:r>
            <a:endParaRPr lang="ru-RU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135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1228</Words>
  <Application>Microsoft Office PowerPoint</Application>
  <PresentationFormat>Экран (4:3)</PresentationFormat>
  <Paragraphs>185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Теорема Піфагора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Blacckk3Snake</dc:creator>
  <cp:lastModifiedBy>Blacckk3</cp:lastModifiedBy>
  <cp:revision>42</cp:revision>
  <dcterms:created xsi:type="dcterms:W3CDTF">2022-01-16T19:41:23Z</dcterms:created>
  <dcterms:modified xsi:type="dcterms:W3CDTF">2022-01-19T19:51:30Z</dcterms:modified>
</cp:coreProperties>
</file>