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65"/>
  </p:notesMasterIdLst>
  <p:sldIdLst>
    <p:sldId id="268" r:id="rId2"/>
    <p:sldId id="276" r:id="rId3"/>
    <p:sldId id="434" r:id="rId4"/>
    <p:sldId id="435" r:id="rId5"/>
    <p:sldId id="433" r:id="rId6"/>
    <p:sldId id="344" r:id="rId7"/>
    <p:sldId id="402" r:id="rId8"/>
    <p:sldId id="403" r:id="rId9"/>
    <p:sldId id="436" r:id="rId10"/>
    <p:sldId id="437" r:id="rId11"/>
    <p:sldId id="439" r:id="rId12"/>
    <p:sldId id="440" r:id="rId13"/>
    <p:sldId id="441" r:id="rId14"/>
    <p:sldId id="396" r:id="rId15"/>
    <p:sldId id="362" r:id="rId16"/>
    <p:sldId id="284" r:id="rId17"/>
    <p:sldId id="298" r:id="rId18"/>
    <p:sldId id="299" r:id="rId19"/>
    <p:sldId id="356" r:id="rId20"/>
    <p:sldId id="378" r:id="rId21"/>
    <p:sldId id="289" r:id="rId22"/>
    <p:sldId id="377" r:id="rId23"/>
    <p:sldId id="376" r:id="rId24"/>
    <p:sldId id="379" r:id="rId25"/>
    <p:sldId id="404" r:id="rId26"/>
    <p:sldId id="296" r:id="rId27"/>
    <p:sldId id="397" r:id="rId28"/>
    <p:sldId id="280" r:id="rId29"/>
    <p:sldId id="405" r:id="rId30"/>
    <p:sldId id="278" r:id="rId31"/>
    <p:sldId id="281" r:id="rId32"/>
    <p:sldId id="279" r:id="rId33"/>
    <p:sldId id="394" r:id="rId34"/>
    <p:sldId id="374" r:id="rId35"/>
    <p:sldId id="431" r:id="rId36"/>
    <p:sldId id="388" r:id="rId37"/>
    <p:sldId id="385" r:id="rId38"/>
    <p:sldId id="258" r:id="rId39"/>
    <p:sldId id="432" r:id="rId40"/>
    <p:sldId id="343" r:id="rId41"/>
    <p:sldId id="263" r:id="rId42"/>
    <p:sldId id="401" r:id="rId43"/>
    <p:sldId id="324" r:id="rId44"/>
    <p:sldId id="262" r:id="rId45"/>
    <p:sldId id="429" r:id="rId46"/>
    <p:sldId id="309" r:id="rId47"/>
    <p:sldId id="383" r:id="rId48"/>
    <p:sldId id="357" r:id="rId49"/>
    <p:sldId id="443" r:id="rId50"/>
    <p:sldId id="261" r:id="rId51"/>
    <p:sldId id="408" r:id="rId52"/>
    <p:sldId id="349" r:id="rId53"/>
    <p:sldId id="444" r:id="rId54"/>
    <p:sldId id="266" r:id="rId55"/>
    <p:sldId id="365" r:id="rId56"/>
    <p:sldId id="353" r:id="rId57"/>
    <p:sldId id="316" r:id="rId58"/>
    <p:sldId id="341" r:id="rId59"/>
    <p:sldId id="386" r:id="rId60"/>
    <p:sldId id="352" r:id="rId61"/>
    <p:sldId id="442" r:id="rId62"/>
    <p:sldId id="325" r:id="rId63"/>
    <p:sldId id="348" r:id="rId6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24" autoAdjust="0"/>
    <p:restoredTop sz="94624" autoAdjust="0"/>
  </p:normalViewPr>
  <p:slideViewPr>
    <p:cSldViewPr>
      <p:cViewPr varScale="1">
        <p:scale>
          <a:sx n="109" d="100"/>
          <a:sy n="109" d="100"/>
        </p:scale>
        <p:origin x="108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0D08EA-31B4-4A99-B28F-0AC12103F334}" type="datetimeFigureOut">
              <a:rPr lang="uk-UA" smtClean="0"/>
              <a:pPr/>
              <a:t>26.01.2022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73908-1E57-42B5-904B-1E298493B4B4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5003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73908-1E57-42B5-904B-1E298493B4B4}" type="slidenum">
              <a:rPr lang="uk-UA" smtClean="0"/>
              <a:pPr/>
              <a:t>16</a:t>
            </a:fld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73908-1E57-42B5-904B-1E298493B4B4}" type="slidenum">
              <a:rPr lang="uk-UA" smtClean="0"/>
              <a:pPr/>
              <a:t>44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D1420-2A4C-43D5-AB55-23DD90426E63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FAA32-94D7-41CE-9C55-E0DBCAAF689B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7" name="Капля 7"/>
          <p:cNvSpPr/>
          <p:nvPr userDrawn="1"/>
        </p:nvSpPr>
        <p:spPr>
          <a:xfrm>
            <a:off x="395288" y="476250"/>
            <a:ext cx="8137525" cy="6048375"/>
          </a:xfrm>
          <a:prstGeom prst="teardrop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" name="Рисунок 6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0788" y="549275"/>
            <a:ext cx="2063750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11EC4B-93FC-4C1D-88F4-350F9540EE8A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24038-F9BB-4F66-927A-A8CA5F1869C6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7" name="Загнутый угол 6"/>
          <p:cNvSpPr/>
          <p:nvPr userDrawn="1"/>
        </p:nvSpPr>
        <p:spPr>
          <a:xfrm>
            <a:off x="250825" y="260350"/>
            <a:ext cx="8713788" cy="6408738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288" y="5084763"/>
            <a:ext cx="1709737" cy="142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C43C6-7A6A-49DE-B378-C8C5BBEE3EF8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8143F-83F0-4CA4-949F-F7A906766D6E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7D1C7-B43A-43ED-A7E6-B2F5C0B5FAAB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9461E-2DC5-4B00-A9CC-566EBFC565C5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FAB24-2BF8-4C30-9A2E-0F22B3661FC0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E8623-A749-4BB6-93FA-7A8AE95E8264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6AA96-497B-46BD-941D-B20331D1CD65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43DAD-B3B6-4A19-9479-D40731B44B9A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1C054-95CB-4B56-91DA-F0C30FE4AFF8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7B84B-575F-459E-8310-E72596D9C68C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6CC8F-0735-4699-B86C-02C95A56B3E3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318AB-0276-48DA-A377-92F31A342F5D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B79D32-3CB5-4CE7-ABC4-7B099390D3B2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DD9C7-AC79-43AA-B2CE-89BABE414623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888D6-EC1B-4BDA-B4EC-D369FDB376AF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C07420-0EF4-41A1-87C1-EFA06266B631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FF00A9-9CFD-4A66-80DB-E7C0AE7C92B7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C80FC2-447E-4216-8285-BAFA823F20EF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85C6701A-C543-4542-9D69-DCBAD06C89E7}" type="datetimeFigureOut">
              <a:rPr lang="ru-RU" smtClean="0"/>
              <a:pPr>
                <a:defRPr/>
              </a:pPr>
              <a:t>26.01.2022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70EE629-7326-4EBF-AF16-7764EA5711D6}" type="slidenum">
              <a:rPr lang="ru-RU" smtClean="0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ru.osvita.ua/school/lessons_summary/math/25055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emf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jpeg"/><Relationship Id="rId7" Type="http://schemas.openxmlformats.org/officeDocument/2006/relationships/image" Target="../media/image5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png"/><Relationship Id="rId4" Type="http://schemas.openxmlformats.org/officeDocument/2006/relationships/image" Target="../media/image51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emf"/><Relationship Id="rId4" Type="http://schemas.openxmlformats.org/officeDocument/2006/relationships/image" Target="../media/image73.em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emf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em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em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em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em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image" Target="../media/image8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emf"/><Relationship Id="rId2" Type="http://schemas.openxmlformats.org/officeDocument/2006/relationships/image" Target="../media/image88.emf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image" Target="../media/image8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476672"/>
            <a:ext cx="7772400" cy="1357322"/>
          </a:xfrm>
        </p:spPr>
        <p:txBody>
          <a:bodyPr/>
          <a:lstStyle/>
          <a:p>
            <a:pPr algn="l"/>
            <a: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Розв’язування  задач  прикладного та </a:t>
            </a:r>
            <a:r>
              <a:rPr lang="uk-UA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практич</a:t>
            </a:r>
            <a:r>
              <a:rPr lang="uk-UA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-ного змісту  з теми «Звичайні дроби»</a:t>
            </a:r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571744"/>
            <a:ext cx="7388894" cy="3067056"/>
          </a:xfrm>
        </p:spPr>
        <p:txBody>
          <a:bodyPr>
            <a:normAutofit fontScale="47500" lnSpcReduction="20000"/>
          </a:bodyPr>
          <a:lstStyle/>
          <a:p>
            <a:pPr algn="l"/>
            <a:endParaRPr lang="uk-UA" b="1" dirty="0" smtClean="0">
              <a:solidFill>
                <a:schemeClr val="tx1"/>
              </a:solidFill>
            </a:endParaRPr>
          </a:p>
          <a:p>
            <a:pPr algn="l"/>
            <a:r>
              <a:rPr lang="uk-UA" b="1" dirty="0" smtClean="0">
                <a:solidFill>
                  <a:schemeClr val="tx1"/>
                </a:solidFill>
              </a:rPr>
              <a:t>Мета: </a:t>
            </a:r>
            <a:r>
              <a:rPr lang="ru-RU" b="1" dirty="0" err="1" smtClean="0"/>
              <a:t>сприяти</a:t>
            </a:r>
            <a:r>
              <a:rPr lang="ru-RU" b="1" dirty="0" smtClean="0"/>
              <a:t> </a:t>
            </a:r>
            <a:r>
              <a:rPr lang="ru-RU" b="1" dirty="0" err="1" smtClean="0"/>
              <a:t>формуванню</a:t>
            </a:r>
            <a:r>
              <a:rPr lang="ru-RU" b="1" dirty="0" smtClean="0"/>
              <a:t>  </a:t>
            </a:r>
            <a:r>
              <a:rPr lang="ru-RU" b="1" dirty="0" err="1" smtClean="0"/>
              <a:t>екологічної</a:t>
            </a:r>
            <a:r>
              <a:rPr lang="ru-RU" b="1" dirty="0" smtClean="0"/>
              <a:t>  </a:t>
            </a:r>
            <a:r>
              <a:rPr lang="ru-RU" b="1" dirty="0" err="1" smtClean="0"/>
              <a:t>компетентності</a:t>
            </a:r>
            <a:r>
              <a:rPr lang="ru-RU" b="1" dirty="0" smtClean="0"/>
              <a:t>  </a:t>
            </a:r>
            <a:r>
              <a:rPr lang="ru-RU" b="1" dirty="0" err="1" smtClean="0"/>
              <a:t>школярів</a:t>
            </a:r>
            <a:r>
              <a:rPr lang="ru-RU" b="1" dirty="0" smtClean="0"/>
              <a:t>, </a:t>
            </a:r>
            <a:r>
              <a:rPr lang="ru-RU" b="1" dirty="0" err="1" smtClean="0"/>
              <a:t>вихованню</a:t>
            </a:r>
            <a:r>
              <a:rPr lang="ru-RU" b="1" dirty="0" smtClean="0"/>
              <a:t>  бережливого  </a:t>
            </a:r>
            <a:r>
              <a:rPr lang="ru-RU" b="1" dirty="0" err="1" smtClean="0"/>
              <a:t>ставлення</a:t>
            </a:r>
            <a:r>
              <a:rPr lang="ru-RU" b="1" dirty="0" smtClean="0"/>
              <a:t>  до </a:t>
            </a:r>
            <a:r>
              <a:rPr lang="ru-RU" b="1" dirty="0" err="1" smtClean="0"/>
              <a:t>водних</a:t>
            </a:r>
            <a:r>
              <a:rPr lang="ru-RU" b="1" dirty="0" smtClean="0"/>
              <a:t> </a:t>
            </a:r>
            <a:r>
              <a:rPr lang="ru-RU" b="1" dirty="0" err="1" smtClean="0"/>
              <a:t>ресурсів</a:t>
            </a:r>
            <a:r>
              <a:rPr lang="ru-RU" b="1" dirty="0"/>
              <a:t> (на основі </a:t>
            </a:r>
            <a:r>
              <a:rPr lang="ru-RU" b="1" dirty="0" err="1"/>
              <a:t>набутих</a:t>
            </a:r>
            <a:r>
              <a:rPr lang="ru-RU" b="1" dirty="0"/>
              <a:t> </a:t>
            </a:r>
            <a:r>
              <a:rPr lang="ru-RU" b="1" dirty="0" err="1"/>
              <a:t>знань</a:t>
            </a:r>
            <a:r>
              <a:rPr lang="ru-RU" b="1" dirty="0"/>
              <a:t> з математики, </a:t>
            </a:r>
            <a:r>
              <a:rPr lang="ru-RU" b="1" dirty="0" smtClean="0"/>
              <a:t> </a:t>
            </a:r>
            <a:r>
              <a:rPr lang="ru-RU" b="1" dirty="0" err="1" smtClean="0"/>
              <a:t>природознавства</a:t>
            </a:r>
            <a:r>
              <a:rPr lang="ru-RU" b="1" dirty="0" smtClean="0"/>
              <a:t> </a:t>
            </a:r>
            <a:r>
              <a:rPr lang="ru-RU" b="1" dirty="0"/>
              <a:t>та основ </a:t>
            </a:r>
            <a:r>
              <a:rPr lang="ru-RU" b="1" dirty="0" err="1" smtClean="0"/>
              <a:t>здоров’я</a:t>
            </a:r>
            <a:r>
              <a:rPr lang="ru-RU" b="1" dirty="0" smtClean="0"/>
              <a:t>),  </a:t>
            </a:r>
            <a:r>
              <a:rPr lang="ru-RU" b="1" dirty="0" err="1" smtClean="0"/>
              <a:t>популяризувати</a:t>
            </a:r>
            <a:r>
              <a:rPr lang="ru-RU" b="1" dirty="0" smtClean="0"/>
              <a:t> здоровий  </a:t>
            </a:r>
            <a:r>
              <a:rPr lang="ru-RU" b="1" dirty="0" err="1" smtClean="0"/>
              <a:t>спосіб</a:t>
            </a:r>
            <a:r>
              <a:rPr lang="ru-RU" b="1" dirty="0" smtClean="0"/>
              <a:t> життя ; </a:t>
            </a:r>
            <a:r>
              <a:rPr lang="ru-RU" b="1" dirty="0" err="1" smtClean="0"/>
              <a:t>навчитись</a:t>
            </a:r>
            <a:r>
              <a:rPr lang="ru-RU" b="1" dirty="0" smtClean="0"/>
              <a:t>  </a:t>
            </a:r>
            <a:r>
              <a:rPr lang="ru-RU" b="1" dirty="0" err="1" smtClean="0"/>
              <a:t>обґрунтовувати</a:t>
            </a:r>
            <a:r>
              <a:rPr lang="ru-RU" b="1" dirty="0" smtClean="0"/>
              <a:t> </a:t>
            </a:r>
            <a:r>
              <a:rPr lang="ru-RU" b="1" dirty="0" err="1" smtClean="0"/>
              <a:t>значення</a:t>
            </a:r>
            <a:r>
              <a:rPr lang="ru-RU" b="1" dirty="0" smtClean="0"/>
              <a:t> води в </a:t>
            </a:r>
            <a:r>
              <a:rPr lang="ru-RU" b="1" dirty="0" err="1" smtClean="0"/>
              <a:t>житті</a:t>
            </a:r>
            <a:r>
              <a:rPr lang="ru-RU" b="1" dirty="0" smtClean="0"/>
              <a:t> </a:t>
            </a:r>
            <a:r>
              <a:rPr lang="ru-RU" b="1" dirty="0" err="1" smtClean="0"/>
              <a:t>людини</a:t>
            </a:r>
            <a:r>
              <a:rPr lang="ru-RU" b="1" dirty="0" smtClean="0"/>
              <a:t>.; </a:t>
            </a:r>
            <a:r>
              <a:rPr lang="ru-RU" b="1" dirty="0" err="1" smtClean="0"/>
              <a:t>закріпити</a:t>
            </a:r>
            <a:r>
              <a:rPr lang="ru-RU" b="1" dirty="0" smtClean="0"/>
              <a:t> </a:t>
            </a:r>
            <a:r>
              <a:rPr lang="ru-RU" b="1" dirty="0" err="1" smtClean="0"/>
              <a:t>знання</a:t>
            </a:r>
            <a:r>
              <a:rPr lang="ru-RU" b="1" dirty="0" smtClean="0"/>
              <a:t> та </a:t>
            </a:r>
            <a:r>
              <a:rPr lang="ru-RU" b="1" dirty="0" err="1" smtClean="0"/>
              <a:t>навички</a:t>
            </a:r>
            <a:r>
              <a:rPr lang="ru-RU" b="1" dirty="0" smtClean="0"/>
              <a:t> </a:t>
            </a:r>
            <a:r>
              <a:rPr lang="ru-RU" b="1" dirty="0" err="1" smtClean="0"/>
              <a:t>учнів</a:t>
            </a:r>
            <a:r>
              <a:rPr lang="ru-RU" b="1" dirty="0" smtClean="0"/>
              <a:t> </a:t>
            </a:r>
            <a:r>
              <a:rPr lang="ru-RU" b="1" dirty="0"/>
              <a:t>з</a:t>
            </a:r>
            <a:r>
              <a:rPr lang="ru-RU" b="1" dirty="0" smtClean="0"/>
              <a:t> теми  «</a:t>
            </a:r>
            <a:r>
              <a:rPr lang="ru-RU" b="1" dirty="0" err="1" smtClean="0"/>
              <a:t>Звичайні</a:t>
            </a:r>
            <a:r>
              <a:rPr lang="ru-RU" b="1" dirty="0" smtClean="0"/>
              <a:t> дроби» ;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uk-UA" b="1" dirty="0" smtClean="0"/>
              <a:t>розвивати інтелектуальний </a:t>
            </a:r>
            <a:r>
              <a:rPr lang="uk-UA" b="1" dirty="0"/>
              <a:t>розвиток учнів, розвиток логічного мислення, пам’яті, уваги, інтуїції, уміння аналізувати, робити умовиводи за аналогією.</a:t>
            </a:r>
            <a:endParaRPr lang="uk-UA" b="1" dirty="0" smtClean="0">
              <a:solidFill>
                <a:schemeClr val="tx1"/>
              </a:solidFill>
            </a:endParaRPr>
          </a:p>
          <a:p>
            <a:pPr indent="90488" algn="l">
              <a:buFont typeface="Wingdings" pitchFamily="2" charset="2"/>
              <a:buChar char="Ø"/>
            </a:pP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виховувати інтерес до математики, історії математики;</a:t>
            </a:r>
          </a:p>
          <a:p>
            <a:pPr indent="90488" algn="l">
              <a:buFont typeface="Wingdings" pitchFamily="2" charset="2"/>
              <a:buChar char="Ø"/>
            </a:pP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показати безпосередній зв'язок математичних понять з оточуючим світом.       </a:t>
            </a:r>
          </a:p>
          <a:p>
            <a:pPr indent="90488" algn="l"/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Тип уроку:  комбінований</a:t>
            </a:r>
          </a:p>
          <a:p>
            <a:pPr algn="l"/>
            <a:r>
              <a:rPr lang="uk-UA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Форма уроку: урок-подорож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b="1" dirty="0" smtClean="0"/>
              <a:t> </a:t>
            </a:r>
            <a:endParaRPr lang="ru-RU" b="1" dirty="0" smtClean="0"/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Рисунок 5" descr="Похожее изображение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13784"/>
            <a:ext cx="316835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5206" y="142852"/>
            <a:ext cx="17621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6357950" y="357166"/>
            <a:ext cx="2389175" cy="1500197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uk-UA" sz="3600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>
            <a:off x="2500298" y="1214422"/>
            <a:ext cx="857255" cy="78581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4346" name="WordArt 10"/>
          <p:cNvSpPr>
            <a:spLocks noChangeArrowheads="1" noChangeShapeType="1" noTextEdit="1"/>
          </p:cNvSpPr>
          <p:nvPr/>
        </p:nvSpPr>
        <p:spPr bwMode="auto">
          <a:xfrm>
            <a:off x="2627313" y="2071678"/>
            <a:ext cx="730241" cy="857256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3174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4347" name="WordArt 11"/>
          <p:cNvSpPr>
            <a:spLocks noChangeArrowheads="1" noChangeShapeType="1" noTextEdit="1"/>
          </p:cNvSpPr>
          <p:nvPr/>
        </p:nvSpPr>
        <p:spPr bwMode="auto">
          <a:xfrm>
            <a:off x="2500298" y="2928935"/>
            <a:ext cx="928694" cy="714379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10000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5" name="WordArt 8"/>
          <p:cNvSpPr>
            <a:spLocks noChangeArrowheads="1" noChangeShapeType="1" noTextEdit="1"/>
          </p:cNvSpPr>
          <p:nvPr/>
        </p:nvSpPr>
        <p:spPr bwMode="auto">
          <a:xfrm>
            <a:off x="2571736" y="428604"/>
            <a:ext cx="857256" cy="78581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8510" y="853561"/>
            <a:ext cx="6484688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 err="1">
                <a:solidFill>
                  <a:srgbClr val="FF0000"/>
                </a:solidFill>
              </a:rPr>
              <a:t>Добрий</a:t>
            </a:r>
            <a:r>
              <a:rPr lang="ru-RU" sz="2800" b="1" dirty="0">
                <a:solidFill>
                  <a:srgbClr val="FF0000"/>
                </a:solidFill>
              </a:rPr>
              <a:t> день</a:t>
            </a:r>
            <a:r>
              <a:rPr lang="ru-RU" sz="2800" b="1" dirty="0"/>
              <a:t>, </a:t>
            </a:r>
            <a:r>
              <a:rPr lang="ru-RU" sz="2800" b="1" dirty="0" err="1"/>
              <a:t>хто</a:t>
            </a:r>
            <a:r>
              <a:rPr lang="ru-RU" sz="2800" b="1" dirty="0"/>
              <a:t> тут </a:t>
            </a:r>
            <a:r>
              <a:rPr lang="ru-RU" sz="2800" b="1" dirty="0" err="1"/>
              <a:t>зібрався</a:t>
            </a:r>
            <a:r>
              <a:rPr lang="ru-RU" sz="2800" b="1" dirty="0"/>
              <a:t> </a:t>
            </a:r>
            <a:r>
              <a:rPr lang="ru-RU" sz="2800" b="1" dirty="0" err="1"/>
              <a:t>нині</a:t>
            </a:r>
            <a:r>
              <a:rPr lang="ru-RU" sz="2800" b="1" dirty="0"/>
              <a:t>.</a:t>
            </a:r>
            <a:br>
              <a:rPr lang="ru-RU" sz="2800" b="1" dirty="0"/>
            </a:br>
            <a:r>
              <a:rPr lang="ru-RU" sz="2800" b="1" dirty="0" err="1">
                <a:solidFill>
                  <a:srgbClr val="0070C0"/>
                </a:solidFill>
              </a:rPr>
              <a:t>Добрий</a:t>
            </a:r>
            <a:r>
              <a:rPr lang="ru-RU" sz="2800" b="1" dirty="0">
                <a:solidFill>
                  <a:srgbClr val="0070C0"/>
                </a:solidFill>
              </a:rPr>
              <a:t> день, </a:t>
            </a:r>
            <a:r>
              <a:rPr lang="ru-RU" sz="2800" b="1" dirty="0" err="1"/>
              <a:t>хто</a:t>
            </a:r>
            <a:r>
              <a:rPr lang="ru-RU" sz="2800" b="1" dirty="0"/>
              <a:t> </a:t>
            </a:r>
            <a:r>
              <a:rPr lang="ru-RU" sz="2800" b="1" dirty="0" err="1"/>
              <a:t>слухає</a:t>
            </a:r>
            <a:r>
              <a:rPr lang="ru-RU" sz="2800" b="1" dirty="0"/>
              <a:t> тут нас.</a:t>
            </a:r>
            <a:br>
              <a:rPr lang="ru-RU" sz="2800" b="1" dirty="0"/>
            </a:br>
            <a:r>
              <a:rPr lang="ru-RU" sz="2800" b="1" dirty="0" err="1">
                <a:solidFill>
                  <a:srgbClr val="7030A0"/>
                </a:solidFill>
              </a:rPr>
              <a:t>Добрий</a:t>
            </a:r>
            <a:r>
              <a:rPr lang="ru-RU" sz="2800" b="1" dirty="0">
                <a:solidFill>
                  <a:srgbClr val="7030A0"/>
                </a:solidFill>
              </a:rPr>
              <a:t> день</a:t>
            </a:r>
            <a:r>
              <a:rPr lang="ru-RU" sz="2800" b="1" dirty="0"/>
              <a:t>, </a:t>
            </a:r>
            <a:r>
              <a:rPr lang="ru-RU" sz="2800" b="1" dirty="0" err="1"/>
              <a:t>промовимо</a:t>
            </a:r>
            <a:r>
              <a:rPr lang="ru-RU" sz="2800" b="1" dirty="0"/>
              <a:t> ми </a:t>
            </a:r>
            <a:r>
              <a:rPr lang="ru-RU" sz="2800" b="1" dirty="0" err="1"/>
              <a:t>щиро</a:t>
            </a:r>
            <a:r>
              <a:rPr lang="ru-RU" sz="2800" b="1" dirty="0"/>
              <a:t>.</a:t>
            </a:r>
            <a:br>
              <a:rPr lang="ru-RU" sz="2800" b="1" dirty="0"/>
            </a:br>
            <a:r>
              <a:rPr lang="ru-RU" sz="2800" b="1" dirty="0" err="1">
                <a:solidFill>
                  <a:srgbClr val="00B050"/>
                </a:solidFill>
              </a:rPr>
              <a:t>Шановні</a:t>
            </a:r>
            <a:r>
              <a:rPr lang="ru-RU" sz="2800" b="1" dirty="0">
                <a:solidFill>
                  <a:srgbClr val="00B050"/>
                </a:solidFill>
              </a:rPr>
              <a:t> </a:t>
            </a:r>
            <a:r>
              <a:rPr lang="ru-RU" sz="2800" b="1" dirty="0" err="1">
                <a:solidFill>
                  <a:srgbClr val="00B050"/>
                </a:solidFill>
              </a:rPr>
              <a:t>гості</a:t>
            </a:r>
            <a:r>
              <a:rPr lang="ru-RU" sz="2800" b="1" dirty="0">
                <a:solidFill>
                  <a:srgbClr val="00B050"/>
                </a:solidFill>
              </a:rPr>
              <a:t>, ми </a:t>
            </a:r>
            <a:r>
              <a:rPr lang="ru-RU" sz="2800" b="1" dirty="0" err="1">
                <a:solidFill>
                  <a:srgbClr val="00B050"/>
                </a:solidFill>
              </a:rPr>
              <a:t>вітаєм</a:t>
            </a:r>
            <a:r>
              <a:rPr lang="ru-RU" sz="2800" b="1" dirty="0">
                <a:solidFill>
                  <a:srgbClr val="00B050"/>
                </a:solidFill>
              </a:rPr>
              <a:t> Вас! </a:t>
            </a:r>
            <a:endParaRPr lang="ru-RU" sz="2800" b="1" dirty="0"/>
          </a:p>
          <a:p>
            <a:pPr algn="ctr">
              <a:lnSpc>
                <a:spcPct val="150000"/>
              </a:lnSpc>
            </a:pPr>
            <a:endParaRPr lang="uk-UA" sz="2800" b="1" i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>
              <a:lnSpc>
                <a:spcPct val="150000"/>
              </a:lnSpc>
            </a:pPr>
            <a:endParaRPr lang="uk-UA" sz="2400" b="1" i="1" dirty="0" smtClean="0">
              <a:solidFill>
                <a:srgbClr val="FF0000"/>
              </a:solidFill>
            </a:endParaRPr>
          </a:p>
        </p:txBody>
      </p:sp>
      <p:pic>
        <p:nvPicPr>
          <p:cNvPr id="14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225" y="1835150"/>
            <a:ext cx="1844675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6357950" y="357166"/>
            <a:ext cx="2389175" cy="1500197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uk-UA" sz="3600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>
            <a:off x="2500298" y="1214422"/>
            <a:ext cx="857255" cy="78581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4346" name="WordArt 10"/>
          <p:cNvSpPr>
            <a:spLocks noChangeArrowheads="1" noChangeShapeType="1" noTextEdit="1"/>
          </p:cNvSpPr>
          <p:nvPr/>
        </p:nvSpPr>
        <p:spPr bwMode="auto">
          <a:xfrm>
            <a:off x="2627313" y="2071678"/>
            <a:ext cx="730241" cy="857256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3174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4347" name="WordArt 11"/>
          <p:cNvSpPr>
            <a:spLocks noChangeArrowheads="1" noChangeShapeType="1" noTextEdit="1"/>
          </p:cNvSpPr>
          <p:nvPr/>
        </p:nvSpPr>
        <p:spPr bwMode="auto">
          <a:xfrm>
            <a:off x="2500298" y="2928935"/>
            <a:ext cx="928694" cy="714379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10000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5" name="WordArt 8"/>
          <p:cNvSpPr>
            <a:spLocks noChangeArrowheads="1" noChangeShapeType="1" noTextEdit="1"/>
          </p:cNvSpPr>
          <p:nvPr/>
        </p:nvSpPr>
        <p:spPr bwMode="auto">
          <a:xfrm>
            <a:off x="2571736" y="428604"/>
            <a:ext cx="857256" cy="78581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552" y="548680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Розпочнемо урок </a:t>
            </a:r>
            <a:r>
              <a:rPr lang="uk-UA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нестандартно  (ранкове коло)</a:t>
            </a:r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51720" y="2276872"/>
            <a:ext cx="568863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</a:t>
            </a:r>
            <a:r>
              <a:rPr lang="ru-RU" sz="2800" dirty="0" smtClean="0"/>
              <a:t>    </a:t>
            </a:r>
            <a:r>
              <a:rPr lang="ru-RU" sz="2800" b="1" dirty="0" err="1" smtClean="0">
                <a:solidFill>
                  <a:srgbClr val="00B050"/>
                </a:solidFill>
              </a:rPr>
              <a:t>Гра</a:t>
            </a:r>
            <a:r>
              <a:rPr lang="uk-UA" sz="2800" b="1" dirty="0" smtClean="0">
                <a:solidFill>
                  <a:srgbClr val="00B050"/>
                </a:solidFill>
              </a:rPr>
              <a:t>  </a:t>
            </a:r>
            <a:r>
              <a:rPr lang="uk-UA" sz="2800" b="1" dirty="0">
                <a:solidFill>
                  <a:srgbClr val="00B050"/>
                </a:solidFill>
              </a:rPr>
              <a:t>«Математичний м</a:t>
            </a:r>
            <a:r>
              <a:rPr lang="ru-RU" sz="2800" b="1" i="1" dirty="0">
                <a:solidFill>
                  <a:srgbClr val="00B050"/>
                </a:solidFill>
              </a:rPr>
              <a:t>’</a:t>
            </a:r>
            <a:r>
              <a:rPr lang="uk-UA" sz="2800" b="1" dirty="0" err="1">
                <a:solidFill>
                  <a:srgbClr val="00B050"/>
                </a:solidFill>
              </a:rPr>
              <a:t>яч</a:t>
            </a:r>
            <a:r>
              <a:rPr lang="uk-UA" sz="2800" b="1" dirty="0">
                <a:solidFill>
                  <a:srgbClr val="00B050"/>
                </a:solidFill>
              </a:rPr>
              <a:t>» </a:t>
            </a:r>
            <a:endParaRPr lang="uk-UA" sz="2800" b="1" dirty="0" smtClean="0">
              <a:solidFill>
                <a:srgbClr val="00B050"/>
              </a:solidFill>
            </a:endParaRPr>
          </a:p>
          <a:p>
            <a:r>
              <a:rPr lang="ru-RU" b="1" i="1" dirty="0"/>
              <a:t>1.Що </a:t>
            </a:r>
            <a:r>
              <a:rPr lang="ru-RU" b="1" i="1" dirty="0" err="1"/>
              <a:t>показує</a:t>
            </a:r>
            <a:r>
              <a:rPr lang="ru-RU" b="1" i="1" dirty="0"/>
              <a:t> </a:t>
            </a:r>
            <a:r>
              <a:rPr lang="ru-RU" b="1" i="1" dirty="0" err="1"/>
              <a:t>чисельник</a:t>
            </a:r>
            <a:r>
              <a:rPr lang="ru-RU" b="1" i="1" dirty="0"/>
              <a:t> та </a:t>
            </a:r>
            <a:r>
              <a:rPr lang="ru-RU" b="1" i="1" dirty="0" err="1"/>
              <a:t>знаменник</a:t>
            </a:r>
            <a:r>
              <a:rPr lang="ru-RU" b="1" i="1" dirty="0"/>
              <a:t> </a:t>
            </a:r>
            <a:r>
              <a:rPr lang="ru-RU" b="1" i="1" dirty="0" err="1"/>
              <a:t>дробу</a:t>
            </a:r>
            <a:r>
              <a:rPr lang="ru-RU" b="1" i="1" dirty="0"/>
              <a:t>?</a:t>
            </a:r>
          </a:p>
          <a:p>
            <a:r>
              <a:rPr lang="ru-RU" b="1" i="1" dirty="0"/>
              <a:t>2. </a:t>
            </a:r>
            <a:r>
              <a:rPr lang="ru-RU" b="1" i="1" dirty="0" err="1"/>
              <a:t>Який</a:t>
            </a:r>
            <a:r>
              <a:rPr lang="ru-RU" b="1" i="1" dirty="0"/>
              <a:t> </a:t>
            </a:r>
            <a:r>
              <a:rPr lang="ru-RU" b="1" i="1" dirty="0" err="1"/>
              <a:t>дріб</a:t>
            </a:r>
            <a:r>
              <a:rPr lang="ru-RU" b="1" i="1" dirty="0"/>
              <a:t> </a:t>
            </a:r>
            <a:r>
              <a:rPr lang="ru-RU" b="1" i="1" dirty="0" err="1"/>
              <a:t>дорівнює</a:t>
            </a:r>
            <a:r>
              <a:rPr lang="ru-RU" b="1" i="1" dirty="0"/>
              <a:t> </a:t>
            </a:r>
            <a:r>
              <a:rPr lang="ru-RU" b="1" i="1" dirty="0" err="1"/>
              <a:t>одиниці</a:t>
            </a:r>
            <a:r>
              <a:rPr lang="ru-RU" b="1" i="1" dirty="0"/>
              <a:t>?</a:t>
            </a:r>
          </a:p>
          <a:p>
            <a:r>
              <a:rPr lang="ru-RU" b="1" i="1" dirty="0"/>
              <a:t>3.Який </a:t>
            </a:r>
            <a:r>
              <a:rPr lang="ru-RU" b="1" i="1" dirty="0" err="1"/>
              <a:t>дріб</a:t>
            </a:r>
            <a:r>
              <a:rPr lang="ru-RU" b="1" i="1" dirty="0"/>
              <a:t> </a:t>
            </a:r>
            <a:r>
              <a:rPr lang="ru-RU" b="1" i="1" dirty="0" err="1"/>
              <a:t>називається</a:t>
            </a:r>
            <a:r>
              <a:rPr lang="ru-RU" b="1" i="1" dirty="0"/>
              <a:t> </a:t>
            </a:r>
            <a:r>
              <a:rPr lang="ru-RU" b="1" i="1" dirty="0" err="1"/>
              <a:t>правильним</a:t>
            </a:r>
            <a:r>
              <a:rPr lang="ru-RU" b="1" i="1" dirty="0"/>
              <a:t>?</a:t>
            </a:r>
          </a:p>
          <a:p>
            <a:r>
              <a:rPr lang="ru-RU" b="1" i="1" dirty="0"/>
              <a:t>4.Як </a:t>
            </a:r>
            <a:r>
              <a:rPr lang="ru-RU" b="1" i="1" dirty="0" err="1"/>
              <a:t>виділити</a:t>
            </a:r>
            <a:r>
              <a:rPr lang="ru-RU" b="1" i="1" dirty="0"/>
              <a:t> </a:t>
            </a:r>
            <a:r>
              <a:rPr lang="ru-RU" b="1" i="1" dirty="0" err="1"/>
              <a:t>цілу</a:t>
            </a:r>
            <a:r>
              <a:rPr lang="ru-RU" b="1" i="1" dirty="0"/>
              <a:t> та </a:t>
            </a:r>
            <a:r>
              <a:rPr lang="ru-RU" b="1" i="1" dirty="0" err="1"/>
              <a:t>дробову</a:t>
            </a:r>
            <a:r>
              <a:rPr lang="ru-RU" b="1" i="1" dirty="0"/>
              <a:t> </a:t>
            </a:r>
            <a:r>
              <a:rPr lang="ru-RU" b="1" i="1" dirty="0" err="1"/>
              <a:t>частину</a:t>
            </a:r>
            <a:r>
              <a:rPr lang="ru-RU" b="1" i="1" dirty="0"/>
              <a:t> з неправильного </a:t>
            </a:r>
            <a:r>
              <a:rPr lang="ru-RU" b="1" i="1" dirty="0" err="1"/>
              <a:t>дробу</a:t>
            </a:r>
            <a:r>
              <a:rPr lang="ru-RU" b="1" i="1" dirty="0"/>
              <a:t>?</a:t>
            </a:r>
          </a:p>
          <a:p>
            <a:r>
              <a:rPr lang="ru-RU" b="1" i="1" dirty="0"/>
              <a:t>5.Як </a:t>
            </a:r>
            <a:r>
              <a:rPr lang="ru-RU" b="1" i="1" dirty="0" err="1"/>
              <a:t>порівняти</a:t>
            </a:r>
            <a:r>
              <a:rPr lang="ru-RU" b="1" i="1" dirty="0"/>
              <a:t> дроби з </a:t>
            </a:r>
            <a:r>
              <a:rPr lang="ru-RU" b="1" i="1" dirty="0" err="1"/>
              <a:t>однаковими</a:t>
            </a:r>
            <a:r>
              <a:rPr lang="ru-RU" b="1" i="1" dirty="0"/>
              <a:t> </a:t>
            </a:r>
            <a:r>
              <a:rPr lang="ru-RU" b="1" i="1" dirty="0" err="1"/>
              <a:t>знаменниками</a:t>
            </a:r>
            <a:r>
              <a:rPr lang="ru-RU" b="1" i="1" dirty="0"/>
              <a:t>?</a:t>
            </a:r>
          </a:p>
          <a:p>
            <a:r>
              <a:rPr lang="ru-RU" b="1" i="1" dirty="0"/>
              <a:t>6.Який </a:t>
            </a:r>
            <a:r>
              <a:rPr lang="ru-RU" b="1" i="1" dirty="0" err="1"/>
              <a:t>дріб</a:t>
            </a:r>
            <a:r>
              <a:rPr lang="ru-RU" b="1" i="1" dirty="0"/>
              <a:t> </a:t>
            </a:r>
            <a:r>
              <a:rPr lang="ru-RU" b="1" i="1" dirty="0" err="1"/>
              <a:t>називається</a:t>
            </a:r>
            <a:r>
              <a:rPr lang="ru-RU" b="1" i="1" dirty="0"/>
              <a:t> </a:t>
            </a:r>
            <a:r>
              <a:rPr lang="ru-RU" b="1" i="1" dirty="0" err="1"/>
              <a:t>неправильним</a:t>
            </a:r>
            <a:r>
              <a:rPr lang="ru-RU" b="1" i="1" dirty="0"/>
              <a:t>?</a:t>
            </a:r>
          </a:p>
          <a:p>
            <a:r>
              <a:rPr lang="ru-RU" b="1" i="1" dirty="0"/>
              <a:t>7.Як </a:t>
            </a:r>
            <a:r>
              <a:rPr lang="ru-RU" b="1" i="1" dirty="0" err="1"/>
              <a:t>додати</a:t>
            </a:r>
            <a:r>
              <a:rPr lang="ru-RU" b="1" i="1" dirty="0"/>
              <a:t> два дроби з </a:t>
            </a:r>
            <a:r>
              <a:rPr lang="ru-RU" b="1" i="1" dirty="0" err="1"/>
              <a:t>однаковими</a:t>
            </a:r>
            <a:r>
              <a:rPr lang="ru-RU" b="1" i="1" dirty="0"/>
              <a:t> </a:t>
            </a:r>
            <a:r>
              <a:rPr lang="ru-RU" b="1" i="1" dirty="0" err="1"/>
              <a:t>знаменниками</a:t>
            </a:r>
            <a:r>
              <a:rPr lang="ru-RU" b="1" i="1" dirty="0"/>
              <a:t>?</a:t>
            </a:r>
          </a:p>
          <a:p>
            <a:r>
              <a:rPr lang="ru-RU" b="1" i="1" dirty="0"/>
              <a:t>8.Як </a:t>
            </a:r>
            <a:r>
              <a:rPr lang="ru-RU" b="1" i="1" dirty="0" err="1"/>
              <a:t>мішане</a:t>
            </a:r>
            <a:r>
              <a:rPr lang="ru-RU" b="1" i="1" dirty="0"/>
              <a:t> число подати у </a:t>
            </a:r>
            <a:r>
              <a:rPr lang="ru-RU" b="1" i="1" dirty="0" err="1"/>
              <a:t>вигляді</a:t>
            </a:r>
            <a:r>
              <a:rPr lang="ru-RU" b="1" i="1" dirty="0"/>
              <a:t> неправильного </a:t>
            </a:r>
            <a:r>
              <a:rPr lang="ru-RU" b="1" i="1" dirty="0" err="1"/>
              <a:t>дробу</a:t>
            </a:r>
            <a:r>
              <a:rPr lang="ru-RU" b="1" i="1" dirty="0"/>
              <a:t>?</a:t>
            </a:r>
          </a:p>
          <a:p>
            <a:r>
              <a:rPr lang="ru-RU" i="1" dirty="0"/>
              <a:t> </a:t>
            </a:r>
            <a:endParaRPr lang="ru-RU" dirty="0"/>
          </a:p>
          <a:p>
            <a:endParaRPr lang="ru-RU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320356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6357950" y="357166"/>
            <a:ext cx="2389175" cy="1500197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uk-UA" sz="3600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>
            <a:off x="2500298" y="1214422"/>
            <a:ext cx="857255" cy="78581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4346" name="WordArt 10"/>
          <p:cNvSpPr>
            <a:spLocks noChangeArrowheads="1" noChangeShapeType="1" noTextEdit="1"/>
          </p:cNvSpPr>
          <p:nvPr/>
        </p:nvSpPr>
        <p:spPr bwMode="auto">
          <a:xfrm>
            <a:off x="2627313" y="2071678"/>
            <a:ext cx="730241" cy="857256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3174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4347" name="WordArt 11"/>
          <p:cNvSpPr>
            <a:spLocks noChangeArrowheads="1" noChangeShapeType="1" noTextEdit="1"/>
          </p:cNvSpPr>
          <p:nvPr/>
        </p:nvSpPr>
        <p:spPr bwMode="auto">
          <a:xfrm>
            <a:off x="2500298" y="2928935"/>
            <a:ext cx="928694" cy="714379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10000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5" name="WordArt 8"/>
          <p:cNvSpPr>
            <a:spLocks noChangeArrowheads="1" noChangeShapeType="1" noTextEdit="1"/>
          </p:cNvSpPr>
          <p:nvPr/>
        </p:nvSpPr>
        <p:spPr bwMode="auto">
          <a:xfrm>
            <a:off x="2571736" y="428604"/>
            <a:ext cx="857256" cy="78581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endParaRPr lang="uk-UA" sz="3600" b="1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226147"/>
            <a:ext cx="75608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</a:t>
            </a:r>
            <a:r>
              <a:rPr lang="ru-RU" sz="2800" dirty="0" smtClean="0"/>
              <a:t>    </a:t>
            </a:r>
            <a:r>
              <a:rPr lang="ru-RU" sz="2000" b="1" dirty="0" err="1"/>
              <a:t>Завдання</a:t>
            </a:r>
            <a:r>
              <a:rPr lang="ru-RU" sz="2000" b="1" dirty="0"/>
              <a:t>:</a:t>
            </a:r>
            <a:r>
              <a:rPr lang="ru-RU" sz="2000" dirty="0"/>
              <a:t> </a:t>
            </a:r>
            <a:r>
              <a:rPr lang="ru-RU" sz="2000" b="1" i="1" dirty="0"/>
              <a:t>придумайте </a:t>
            </a:r>
            <a:r>
              <a:rPr lang="ru-RU" sz="2000" b="1" i="1" dirty="0" err="1"/>
              <a:t>назву</a:t>
            </a:r>
            <a:r>
              <a:rPr lang="ru-RU" sz="2000" b="1" i="1" dirty="0"/>
              <a:t> </a:t>
            </a:r>
            <a:r>
              <a:rPr lang="ru-RU" sz="2000" b="1" i="1" dirty="0" err="1"/>
              <a:t>цій</a:t>
            </a:r>
            <a:r>
              <a:rPr lang="ru-RU" sz="2000" b="1" i="1" dirty="0"/>
              <a:t> </a:t>
            </a:r>
            <a:r>
              <a:rPr lang="ru-RU" sz="2000" b="1" i="1" dirty="0" err="1"/>
              <a:t>картинці</a:t>
            </a:r>
            <a:r>
              <a:rPr lang="ru-RU" sz="2000" b="1" i="1" dirty="0"/>
              <a:t>,  яка буде як </a:t>
            </a:r>
            <a:r>
              <a:rPr lang="ru-RU" sz="2000" b="1" i="1" dirty="0" err="1"/>
              <a:t>можна</a:t>
            </a:r>
            <a:r>
              <a:rPr lang="ru-RU" sz="2000" b="1" i="1" dirty="0"/>
              <a:t> 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точніше</a:t>
            </a:r>
            <a:r>
              <a:rPr lang="ru-RU" sz="2000" b="1" i="1" dirty="0" smtClean="0"/>
              <a:t>  </a:t>
            </a:r>
            <a:r>
              <a:rPr lang="ru-RU" sz="2000" b="1" i="1" dirty="0" err="1"/>
              <a:t>відображати</a:t>
            </a:r>
            <a:r>
              <a:rPr lang="ru-RU" sz="2000" b="1" i="1" dirty="0"/>
              <a:t> сюжет картинки. Ми з вами </a:t>
            </a:r>
            <a:r>
              <a:rPr lang="ru-RU" sz="2000" b="1" i="1" dirty="0" err="1"/>
              <a:t>подивимось</a:t>
            </a:r>
            <a:r>
              <a:rPr lang="ru-RU" sz="2000" b="1" i="1" dirty="0"/>
              <a:t>, у кого  </a:t>
            </a:r>
            <a:r>
              <a:rPr lang="ru-RU" sz="2000" b="1" i="1" dirty="0" err="1"/>
              <a:t>найбільш</a:t>
            </a:r>
            <a:r>
              <a:rPr lang="ru-RU" sz="2000" b="1" i="1" dirty="0"/>
              <a:t> </a:t>
            </a:r>
            <a:r>
              <a:rPr lang="ru-RU" sz="2000" b="1" i="1" dirty="0" err="1"/>
              <a:t>оригінальна</a:t>
            </a:r>
            <a:r>
              <a:rPr lang="ru-RU" sz="2000" b="1" i="1" dirty="0"/>
              <a:t> ідея.</a:t>
            </a:r>
          </a:p>
          <a:p>
            <a:endParaRPr lang="ru-RU" sz="2000" dirty="0">
              <a:solidFill>
                <a:srgbClr val="00B050"/>
              </a:solidFill>
            </a:endParaRPr>
          </a:p>
        </p:txBody>
      </p:sp>
      <p:pic>
        <p:nvPicPr>
          <p:cNvPr id="9" name="Рисунок 8"/>
          <p:cNvPicPr/>
          <p:nvPr/>
        </p:nvPicPr>
        <p:blipFill rotWithShape="1">
          <a:blip r:embed="rId2"/>
          <a:srcRect l="7839" t="6400" r="8001" b="9322"/>
          <a:stretch/>
        </p:blipFill>
        <p:spPr bwMode="auto">
          <a:xfrm>
            <a:off x="2648267" y="1984374"/>
            <a:ext cx="4732045" cy="346084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27633819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6357950" y="357166"/>
            <a:ext cx="2389175" cy="1500197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uk-UA" sz="3600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Правило уроку:</a:t>
            </a:r>
          </a:p>
        </p:txBody>
      </p:sp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>
            <a:off x="2500298" y="1214422"/>
            <a:ext cx="857255" cy="78581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uk-UA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Р</a:t>
            </a:r>
          </a:p>
        </p:txBody>
      </p:sp>
      <p:sp>
        <p:nvSpPr>
          <p:cNvPr id="14346" name="WordArt 10"/>
          <p:cNvSpPr>
            <a:spLocks noChangeArrowheads="1" noChangeShapeType="1" noTextEdit="1"/>
          </p:cNvSpPr>
          <p:nvPr/>
        </p:nvSpPr>
        <p:spPr bwMode="auto">
          <a:xfrm>
            <a:off x="2627313" y="2071678"/>
            <a:ext cx="730241" cy="857256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3174"/>
              </a:avLst>
            </a:prstTxWarp>
          </a:bodyPr>
          <a:lstStyle/>
          <a:p>
            <a:pPr algn="ctr"/>
            <a:r>
              <a:rPr lang="uk-UA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О</a:t>
            </a:r>
          </a:p>
        </p:txBody>
      </p:sp>
      <p:sp>
        <p:nvSpPr>
          <p:cNvPr id="14347" name="WordArt 11"/>
          <p:cNvSpPr>
            <a:spLocks noChangeArrowheads="1" noChangeShapeType="1" noTextEdit="1"/>
          </p:cNvSpPr>
          <p:nvPr/>
        </p:nvSpPr>
        <p:spPr bwMode="auto">
          <a:xfrm>
            <a:off x="2500298" y="2928935"/>
            <a:ext cx="928694" cy="714379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10000"/>
              </a:avLst>
            </a:prstTxWarp>
          </a:bodyPr>
          <a:lstStyle/>
          <a:p>
            <a:pPr algn="ctr"/>
            <a:r>
              <a:rPr lang="uk-UA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К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3563938" y="500042"/>
            <a:ext cx="1295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b="1" dirty="0">
                <a:solidFill>
                  <a:srgbClr val="FF0000"/>
                </a:solidFill>
                <a:cs typeface="Times New Roman" pitchFamily="18" charset="0"/>
              </a:rPr>
              <a:t>УСПІХ</a:t>
            </a:r>
            <a:endParaRPr lang="ru-RU" sz="2400" b="1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3635375" y="1285860"/>
            <a:ext cx="20891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b="1" dirty="0">
                <a:solidFill>
                  <a:srgbClr val="FF0000"/>
                </a:solidFill>
                <a:cs typeface="Times New Roman" pitchFamily="18" charset="0"/>
              </a:rPr>
              <a:t>РАДІСТЬ</a:t>
            </a:r>
            <a:endParaRPr lang="ru-RU" sz="2400" b="1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3714744" y="2071678"/>
            <a:ext cx="35226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b="1" dirty="0">
                <a:solidFill>
                  <a:srgbClr val="FF0000"/>
                </a:solidFill>
                <a:cs typeface="Times New Roman" pitchFamily="18" charset="0"/>
              </a:rPr>
              <a:t>ОРГАНІЗОВАНІСТЬ</a:t>
            </a:r>
            <a:endParaRPr lang="ru-RU" sz="2400" b="1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3779838" y="2714620"/>
            <a:ext cx="35290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b="1" dirty="0">
                <a:solidFill>
                  <a:srgbClr val="FF0000"/>
                </a:solidFill>
                <a:cs typeface="Times New Roman" pitchFamily="18" charset="0"/>
              </a:rPr>
              <a:t>КМІТЛИВІСТЬ</a:t>
            </a:r>
            <a:endParaRPr lang="ru-RU" sz="2400" b="1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3857620" y="3286124"/>
            <a:ext cx="35290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2400" b="1" dirty="0">
                <a:solidFill>
                  <a:srgbClr val="FF0000"/>
                </a:solidFill>
                <a:cs typeface="Times New Roman" pitchFamily="18" charset="0"/>
              </a:rPr>
              <a:t>КОЛЕКТИВІЗМ</a:t>
            </a:r>
            <a:endParaRPr lang="ru-RU" sz="2400" b="1" dirty="0">
              <a:solidFill>
                <a:srgbClr val="FF0000"/>
              </a:solidFill>
              <a:cs typeface="Times New Roman" pitchFamily="18" charset="0"/>
            </a:endParaRPr>
          </a:p>
        </p:txBody>
      </p:sp>
      <p:pic>
        <p:nvPicPr>
          <p:cNvPr id="14353" name="Picture 17" descr="vovka2"/>
          <p:cNvPicPr>
            <a:picLocks noChangeAspect="1" noChangeArrowheads="1"/>
          </p:cNvPicPr>
          <p:nvPr/>
        </p:nvPicPr>
        <p:blipFill>
          <a:blip r:embed="rId2" cstate="print"/>
          <a:srcRect l="41354" t="11041" r="20833" b="10208"/>
          <a:stretch>
            <a:fillRect/>
          </a:stretch>
        </p:blipFill>
        <p:spPr bwMode="auto">
          <a:xfrm>
            <a:off x="6659563" y="3257550"/>
            <a:ext cx="2305050" cy="3600450"/>
          </a:xfrm>
          <a:prstGeom prst="rect">
            <a:avLst/>
          </a:prstGeom>
          <a:noFill/>
        </p:spPr>
      </p:pic>
      <p:sp>
        <p:nvSpPr>
          <p:cNvPr id="15" name="WordArt 8"/>
          <p:cNvSpPr>
            <a:spLocks noChangeArrowheads="1" noChangeShapeType="1" noTextEdit="1"/>
          </p:cNvSpPr>
          <p:nvPr/>
        </p:nvSpPr>
        <p:spPr bwMode="auto">
          <a:xfrm>
            <a:off x="2571736" y="428604"/>
            <a:ext cx="857256" cy="78581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uk-UA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500298" y="3643314"/>
            <a:ext cx="407196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8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Слухати уважно;</a:t>
            </a:r>
          </a:p>
          <a:p>
            <a:pPr algn="ctr">
              <a:lnSpc>
                <a:spcPct val="150000"/>
              </a:lnSpc>
            </a:pPr>
            <a:r>
              <a:rPr lang="uk-UA" sz="28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Працювати активн</a:t>
            </a:r>
            <a:r>
              <a:rPr lang="uk-UA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о;</a:t>
            </a:r>
          </a:p>
          <a:p>
            <a:pPr algn="ctr">
              <a:lnSpc>
                <a:spcPct val="150000"/>
              </a:lnSpc>
            </a:pPr>
            <a:r>
              <a:rPr lang="uk-UA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uk-UA" sz="28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Поважати думку товариша.</a:t>
            </a:r>
          </a:p>
          <a:p>
            <a:pPr>
              <a:lnSpc>
                <a:spcPct val="150000"/>
              </a:lnSpc>
            </a:pPr>
            <a:endParaRPr lang="uk-UA" sz="2400" b="1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013648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" decel="100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" decel="100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800" decel="100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" decel="100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0" decel="100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" decel="100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0" decel="100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" decel="1000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  <p:bldP spid="14345" grpId="0" animBg="1"/>
      <p:bldP spid="14346" grpId="0" animBg="1"/>
      <p:bldP spid="14347" grpId="0" animBg="1"/>
      <p:bldP spid="14348" grpId="0"/>
      <p:bldP spid="14349" grpId="0"/>
      <p:bldP spid="14350" grpId="0"/>
      <p:bldP spid="14351" grpId="0"/>
      <p:bldP spid="14352" grpId="0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29048" cy="1143000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1714489"/>
            <a:ext cx="4143404" cy="2143139"/>
          </a:xfrm>
        </p:spPr>
        <p:txBody>
          <a:bodyPr/>
          <a:lstStyle/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 Без </a:t>
            </a:r>
            <a:r>
              <a:rPr lang="ru-RU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знання</a:t>
            </a:r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дробів</a:t>
            </a:r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ніхто</a:t>
            </a:r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 не </a:t>
            </a:r>
            <a:r>
              <a:rPr lang="ru-RU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може</a:t>
            </a:r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визнавати</a:t>
            </a:r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, </a:t>
            </a:r>
            <a:r>
              <a:rPr lang="ru-RU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що</a:t>
            </a:r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знає</a:t>
            </a:r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</a:rPr>
              <a:t> математику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285728"/>
            <a:ext cx="4161377" cy="50006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714884"/>
            <a:ext cx="1763688" cy="19170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72066" y="4071942"/>
            <a:ext cx="3286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Римський оратор і письменник Цицерон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214290"/>
            <a:ext cx="2214546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00504"/>
            <a:ext cx="2243137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2500298" y="642918"/>
            <a:ext cx="39290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>
                <a:solidFill>
                  <a:srgbClr val="00B0F0"/>
                </a:solidFill>
              </a:rPr>
              <a:t>Девіз уроку:</a:t>
            </a:r>
            <a:endParaRPr lang="uk-UA" sz="4000" b="1" dirty="0">
              <a:solidFill>
                <a:srgbClr val="00B0F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714488"/>
            <a:ext cx="75009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“</a:t>
            </a:r>
            <a:r>
              <a:rPr lang="uk-UA" sz="32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</a:rPr>
              <a:t>Не</a:t>
            </a:r>
            <a:r>
              <a:rPr lang="uk-UA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</a:rPr>
              <a:t> махай на все рукою,</a:t>
            </a:r>
          </a:p>
          <a:p>
            <a:pPr algn="ctr"/>
            <a:r>
              <a:rPr lang="uk-UA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</a:rPr>
              <a:t>Не лінуйся , а учись,</a:t>
            </a:r>
          </a:p>
          <a:p>
            <a:pPr algn="ctr"/>
            <a:r>
              <a:rPr lang="uk-UA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</a:rPr>
              <a:t>Бо, чого навчишся в школі,</a:t>
            </a:r>
          </a:p>
          <a:p>
            <a:pPr algn="ctr"/>
            <a:r>
              <a:rPr lang="uk-UA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</a:rPr>
              <a:t>Знадобиться ще колись</a:t>
            </a:r>
            <a:r>
              <a:rPr lang="uk-UA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”</a:t>
            </a:r>
          </a:p>
          <a:p>
            <a:pPr algn="ctr"/>
            <a:endParaRPr lang="uk-UA" sz="3200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/>
              <a:t/>
            </a:r>
            <a:br>
              <a:rPr lang="uk-UA" b="1" i="1" dirty="0" smtClean="0"/>
            </a:br>
            <a:r>
              <a:rPr lang="uk-UA" sz="3600" b="1" i="1" dirty="0" smtClean="0"/>
              <a:t>Перевірка </a:t>
            </a:r>
            <a:r>
              <a:rPr lang="uk-UA" sz="3600" b="1" i="1" dirty="0"/>
              <a:t>домашнього завдання  «мовчки»   (робота в парах)</a:t>
            </a:r>
            <a:r>
              <a:rPr lang="ru-RU" sz="36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Содержимое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buFont typeface="Wingdings" panose="05000000000000000000" pitchFamily="2" charset="2"/>
                  <a:buChar char="§"/>
                </a:pP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№916.    Присадибну ділянку потрібно огородити парканом. Ділянка має форму прямокутника зі сторонами  10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м  і  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м. Скільки метрів паркану потрібно придбати, щоб </a:t>
                </a:r>
                <a:r>
                  <a:rPr lang="uk-UA" sz="1600" b="1" i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огородти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ділянку?</a:t>
                </a:r>
              </a:p>
              <a:p>
                <a:pPr marL="0" indent="0" algn="just">
                  <a:buNone/>
                </a:pPr>
                <a:r>
                  <a:rPr lang="uk-UA" sz="1600" b="1" i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Розв</a:t>
                </a:r>
                <a:r>
                  <a:rPr lang="en-US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’</a:t>
                </a:r>
                <a:r>
                  <a:rPr lang="uk-UA" sz="1600" b="1" i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язання</a:t>
                </a: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. 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Оскільки  ділянка </a:t>
                </a: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має форму 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прямокутника, то  її периметр дорівнює   довжині  паркану:   Р = 2(а+</a:t>
                </a:r>
                <a:r>
                  <a:rPr lang="en-US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b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)= 2 · (10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+ </a:t>
                </a: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)=  =17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𝟕</m:t>
                        </m:r>
                      </m:num>
                      <m:den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= 18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(м).</a:t>
                </a:r>
              </a:p>
              <a:p>
                <a:pPr marL="0" indent="0" algn="just">
                  <a:buNone/>
                </a:pP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                                         Відповідь: </a:t>
                </a: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18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м.</a:t>
                </a:r>
              </a:p>
              <a:p>
                <a:pPr algn="just">
                  <a:buFont typeface="Wingdings" panose="05000000000000000000" pitchFamily="2" charset="2"/>
                  <a:buChar char="§"/>
                </a:pP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№ 912.  Гори </a:t>
                </a:r>
                <a:r>
                  <a:rPr lang="uk-UA" sz="1600" b="1" i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Апецька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, </a:t>
                </a:r>
                <a:r>
                  <a:rPr lang="uk-UA" sz="1600" b="1" i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Боревка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і Говерла знаходяться в Українських  Карпатах.  Гора </a:t>
                </a:r>
                <a:r>
                  <a:rPr lang="uk-UA" sz="1600" b="1" i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Апецька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 має висоту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𝟓𝟏𝟐</m:t>
                        </m:r>
                      </m:num>
                      <m:den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𝟏𝟎𝟎𝟎</m:t>
                        </m:r>
                      </m:den>
                    </m:f>
                  </m:oMath>
                </a14:m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км,  гора  </a:t>
                </a:r>
                <a:r>
                  <a:rPr lang="uk-UA" sz="1600" b="1" i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Боревка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–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𝟔𝟗𝟓</m:t>
                        </m:r>
                      </m:num>
                      <m:den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𝟏𝟎𝟎𝟎</m:t>
                        </m:r>
                      </m:den>
                    </m:f>
                  </m:oMath>
                </a14:m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км,  а гора  Говерла –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𝟔𝟏</m:t>
                        </m:r>
                      </m:num>
                      <m:den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𝟏𝟎𝟎𝟎</m:t>
                        </m:r>
                      </m:den>
                    </m:f>
                  </m:oMath>
                </a14:m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км.  На  скільки гора  Говерла вища за гору  </a:t>
                </a:r>
                <a:r>
                  <a:rPr lang="uk-UA" sz="1600" b="1" i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Апецьку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 і </a:t>
                </a:r>
                <a:r>
                  <a:rPr lang="uk-UA" sz="1600" b="1" i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Боревку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?</a:t>
                </a:r>
              </a:p>
              <a:p>
                <a:pPr marL="0" indent="0" algn="just">
                  <a:buNone/>
                </a:pP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                        1) </a:t>
                </a: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𝟔𝟏</m:t>
                        </m:r>
                      </m:num>
                      <m:den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𝟏𝟎𝟎𝟎</m:t>
                        </m:r>
                      </m:den>
                    </m:f>
                  </m:oMath>
                </a14:m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– </a:t>
                </a: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𝟓𝟏𝟐</m:t>
                        </m:r>
                      </m:num>
                      <m:den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𝟏𝟎𝟎𝟎</m:t>
                        </m:r>
                      </m:den>
                    </m:f>
                  </m:oMath>
                </a14:m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𝟓𝟒𝟗</m:t>
                        </m:r>
                      </m:num>
                      <m:den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𝟏𝟎𝟎𝟎</m:t>
                        </m:r>
                      </m:den>
                    </m:f>
                  </m:oMath>
                </a14:m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(км) – на стільки </a:t>
                </a: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Говерла вища за гору  </a:t>
                </a:r>
                <a:r>
                  <a:rPr lang="uk-UA" sz="1600" b="1" i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Апецьку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;</a:t>
                </a:r>
              </a:p>
              <a:p>
                <a:pPr marL="0" indent="0" algn="just">
                  <a:buNone/>
                </a:pP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                 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       2</a:t>
                </a: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)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𝟔𝟏</m:t>
                        </m:r>
                      </m:num>
                      <m:den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𝟏𝟎𝟎𝟎</m:t>
                        </m:r>
                      </m:den>
                    </m:f>
                  </m:oMath>
                </a14:m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 –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𝟔𝟗𝟓</m:t>
                        </m:r>
                      </m:num>
                      <m:den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𝟏𝟎𝟎𝟎</m:t>
                        </m:r>
                      </m:den>
                    </m:f>
                  </m:oMath>
                </a14:m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𝟑𝟔𝟔</m:t>
                        </m:r>
                      </m:num>
                      <m:den>
                        <m: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𝟏𝟎𝟎𝟎</m:t>
                        </m:r>
                      </m:den>
                    </m:f>
                  </m:oMath>
                </a14:m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 (км) – на стільки Говерла вища за гору </a:t>
                </a:r>
                <a:r>
                  <a:rPr lang="uk-UA" sz="1600" b="1" i="1" dirty="0" err="1" smtClean="0">
                    <a:solidFill>
                      <a:schemeClr val="accent6">
                        <a:lumMod val="75000"/>
                      </a:schemeClr>
                    </a:solidFill>
                  </a:rPr>
                  <a:t>Боревку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.</a:t>
                </a:r>
              </a:p>
              <a:p>
                <a:pPr marL="0" indent="0" algn="just">
                  <a:buNone/>
                </a:pP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                                      </a:t>
                </a:r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Відповідь: 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на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𝟓𝟒𝟗</m:t>
                        </m:r>
                      </m:num>
                      <m:den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𝟏𝟎𝟎𝟎</m:t>
                        </m:r>
                      </m:den>
                    </m:f>
                  </m:oMath>
                </a14:m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 </a:t>
                </a:r>
                <a:r>
                  <a:rPr lang="uk-UA" sz="1600" b="1" i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м;  на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1600" b="1" i="1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𝟑𝟔𝟔</m:t>
                        </m:r>
                      </m:num>
                      <m:den>
                        <m:r>
                          <a:rPr lang="uk-UA" sz="1600" b="1" i="1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latin typeface="Cambria Math"/>
                          </a:rPr>
                          <m:t>𝟏𝟎𝟎𝟎</m:t>
                        </m:r>
                      </m:den>
                    </m:f>
                  </m:oMath>
                </a14:m>
                <a:r>
                  <a:rPr lang="uk-UA" sz="1600" b="1" i="1" dirty="0">
                    <a:solidFill>
                      <a:schemeClr val="accent6">
                        <a:lumMod val="75000"/>
                      </a:schemeClr>
                    </a:solidFill>
                  </a:rPr>
                  <a:t> м.</a:t>
                </a:r>
              </a:p>
              <a:p>
                <a:pPr marL="0" indent="0" algn="just">
                  <a:buNone/>
                </a:pPr>
                <a:endParaRPr lang="uk-UA" sz="1600" b="1" i="1" dirty="0">
                  <a:solidFill>
                    <a:schemeClr val="accent6">
                      <a:lumMod val="75000"/>
                    </a:schemeClr>
                  </a:solidFill>
                </a:endParaRPr>
              </a:p>
              <a:p>
                <a:pPr marL="0" indent="0" algn="just">
                  <a:buNone/>
                </a:pPr>
                <a:endParaRPr lang="uk-UA" sz="1600" b="1" i="1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Содержимое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370" t="-404" r="-37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Дроби </a:t>
            </a:r>
            <a:r>
              <a:rPr lang="uk-UA" sz="2400" dirty="0"/>
              <a:t>у нашому житті відіграють важливу роль.  Сьогодні у нас урок і </a:t>
            </a:r>
            <a:r>
              <a:rPr lang="uk-UA" sz="2400" dirty="0" smtClean="0"/>
              <a:t>до вашого </a:t>
            </a:r>
            <a:r>
              <a:rPr lang="uk-UA" sz="2400" dirty="0"/>
              <a:t>успіху з математики </a:t>
            </a:r>
            <a:r>
              <a:rPr lang="uk-UA" sz="2400" dirty="0" smtClean="0"/>
              <a:t> </a:t>
            </a:r>
            <a:r>
              <a:rPr lang="uk-UA" sz="2400" dirty="0"/>
              <a:t>я хочу </a:t>
            </a:r>
            <a:r>
              <a:rPr lang="uk-UA" sz="2400" dirty="0" smtClean="0"/>
              <a:t>ще вам </a:t>
            </a:r>
            <a:r>
              <a:rPr lang="uk-UA" sz="2400" dirty="0"/>
              <a:t>пропагувати здоровий спосіб життя, що є актуальним як ніколи зараз.</a:t>
            </a:r>
            <a:endParaRPr lang="uk-UA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16832"/>
            <a:ext cx="6624736" cy="42484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6453196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14602"/>
          </a:xfrm>
        </p:spPr>
        <p:txBody>
          <a:bodyPr/>
          <a:lstStyle/>
          <a:p>
            <a:endParaRPr lang="uk-UA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32656"/>
            <a:ext cx="5904656" cy="48965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3872128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/>
          <a:lstStyle/>
          <a:p>
            <a:pPr algn="l"/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b="1" dirty="0" smtClean="0"/>
              <a:t>Завдання:  </a:t>
            </a:r>
            <a:r>
              <a:rPr lang="uk-UA" sz="2400" dirty="0" smtClean="0"/>
              <a:t>скласти ваш </a:t>
            </a:r>
            <a:r>
              <a:rPr lang="uk-UA" sz="2400" dirty="0"/>
              <a:t>режим </a:t>
            </a:r>
            <a:r>
              <a:rPr lang="uk-UA" sz="2400" dirty="0" smtClean="0"/>
              <a:t>дня, </a:t>
            </a:r>
            <a:r>
              <a:rPr lang="uk-UA" sz="2400" dirty="0"/>
              <a:t>який рекомендують також лікарі, щоб ви все встигали виконувати і були бадьорими на наступний день. 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uk-UA" sz="2400" dirty="0"/>
              <a:t>      Ви бачите тільки діаграму, а що відповідає якому кольору ви не знаєте. Хочете дізнатися?</a:t>
            </a:r>
            <a:r>
              <a:rPr lang="ru-RU" sz="2400" dirty="0"/>
              <a:t/>
            </a:r>
            <a:br>
              <a:rPr lang="ru-RU" sz="2400" dirty="0"/>
            </a:br>
            <a:endParaRPr lang="uk-UA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11760" y="2564904"/>
            <a:ext cx="5194920" cy="1612776"/>
          </a:xfrm>
        </p:spPr>
        <p:txBody>
          <a:bodyPr/>
          <a:lstStyle/>
          <a:p>
            <a:pPr marL="0" indent="0">
              <a:buNone/>
            </a:pPr>
            <a:endParaRPr lang="uk-UA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11938" t="35813" r="55969" b="21465"/>
          <a:stretch/>
        </p:blipFill>
        <p:spPr bwMode="auto">
          <a:xfrm>
            <a:off x="2051720" y="2276872"/>
            <a:ext cx="5688632" cy="41044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41800637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200" kern="1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100000">
                      <a:srgbClr val="0000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/>
            </a:r>
            <a:br>
              <a:rPr lang="uk-UA" sz="3200" kern="1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100000">
                      <a:srgbClr val="0000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</a:br>
            <a:r>
              <a:rPr lang="uk-UA" sz="3200" kern="1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100000">
                      <a:srgbClr val="0000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Тема </a:t>
            </a:r>
            <a:r>
              <a:rPr lang="uk-UA" sz="3200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100000">
                      <a:srgbClr val="0000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уроку: </a:t>
            </a:r>
            <a:r>
              <a:rPr lang="ru-RU" sz="3200" b="1" i="1" u="sng" dirty="0">
                <a:solidFill>
                  <a:schemeClr val="accent1">
                    <a:lumMod val="50000"/>
                  </a:schemeClr>
                </a:solidFill>
              </a:rPr>
              <a:t>«Розв'язування </a:t>
            </a:r>
            <a:r>
              <a:rPr lang="ru-RU" sz="3200" b="1" i="1" u="sng" dirty="0">
                <a:solidFill>
                  <a:schemeClr val="accent1">
                    <a:lumMod val="50000"/>
                  </a:schemeClr>
                </a:solidFill>
                <a:hlinkClick r:id="rId2"/>
              </a:rPr>
              <a:t> задач прикладного та практичного </a:t>
            </a:r>
            <a:r>
              <a:rPr lang="ru-RU" sz="3200" b="1" i="1" u="sng" dirty="0" err="1">
                <a:solidFill>
                  <a:schemeClr val="accent1">
                    <a:lumMod val="50000"/>
                  </a:schemeClr>
                </a:solidFill>
                <a:hlinkClick r:id="rId2"/>
              </a:rPr>
              <a:t>змісту</a:t>
            </a:r>
            <a:r>
              <a:rPr lang="ru-RU" sz="3200" b="1" i="1" u="sng" dirty="0">
                <a:solidFill>
                  <a:schemeClr val="accent1">
                    <a:lumMod val="50000"/>
                  </a:schemeClr>
                </a:solidFill>
                <a:hlinkClick r:id="rId2"/>
              </a:rPr>
              <a:t>  </a:t>
            </a:r>
            <a:r>
              <a:rPr lang="uk-UA" sz="3200" b="1" i="1" u="sng" dirty="0">
                <a:solidFill>
                  <a:schemeClr val="accent1">
                    <a:lumMod val="50000"/>
                  </a:schemeClr>
                </a:solidFill>
                <a:hlinkClick r:id="rId2"/>
              </a:rPr>
              <a:t>з теми «Звичайні дроби»</a:t>
            </a:r>
            <a:r>
              <a:rPr lang="ru-RU" sz="3200" u="sng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3200" u="sng" dirty="0">
                <a:solidFill>
                  <a:schemeClr val="accent1">
                    <a:lumMod val="50000"/>
                  </a:schemeClr>
                </a:solidFill>
              </a:rPr>
            </a:br>
            <a:endParaRPr lang="uk-UA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0000"/>
                    </a:gs>
                    <a:gs pos="100000">
                      <a:srgbClr val="0000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Мета 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дізнатись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щось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нове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на уроці;</a:t>
            </a:r>
          </a:p>
          <a:p>
            <a:pPr>
              <a:buFont typeface="Wingdings" pitchFamily="2" charset="2"/>
              <a:buChar char="Ø"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 працювати в групах;</a:t>
            </a:r>
          </a:p>
          <a:p>
            <a:pPr>
              <a:buFont typeface="Wingdings" pitchFamily="2" charset="2"/>
              <a:buChar char="Ø"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 повторити правила додавання і віднімання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дробів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>
              <a:buFont typeface="Wingdings" pitchFamily="2" charset="2"/>
              <a:buChar char="Ø"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 більше дізнатися про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здоровий спосіб життя.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214955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Математика – чарівна наука!</a:t>
            </a:r>
            <a:endParaRPr lang="uk-UA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chemeClr val="accent6">
                    <a:lumMod val="75000"/>
                  </a:schemeClr>
                </a:solidFill>
              </a:rPr>
              <a:t>Вивчення математики можна  порівняти з нелегкою,але                захоплюючою мандрівкою                    дивовижною країною.</a:t>
            </a:r>
            <a:endParaRPr lang="uk-UA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660859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457200" y="1000108"/>
            <a:ext cx="8229600" cy="512605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 місті Математика є дуже довга вулиця — </a:t>
            </a:r>
            <a:r>
              <a:rPr kumimoji="0" lang="uk-UA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вулиця</a:t>
            </a: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Натуральних чисел. Нещодавно ви потрапили на нову вулицю — вулицю Дробових чисел. </a:t>
            </a:r>
            <a:r>
              <a:rPr lang="uk-UA" sz="3200" b="1" i="1" kern="0" dirty="0"/>
              <a:t> </a:t>
            </a:r>
            <a:r>
              <a:rPr lang="uk-UA" sz="3200" b="1" i="1" kern="0" dirty="0" smtClean="0"/>
              <a:t>На </a:t>
            </a: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цій </a:t>
            </a: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вулиці живуть Звичайні дроби</a:t>
            </a: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від якої  відходить</a:t>
            </a:r>
            <a:r>
              <a:rPr kumimoji="0" lang="uk-UA" sz="3200" b="1" i="1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багато провулків,</a:t>
            </a: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а</a:t>
            </a:r>
            <a:r>
              <a:rPr kumimoji="0" lang="uk-UA" sz="3200" b="1" i="1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на </a:t>
            </a: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наступній  вулиці </a:t>
            </a:r>
            <a:r>
              <a:rPr kumimoji="0" lang="uk-UA" sz="3200" b="1" i="1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живуть </a:t>
            </a: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Десяткові </a:t>
            </a:r>
            <a:r>
              <a:rPr kumimoji="0" lang="uk-UA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дроби. Почнемо нашу мандрівку 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uk-UA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1700808"/>
            <a:ext cx="676875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Провулок</a:t>
            </a:r>
            <a:endParaRPr lang="ru-RU" sz="5400" b="1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</a:p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«</a:t>
            </a:r>
            <a:r>
              <a:rPr lang="ru-RU" sz="5400" b="1" cap="none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Запитальний</a:t>
            </a:r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»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04664"/>
            <a:ext cx="242034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74786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/>
            </a:r>
            <a:br>
              <a:rPr lang="uk-UA" dirty="0" smtClean="0">
                <a:solidFill>
                  <a:srgbClr val="FF0000"/>
                </a:solidFill>
              </a:rPr>
            </a:br>
            <a:r>
              <a:rPr lang="uk-UA" dirty="0" smtClean="0">
                <a:solidFill>
                  <a:srgbClr val="FF0000"/>
                </a:solidFill>
              </a:rPr>
              <a:t/>
            </a:r>
            <a:br>
              <a:rPr lang="uk-UA" dirty="0" smtClean="0">
                <a:solidFill>
                  <a:srgbClr val="FF0000"/>
                </a:solidFill>
              </a:rPr>
            </a:br>
            <a:r>
              <a:rPr lang="uk-UA" dirty="0" smtClean="0">
                <a:solidFill>
                  <a:srgbClr val="FF0000"/>
                </a:solidFill>
              </a:rPr>
              <a:t/>
            </a:r>
            <a:br>
              <a:rPr lang="uk-UA" dirty="0" smtClean="0">
                <a:solidFill>
                  <a:srgbClr val="FF0000"/>
                </a:solidFill>
              </a:rPr>
            </a:br>
            <a:r>
              <a:rPr lang="uk-UA" dirty="0" smtClean="0">
                <a:solidFill>
                  <a:srgbClr val="FF0000"/>
                </a:solidFill>
              </a:rPr>
              <a:t/>
            </a:r>
            <a:br>
              <a:rPr lang="uk-UA" dirty="0" smtClean="0">
                <a:solidFill>
                  <a:srgbClr val="FF0000"/>
                </a:solidFill>
              </a:rPr>
            </a:br>
            <a:r>
              <a:rPr lang="uk-UA" sz="3200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Закінчити  речення</a:t>
            </a:r>
            <a:r>
              <a:rPr lang="uk-UA" sz="3200" dirty="0" smtClean="0">
                <a:solidFill>
                  <a:srgbClr val="FF0000"/>
                </a:solidFill>
              </a:rPr>
              <a:t/>
            </a:r>
            <a:br>
              <a:rPr lang="uk-UA" sz="3200" dirty="0" smtClean="0">
                <a:solidFill>
                  <a:srgbClr val="FF0000"/>
                </a:solidFill>
              </a:rPr>
            </a:br>
            <a:r>
              <a:rPr lang="uk-UA" sz="3200" dirty="0" smtClean="0">
                <a:solidFill>
                  <a:srgbClr val="FF0000"/>
                </a:solidFill>
              </a:rPr>
              <a:t/>
            </a:r>
            <a:br>
              <a:rPr lang="uk-UA" sz="3200" dirty="0" smtClean="0">
                <a:solidFill>
                  <a:srgbClr val="FF0000"/>
                </a:solidFill>
              </a:rPr>
            </a:br>
            <a:r>
              <a:rPr lang="uk-UA" i="1" dirty="0" smtClean="0">
                <a:solidFill>
                  <a:srgbClr val="FF0000"/>
                </a:solidFill>
              </a:rPr>
              <a:t>Коли один предмет або одиницю виміру ділять на рівні частини,виникають… .</a:t>
            </a:r>
            <a:br>
              <a:rPr lang="uk-UA" i="1" dirty="0" smtClean="0">
                <a:solidFill>
                  <a:srgbClr val="FF0000"/>
                </a:solidFill>
              </a:rPr>
            </a:br>
            <a:endParaRPr lang="uk-UA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214314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uk-UA" i="1" dirty="0" smtClean="0">
                <a:solidFill>
                  <a:srgbClr val="FF0000"/>
                </a:solidFill>
              </a:rPr>
              <a:t> Дріб, у якого чисельник більший за знаменник або дорівнює йому,називається … .</a:t>
            </a:r>
            <a:endParaRPr lang="uk-UA" i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8662" y="2928934"/>
            <a:ext cx="654295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uk-UA" sz="4400" i="1" dirty="0" smtClean="0">
                <a:solidFill>
                  <a:srgbClr val="FF0000"/>
                </a:solidFill>
              </a:rPr>
              <a:t> З двох дробів з однаковими знаменниками більший той ….</a:t>
            </a:r>
            <a:br>
              <a:rPr lang="uk-UA" sz="4400" i="1" dirty="0" smtClean="0">
                <a:solidFill>
                  <a:srgbClr val="FF0000"/>
                </a:solidFill>
              </a:rPr>
            </a:br>
            <a:r>
              <a:rPr lang="uk-UA" sz="4400" i="1" dirty="0" smtClean="0">
                <a:solidFill>
                  <a:srgbClr val="FF0000"/>
                </a:solidFill>
              </a:rPr>
              <a:t/>
            </a:r>
            <a:br>
              <a:rPr lang="uk-UA" sz="4400" i="1" dirty="0" smtClean="0">
                <a:solidFill>
                  <a:srgbClr val="FF0000"/>
                </a:solidFill>
              </a:rPr>
            </a:br>
            <a:r>
              <a:rPr lang="uk-UA" sz="4400" i="1" dirty="0" smtClean="0">
                <a:solidFill>
                  <a:srgbClr val="FF0000"/>
                </a:solidFill>
              </a:rPr>
              <a:t/>
            </a:r>
            <a:br>
              <a:rPr lang="uk-UA" sz="4400" i="1" dirty="0" smtClean="0">
                <a:solidFill>
                  <a:srgbClr val="FF0000"/>
                </a:solidFill>
              </a:rPr>
            </a:br>
            <a:r>
              <a:rPr lang="uk-UA" sz="4400" i="1" dirty="0" smtClean="0">
                <a:solidFill>
                  <a:srgbClr val="FF0000"/>
                </a:solidFill>
              </a:rPr>
              <a:t/>
            </a:r>
            <a:br>
              <a:rPr lang="uk-UA" sz="4400" i="1" dirty="0" smtClean="0">
                <a:solidFill>
                  <a:srgbClr val="FF0000"/>
                </a:solidFill>
              </a:rPr>
            </a:br>
            <a:r>
              <a:rPr lang="uk-UA" sz="4400" i="1" dirty="0" smtClean="0">
                <a:solidFill>
                  <a:srgbClr val="FF0000"/>
                </a:solidFill>
              </a:rPr>
              <a:t/>
            </a:r>
            <a:br>
              <a:rPr lang="uk-UA" sz="4400" i="1" dirty="0" smtClean="0">
                <a:solidFill>
                  <a:srgbClr val="FF0000"/>
                </a:solidFill>
              </a:rPr>
            </a:br>
            <a:endParaRPr lang="uk-UA" sz="4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357166"/>
            <a:ext cx="60486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uk-UA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     </a:t>
            </a:r>
            <a:r>
              <a:rPr lang="uk-UA" sz="3200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Закінчити  речення</a:t>
            </a:r>
            <a:endParaRPr lang="uk-UA" sz="3200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71678"/>
            <a:ext cx="8229600" cy="150019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uk-UA" i="1" dirty="0" smtClean="0">
                <a:solidFill>
                  <a:srgbClr val="FF0000"/>
                </a:solidFill>
              </a:rPr>
              <a:t> Дріб, у якого чисельник менший від знаменника,називається … .</a:t>
            </a:r>
            <a:endParaRPr lang="uk-UA" i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472" y="3500438"/>
            <a:ext cx="81439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uk-UA" sz="4400" i="1" dirty="0" smtClean="0">
                <a:solidFill>
                  <a:srgbClr val="FF0000"/>
                </a:solidFill>
              </a:rPr>
              <a:t> Всі неправильні дроби  більші від … .</a:t>
            </a:r>
            <a:endParaRPr lang="uk-UA" sz="4400" dirty="0"/>
          </a:p>
        </p:txBody>
      </p:sp>
      <p:pic>
        <p:nvPicPr>
          <p:cNvPr id="4" name="Picture 22" descr="C:\Users\Administrator\Desktop\722038_html_47ef139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2620963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2984"/>
            <a:ext cx="8229600" cy="1857388"/>
          </a:xfrm>
        </p:spPr>
        <p:txBody>
          <a:bodyPr/>
          <a:lstStyle/>
          <a:p>
            <a:pPr algn="l">
              <a:buFont typeface="Wingdings" pitchFamily="2" charset="2"/>
              <a:buChar char="Ø"/>
            </a:pPr>
            <a:r>
              <a:rPr lang="uk-UA" i="1" dirty="0" smtClean="0">
                <a:solidFill>
                  <a:srgbClr val="FF0000"/>
                </a:solidFill>
              </a:rPr>
              <a:t> З двох дробів з однаковими чисельниками більший той, у якого …. </a:t>
            </a:r>
            <a:br>
              <a:rPr lang="uk-UA" i="1" dirty="0" smtClean="0">
                <a:solidFill>
                  <a:srgbClr val="FF0000"/>
                </a:solidFill>
              </a:rPr>
            </a:br>
            <a:r>
              <a:rPr lang="uk-UA" i="1" dirty="0" smtClean="0">
                <a:solidFill>
                  <a:srgbClr val="FF0000"/>
                </a:solidFill>
              </a:rPr>
              <a:t/>
            </a:r>
            <a:br>
              <a:rPr lang="uk-UA" i="1" dirty="0" smtClean="0">
                <a:solidFill>
                  <a:srgbClr val="FF0000"/>
                </a:solidFill>
              </a:rPr>
            </a:br>
            <a:r>
              <a:rPr lang="uk-UA" i="1" dirty="0" smtClean="0">
                <a:solidFill>
                  <a:srgbClr val="FF0000"/>
                </a:solidFill>
              </a:rPr>
              <a:t> </a:t>
            </a:r>
            <a:endParaRPr lang="uk-UA" i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472" y="2571744"/>
            <a:ext cx="82868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uk-UA" sz="4400" i="1" dirty="0" smtClean="0">
                <a:solidFill>
                  <a:srgbClr val="FF0000"/>
                </a:solidFill>
              </a:rPr>
              <a:t> Всі правильні дроби   менші   від ...</a:t>
            </a:r>
            <a:endParaRPr lang="uk-UA" sz="4400" dirty="0" smtClean="0"/>
          </a:p>
          <a:p>
            <a:endParaRPr lang="uk-UA" sz="4400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3" y="1916832"/>
            <a:ext cx="691276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Провулок</a:t>
            </a:r>
            <a:endParaRPr lang="ru-RU" sz="5400" b="1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</a:p>
          <a:p>
            <a:pPr algn="ctr"/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«</a:t>
            </a:r>
            <a:r>
              <a:rPr lang="ru-RU" sz="5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Усні</a:t>
            </a:r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ru-RU" sz="5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вправи</a:t>
            </a:r>
            <a:r>
              <a:rPr lang="ru-RU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»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88640"/>
            <a:ext cx="2709514" cy="2525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8501122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5143512"/>
            <a:ext cx="1649413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5143512"/>
            <a:ext cx="1857388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5143512"/>
            <a:ext cx="1857388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5143512"/>
            <a:ext cx="1714512" cy="144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4356"/>
            <a:ext cx="4086796" cy="7143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3" y="1433484"/>
            <a:ext cx="5126813" cy="7810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4" y="2214554"/>
            <a:ext cx="8869013" cy="500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4" y="4071941"/>
            <a:ext cx="8516539" cy="12085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00373"/>
            <a:ext cx="8251499" cy="6446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42" y="5280470"/>
            <a:ext cx="5125166" cy="91452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500430" y="0"/>
            <a:ext cx="564357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Дай </a:t>
            </a:r>
            <a:r>
              <a:rPr lang="ru-RU" sz="5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відповідь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0250807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5591956" cy="8954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196751"/>
            <a:ext cx="6201641" cy="96215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4" y="2348880"/>
            <a:ext cx="7144748" cy="10002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523" y="3577211"/>
            <a:ext cx="6858958" cy="9526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86322"/>
            <a:ext cx="5725324" cy="90500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28596" y="6000768"/>
            <a:ext cx="6480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12. Чому дорівнює дріб: 15/15 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3532544362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772816"/>
            <a:ext cx="7533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    </a:t>
            </a:r>
            <a:r>
              <a:rPr lang="ru-RU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ru-RU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ru-RU" sz="48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Провулок</a:t>
            </a:r>
            <a:endParaRPr lang="ru-RU" sz="48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endParaRPr lang="ru-RU" sz="48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r>
              <a:rPr lang="ru-RU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« Робота в </a:t>
            </a:r>
            <a:r>
              <a:rPr lang="ru-RU" sz="48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групах</a:t>
            </a:r>
            <a:r>
              <a:rPr lang="ru-RU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»</a:t>
            </a:r>
            <a:endParaRPr lang="uk-UA" sz="48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60648"/>
            <a:ext cx="2880320" cy="2829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0166" y="214290"/>
            <a:ext cx="692948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Виконати</a:t>
            </a:r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5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завдання</a:t>
            </a:r>
            <a:endParaRPr lang="ru-RU" sz="54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/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4797152"/>
            <a:ext cx="6768752" cy="193899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ІІІ група.  </a:t>
            </a:r>
          </a:p>
          <a:p>
            <a:r>
              <a:rPr lang="uk-UA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Запиши дроби </a:t>
            </a:r>
          </a:p>
          <a:p>
            <a:r>
              <a:rPr lang="uk-UA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3/13;1/13;5/13;4/13;6/13;8/13;10/13;7/13; 5/13;11/13.</a:t>
            </a:r>
          </a:p>
          <a:p>
            <a:r>
              <a:rPr lang="uk-UA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у порядку спадання;     б) у прядку зростання. </a:t>
            </a:r>
          </a:p>
          <a:p>
            <a:r>
              <a:rPr lang="uk-UA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Назви найбільший та найменший.</a:t>
            </a:r>
          </a:p>
          <a:p>
            <a:endParaRPr lang="uk-UA" sz="2000" b="1" dirty="0" smtClean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36712"/>
            <a:ext cx="8429684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411760" y="2780928"/>
            <a:ext cx="6496712" cy="252376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ІІ </a:t>
            </a:r>
            <a:r>
              <a:rPr lang="ru-RU" sz="20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група</a:t>
            </a:r>
            <a:endParaRPr lang="ru-RU" sz="20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Записати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 в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зошит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неправилні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дроби:</a:t>
            </a:r>
          </a:p>
          <a:p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а) 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із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знаменником13;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що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можна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сказати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про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їх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кількість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?</a:t>
            </a:r>
          </a:p>
          <a:p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Б)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із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чисельником15;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що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можна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сказати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про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їх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кількість</a:t>
            </a:r>
            <a:r>
              <a:rPr lang="ru-RU" sz="2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1"/>
                </a:solidFill>
              </a:rPr>
              <a:t>?</a:t>
            </a:r>
          </a:p>
          <a:p>
            <a:endParaRPr lang="uk-UA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0" y="764704"/>
            <a:ext cx="8458200" cy="3021487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97036" y="2564904"/>
            <a:ext cx="7634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Провулок</a:t>
            </a:r>
            <a:r>
              <a:rPr lang="ru-RU" sz="54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54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</a:t>
            </a:r>
            <a:r>
              <a:rPr lang="ru-RU" sz="5400" b="1" i="1" cap="none" spc="0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Історичний</a:t>
            </a:r>
            <a:r>
              <a:rPr lang="ru-RU" sz="54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»</a:t>
            </a:r>
            <a:endParaRPr lang="uk-UA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789040"/>
            <a:ext cx="249520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28596" y="5715016"/>
                <a:ext cx="1857388" cy="701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 smtClean="0"/>
                  <a:t>1) 34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uk-UA" sz="2800" b="0" i="1" smtClean="0">
                            <a:latin typeface="Cambria Math"/>
                          </a:rPr>
                          <m:t>11</m:t>
                        </m:r>
                      </m:den>
                    </m:f>
                  </m:oMath>
                </a14:m>
                <a:r>
                  <a:rPr lang="uk-UA" sz="2800" dirty="0" smtClean="0"/>
                  <a:t>;</a:t>
                </a:r>
                <a:endParaRPr lang="uk-UA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596" y="5715016"/>
                <a:ext cx="1857388" cy="701602"/>
              </a:xfrm>
              <a:prstGeom prst="rect">
                <a:avLst/>
              </a:prstGeom>
              <a:blipFill rotWithShape="1">
                <a:blip r:embed="rId3"/>
                <a:stretch>
                  <a:fillRect l="-6557" b="-104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43108" y="5715016"/>
                <a:ext cx="1571636" cy="6998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 smtClean="0"/>
                  <a:t>2) </a:t>
                </a:r>
                <a:r>
                  <a:rPr lang="uk-UA" sz="3200" dirty="0" smtClean="0"/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uk-UA" sz="2800" i="1">
                            <a:latin typeface="Cambria Math"/>
                          </a:rPr>
                          <m:t>11</m:t>
                        </m:r>
                      </m:den>
                    </m:f>
                  </m:oMath>
                </a14:m>
                <a:r>
                  <a:rPr lang="uk-UA" sz="2800" b="1" dirty="0" smtClean="0"/>
                  <a:t>;</a:t>
                </a:r>
                <a:endParaRPr lang="uk-UA" sz="2800" b="1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3108" y="5715016"/>
                <a:ext cx="1571636" cy="699807"/>
              </a:xfrm>
              <a:prstGeom prst="rect">
                <a:avLst/>
              </a:prstGeom>
              <a:blipFill rotWithShape="1">
                <a:blip r:embed="rId4"/>
                <a:stretch>
                  <a:fillRect l="-8171" t="-7895" b="-157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779912" y="5661248"/>
                <a:ext cx="1428760" cy="6163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 smtClean="0"/>
                  <a:t>3) </a:t>
                </a:r>
                <a:r>
                  <a:rPr lang="uk-UA" sz="3200" dirty="0" smtClean="0"/>
                  <a:t>7</a:t>
                </a:r>
                <a:r>
                  <a:rPr lang="uk-UA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uk-UA" sz="2400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uk-UA" sz="2800" dirty="0" smtClean="0"/>
                  <a:t>;</a:t>
                </a:r>
                <a:endParaRPr lang="uk-UA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5661248"/>
                <a:ext cx="1428760" cy="616387"/>
              </a:xfrm>
              <a:prstGeom prst="rect">
                <a:avLst/>
              </a:prstGeom>
              <a:blipFill rotWithShape="1">
                <a:blip r:embed="rId5"/>
                <a:stretch>
                  <a:fillRect l="-8547" t="-16832" b="-2277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286380" y="5786454"/>
                <a:ext cx="1143008" cy="7036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 smtClean="0"/>
                  <a:t>4)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uk-UA" sz="2800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uk-UA" sz="2800" dirty="0" smtClean="0"/>
                  <a:t>;</a:t>
                </a:r>
                <a:endParaRPr lang="uk-UA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6380" y="5786454"/>
                <a:ext cx="1143008" cy="703654"/>
              </a:xfrm>
              <a:prstGeom prst="rect">
                <a:avLst/>
              </a:prstGeom>
              <a:blipFill rotWithShape="1">
                <a:blip r:embed="rId6"/>
                <a:stretch>
                  <a:fillRect l="-10638" b="-948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372200" y="5661248"/>
                <a:ext cx="1500198" cy="7107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 smtClean="0"/>
                  <a:t>5) </a:t>
                </a:r>
                <a:r>
                  <a:rPr lang="uk-UA" sz="3600" dirty="0" smtClean="0"/>
                  <a:t>6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8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uk-UA" sz="2800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uk-UA" sz="2800" dirty="0" smtClean="0"/>
                  <a:t> </a:t>
                </a:r>
                <a:r>
                  <a:rPr lang="uk-UA" sz="2400" dirty="0"/>
                  <a:t>;</a:t>
                </a:r>
                <a:endParaRPr lang="uk-UA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00" y="5661248"/>
                <a:ext cx="1500198" cy="710707"/>
              </a:xfrm>
              <a:prstGeom prst="rect">
                <a:avLst/>
              </a:prstGeom>
              <a:blipFill rotWithShape="1">
                <a:blip r:embed="rId7"/>
                <a:stretch>
                  <a:fillRect l="-8130" t="-14655" b="-215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715272" y="5661248"/>
                <a:ext cx="1428728" cy="616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 smtClean="0"/>
                  <a:t>6) </a:t>
                </a:r>
                <a:r>
                  <a:rPr lang="uk-UA" sz="3200" dirty="0" smtClean="0"/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0" i="1" smtClean="0">
                            <a:latin typeface="Cambria Math"/>
                          </a:rPr>
                          <m:t>8</m:t>
                        </m:r>
                      </m:num>
                      <m:den>
                        <m:r>
                          <a:rPr lang="uk-UA" sz="2400" b="0" i="1" smtClean="0"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endParaRPr lang="uk-UA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5272" y="5661248"/>
                <a:ext cx="1428728" cy="616579"/>
              </a:xfrm>
              <a:prstGeom prst="rect">
                <a:avLst/>
              </a:prstGeom>
              <a:blipFill rotWithShape="1">
                <a:blip r:embed="rId8"/>
                <a:stretch>
                  <a:fillRect l="-8974" t="-16832" b="-2277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1" grpId="0"/>
      <p:bldP spid="12" grpId="0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>
            <a:off x="4211638" y="476250"/>
            <a:ext cx="4535487" cy="4318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uk-UA" sz="3600" kern="1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Довідка:</a:t>
            </a:r>
          </a:p>
        </p:txBody>
      </p:sp>
      <p:pic>
        <p:nvPicPr>
          <p:cNvPr id="15367" name="Picture 7" descr="b05d93436b6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125538"/>
            <a:ext cx="8640763" cy="5400675"/>
          </a:xfrm>
          <a:prstGeom prst="rect">
            <a:avLst/>
          </a:prstGeom>
          <a:noFill/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971550" y="2214563"/>
            <a:ext cx="3457575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400" i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   Дроби виникли в глибоку давнину, задовго до грецької цивілізації, точної дати часописи не містять</a:t>
            </a:r>
            <a:r>
              <a:rPr lang="ru-RU" sz="1400" i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5364163" y="2276475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600" b="1" i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Хронологія :</a:t>
            </a:r>
            <a:r>
              <a:rPr lang="ru-RU"/>
              <a:t> 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4859338" y="2708275"/>
            <a:ext cx="3529012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SzPct val="125000"/>
              <a:buFont typeface="Wingdings" pitchFamily="2" charset="2"/>
              <a:buChar char="v"/>
            </a:pPr>
            <a:r>
              <a:rPr lang="uk-UA" sz="1600" i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в слов'янській мові слово дріб з'явилось у VIII ст., походило від слів "дрібнити", "ламати", "розбивати";</a:t>
            </a:r>
          </a:p>
          <a:p>
            <a:pPr>
              <a:buSzPct val="125000"/>
              <a:buFont typeface="Wingdings" pitchFamily="2" charset="2"/>
              <a:buChar char="v"/>
            </a:pPr>
            <a:r>
              <a:rPr lang="uk-UA" sz="1600" i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риску дробу почали використовувати 300 років тому;</a:t>
            </a:r>
          </a:p>
          <a:p>
            <a:pPr>
              <a:buSzPct val="125000"/>
              <a:buFont typeface="Wingdings" pitchFamily="2" charset="2"/>
              <a:buChar char="v"/>
            </a:pPr>
            <a:r>
              <a:rPr lang="uk-UA" sz="1600" i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сучасний запис дробу розповсюдив італійський купець Фібоначчі у 1202 р., він же ввів термін "Дріб";</a:t>
            </a:r>
          </a:p>
          <a:p>
            <a:pPr>
              <a:buSzPct val="125000"/>
              <a:buFont typeface="Wingdings" pitchFamily="2" charset="2"/>
              <a:buChar char="v"/>
            </a:pPr>
            <a:r>
              <a:rPr lang="uk-UA" sz="1600" i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терміни "чисельник", "знаменник" – у ХІІІ ст. Максим Плануд – грецький монах, учений математик</a:t>
            </a:r>
            <a:r>
              <a:rPr lang="uk-UA" sz="160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71" name="Picture 11" descr="77ccb308962dc6ae2604e54ecd6418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3068638"/>
            <a:ext cx="2376487" cy="2343150"/>
          </a:xfrm>
          <a:prstGeom prst="rect">
            <a:avLst/>
          </a:prstGeom>
          <a:noFill/>
        </p:spPr>
      </p:pic>
      <p:pic>
        <p:nvPicPr>
          <p:cNvPr id="15372" name="Picture 12" descr="0_9e22c_7eed0bb_or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3716338"/>
            <a:ext cx="1077913" cy="1800225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/>
      <p:bldP spid="15369" grpId="0"/>
      <p:bldP spid="1537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387424"/>
            <a:ext cx="8219256" cy="1805062"/>
          </a:xfrm>
        </p:spPr>
        <p:txBody>
          <a:bodyPr/>
          <a:lstStyle/>
          <a:p>
            <a:r>
              <a:rPr lang="uk-UA" b="1" i="1" dirty="0" smtClean="0">
                <a:solidFill>
                  <a:srgbClr val="002060"/>
                </a:solidFill>
              </a:rPr>
              <a:t>Історія запису дроб</a:t>
            </a:r>
            <a:r>
              <a:rPr lang="uk-UA" b="1" dirty="0" smtClean="0">
                <a:solidFill>
                  <a:srgbClr val="002060"/>
                </a:solidFill>
              </a:rPr>
              <a:t>у</a:t>
            </a:r>
            <a:endParaRPr lang="uk-UA" b="1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052736"/>
            <a:ext cx="8208912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WordArt 2"/>
          <p:cNvSpPr>
            <a:spLocks noChangeArrowheads="1" noChangeShapeType="1" noTextEdit="1"/>
          </p:cNvSpPr>
          <p:nvPr/>
        </p:nvSpPr>
        <p:spPr bwMode="auto">
          <a:xfrm>
            <a:off x="4211638" y="476250"/>
            <a:ext cx="4535487" cy="4318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Робота в групах - «Калейдоскоп знань»</a:t>
            </a:r>
            <a:endParaRPr lang="uk-UA" sz="3600" kern="1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4580" name="WordArt 4"/>
          <p:cNvSpPr>
            <a:spLocks noChangeArrowheads="1" noChangeShapeType="1" noTextEdit="1"/>
          </p:cNvSpPr>
          <p:nvPr/>
        </p:nvSpPr>
        <p:spPr bwMode="auto">
          <a:xfrm>
            <a:off x="827088" y="1052513"/>
            <a:ext cx="4535487" cy="4318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uk-UA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Повідомлення учнів  </a:t>
            </a:r>
            <a:r>
              <a:rPr lang="uk-UA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І </a:t>
            </a:r>
            <a:r>
              <a:rPr lang="uk-UA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групи:</a:t>
            </a:r>
          </a:p>
        </p:txBody>
      </p:sp>
      <p:sp>
        <p:nvSpPr>
          <p:cNvPr id="24581" name="WordArt 5"/>
          <p:cNvSpPr>
            <a:spLocks noChangeArrowheads="1" noChangeShapeType="1" noTextEdit="1"/>
          </p:cNvSpPr>
          <p:nvPr/>
        </p:nvSpPr>
        <p:spPr bwMode="auto">
          <a:xfrm>
            <a:off x="1331913" y="1557338"/>
            <a:ext cx="6523037" cy="465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uk-UA" sz="3200" b="1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E0FFC1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«Мандрівники в минуле» 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395288" y="2060575"/>
            <a:ext cx="47529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6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Ми вирушили в бібліотеку і дізналися про таке:</a:t>
            </a:r>
            <a:r>
              <a:rPr lang="ru-RU" sz="16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3708400" y="2420938"/>
            <a:ext cx="4967288" cy="954107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rgbClr val="A0965A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4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Першим дробом, з яким ознайомилося людство, було позначення половини якого-небудь реального предмета  1/2.</a:t>
            </a:r>
            <a:r>
              <a:rPr lang="ru-RU" sz="14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4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Спочатку існували тільки дроби із числом </a:t>
            </a:r>
            <a:r>
              <a:rPr lang="uk-UA" sz="14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uk-UA" sz="14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у знаменнику. Пізніше до них було приєднано дріб 1/3.</a:t>
            </a:r>
            <a:endParaRPr lang="ru-RU" sz="14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6" name="Picture 10" descr="bts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428868"/>
            <a:ext cx="2398713" cy="3392487"/>
          </a:xfrm>
          <a:prstGeom prst="rect">
            <a:avLst/>
          </a:prstGeom>
          <a:noFill/>
        </p:spPr>
      </p:pic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3708400" y="3500438"/>
            <a:ext cx="4967288" cy="730250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rgbClr val="A0965A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4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У стародавньому Єгипті дробами оперували ще 4 тисячі років тому</a:t>
            </a:r>
            <a:r>
              <a:rPr lang="ru-RU" sz="14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uk-UA" sz="14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Запис дробу за допомогою дробової риски став відомим вже в 16 столітті.</a:t>
            </a:r>
            <a:r>
              <a:rPr lang="ru-RU" sz="14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3708400" y="4365625"/>
            <a:ext cx="4967288" cy="730250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rgbClr val="A0965A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4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Римляни користувалися конкретними дробами. Аптекарський фунт ділився на 12 частин —унцій. З них складали всі дроби із знаменником 12</a:t>
            </a:r>
            <a:endParaRPr lang="ru-RU" sz="1400" b="1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3708400" y="5229225"/>
            <a:ext cx="4967288" cy="94297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rgbClr val="A0965A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4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Вавілоняни користувалися дробами із знаменником 60, які називали шістдесятковими дробами. Саме з ними пов'язаний сучасний поділ години на 60 хвилин (1год = 60 с), а хвилини на 60 секунд (1 хв = 60 с).</a:t>
            </a:r>
            <a:endParaRPr lang="ru-RU" sz="1400" b="1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800" decel="100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800" decel="100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0"/>
      <p:bldP spid="24582" grpId="0"/>
      <p:bldP spid="24583" grpId="0" animBg="1"/>
      <p:bldP spid="24588" grpId="0" animBg="1"/>
      <p:bldP spid="24589" grpId="0" animBg="1"/>
      <p:bldP spid="2459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WordArt 2"/>
          <p:cNvSpPr>
            <a:spLocks noChangeArrowheads="1" noChangeShapeType="1" noTextEdit="1"/>
          </p:cNvSpPr>
          <p:nvPr/>
        </p:nvSpPr>
        <p:spPr bwMode="auto">
          <a:xfrm>
            <a:off x="4211638" y="476250"/>
            <a:ext cx="4535487" cy="4318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Робота в </a:t>
            </a:r>
            <a:r>
              <a:rPr lang="ru-RU" sz="3600" kern="10" dirty="0" err="1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групах</a:t>
            </a:r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 - «Калейдоскоп </a:t>
            </a:r>
            <a:r>
              <a:rPr lang="ru-RU" sz="3600" kern="10" dirty="0" err="1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знань</a:t>
            </a:r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»</a:t>
            </a:r>
            <a:endParaRPr lang="uk-UA" sz="3600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6628" name="WordArt 4"/>
          <p:cNvSpPr>
            <a:spLocks noChangeArrowheads="1" noChangeShapeType="1" noTextEdit="1"/>
          </p:cNvSpPr>
          <p:nvPr/>
        </p:nvSpPr>
        <p:spPr bwMode="auto">
          <a:xfrm>
            <a:off x="827088" y="1052513"/>
            <a:ext cx="4535487" cy="4318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uk-UA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Повідомлення учнів  </a:t>
            </a:r>
            <a:r>
              <a:rPr lang="uk-UA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ІІ </a:t>
            </a:r>
            <a:r>
              <a:rPr lang="uk-UA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групи:</a:t>
            </a:r>
          </a:p>
        </p:txBody>
      </p:sp>
      <p:sp>
        <p:nvSpPr>
          <p:cNvPr id="26629" name="WordArt 5"/>
          <p:cNvSpPr>
            <a:spLocks noChangeArrowheads="1" noChangeShapeType="1" noTextEdit="1"/>
          </p:cNvSpPr>
          <p:nvPr/>
        </p:nvSpPr>
        <p:spPr bwMode="auto">
          <a:xfrm>
            <a:off x="5508625" y="1125538"/>
            <a:ext cx="3209925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uk-UA" sz="32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E0FFC1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endParaRPr lang="uk-UA" sz="3200" b="1" kern="1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E0FFC1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684213" y="1628775"/>
            <a:ext cx="47513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b="1" i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Випуск газети  «Дроби в нашому житті». 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41" name="Picture 17" descr="105565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095500"/>
            <a:ext cx="8713788" cy="4762500"/>
          </a:xfrm>
          <a:prstGeom prst="rect">
            <a:avLst/>
          </a:prstGeom>
          <a:noFill/>
        </p:spPr>
      </p:pic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1258888" y="2565400"/>
            <a:ext cx="2016125" cy="3817938"/>
            <a:chOff x="839" y="1570"/>
            <a:chExt cx="1270" cy="2405"/>
          </a:xfrm>
        </p:grpSpPr>
        <p:sp>
          <p:nvSpPr>
            <p:cNvPr id="26643" name="Text Box 19"/>
            <p:cNvSpPr txBox="1">
              <a:spLocks noChangeArrowheads="1"/>
            </p:cNvSpPr>
            <p:nvPr/>
          </p:nvSpPr>
          <p:spPr bwMode="auto">
            <a:xfrm>
              <a:off x="908" y="1570"/>
              <a:ext cx="104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uk-UA" sz="1400" b="1" dirty="0">
                  <a:solidFill>
                    <a:srgbClr val="663300"/>
                  </a:solidFill>
                  <a:latin typeface="Times New Roman" pitchFamily="18" charset="0"/>
                  <a:cs typeface="Times New Roman" pitchFamily="18" charset="0"/>
                </a:rPr>
                <a:t>Людина і дроби.</a:t>
              </a:r>
              <a:endParaRPr lang="ru-RU" sz="14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644" name="Text Box 20"/>
            <p:cNvSpPr txBox="1">
              <a:spLocks noChangeArrowheads="1"/>
            </p:cNvSpPr>
            <p:nvPr/>
          </p:nvSpPr>
          <p:spPr bwMode="auto">
            <a:xfrm>
              <a:off x="862" y="1797"/>
              <a:ext cx="1180" cy="1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dist">
                <a:lnSpc>
                  <a:spcPct val="90000"/>
                </a:lnSpc>
              </a:pPr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    1/12  маси тіла людини становить кров, 1/2  всієї крові міститься в кровоносних судинах,</a:t>
              </a:r>
            </a:p>
            <a:p>
              <a:pPr algn="dist">
                <a:lnSpc>
                  <a:spcPct val="90000"/>
                </a:lnSpc>
              </a:pPr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1/5  у печінці, 4/25  у селезінці, 1/10  у підшкірних судинах</a:t>
              </a:r>
            </a:p>
            <a:p>
              <a:pPr algn="dist">
                <a:lnSpc>
                  <a:spcPct val="90000"/>
                </a:lnSpc>
              </a:pPr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3/50 л крові </a:t>
              </a:r>
              <a:r>
                <a:rPr lang="uk-UA" sz="1200" dirty="0" err="1">
                  <a:latin typeface="Times New Roman" pitchFamily="18" charset="0"/>
                  <a:cs typeface="Times New Roman" pitchFamily="18" charset="0"/>
                </a:rPr>
                <a:t>виштовху-ється</a:t>
              </a:r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 за одне </a:t>
              </a:r>
              <a:r>
                <a:rPr lang="uk-UA" sz="1200" dirty="0" err="1">
                  <a:latin typeface="Times New Roman" pitchFamily="18" charset="0"/>
                  <a:cs typeface="Times New Roman" pitchFamily="18" charset="0"/>
                </a:rPr>
                <a:t>корочення</a:t>
              </a:r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 серця виштовхується серцем за одну хвилину</a:t>
              </a:r>
              <a:r>
                <a:rPr lang="uk-UA" sz="1200" dirty="0"/>
                <a:t>.</a:t>
              </a:r>
              <a:endParaRPr lang="ru-RU" sz="1200" dirty="0"/>
            </a:p>
          </p:txBody>
        </p:sp>
        <p:pic>
          <p:nvPicPr>
            <p:cNvPr id="26647" name="Picture 23" descr="sistema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75" y="3022"/>
              <a:ext cx="384" cy="816"/>
            </a:xfrm>
            <a:prstGeom prst="rect">
              <a:avLst/>
            </a:prstGeom>
            <a:noFill/>
          </p:spPr>
        </p:pic>
        <p:pic>
          <p:nvPicPr>
            <p:cNvPr id="26648" name="Picture 24" descr="e2c811e5323e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316" y="3022"/>
              <a:ext cx="691" cy="691"/>
            </a:xfrm>
            <a:prstGeom prst="rect">
              <a:avLst/>
            </a:prstGeom>
            <a:noFill/>
          </p:spPr>
        </p:pic>
        <p:sp>
          <p:nvSpPr>
            <p:cNvPr id="26649" name="Rectangle 25"/>
            <p:cNvSpPr>
              <a:spLocks noChangeArrowheads="1"/>
            </p:cNvSpPr>
            <p:nvPr/>
          </p:nvSpPr>
          <p:spPr bwMode="auto">
            <a:xfrm>
              <a:off x="839" y="1616"/>
              <a:ext cx="1270" cy="235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uk-UA"/>
            </a:p>
          </p:txBody>
        </p:sp>
      </p:grp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3419475" y="2565400"/>
            <a:ext cx="2089150" cy="3292475"/>
            <a:chOff x="2200" y="1570"/>
            <a:chExt cx="1316" cy="2074"/>
          </a:xfrm>
        </p:grpSpPr>
        <p:sp>
          <p:nvSpPr>
            <p:cNvPr id="26650" name="Text Box 26"/>
            <p:cNvSpPr txBox="1">
              <a:spLocks noChangeArrowheads="1"/>
            </p:cNvSpPr>
            <p:nvPr/>
          </p:nvSpPr>
          <p:spPr bwMode="auto">
            <a:xfrm>
              <a:off x="2381" y="1570"/>
              <a:ext cx="104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uk-UA" sz="1400" b="1" dirty="0">
                  <a:solidFill>
                    <a:srgbClr val="663300"/>
                  </a:solidFill>
                  <a:latin typeface="Times New Roman" pitchFamily="18" charset="0"/>
                  <a:cs typeface="Times New Roman" pitchFamily="18" charset="0"/>
                </a:rPr>
                <a:t>Земля і дроби.</a:t>
              </a:r>
              <a:r>
                <a:rPr lang="ru-RU" sz="1400" dirty="0">
                  <a:solidFill>
                    <a:srgbClr val="6633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26651" name="Rectangle 27"/>
            <p:cNvSpPr>
              <a:spLocks noChangeArrowheads="1"/>
            </p:cNvSpPr>
            <p:nvPr/>
          </p:nvSpPr>
          <p:spPr bwMode="auto">
            <a:xfrm>
              <a:off x="2200" y="1616"/>
              <a:ext cx="1316" cy="19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vert="wordArtVert" wrap="none" anchor="ctr"/>
            <a:lstStyle/>
            <a:p>
              <a:endParaRPr lang="uk-UA"/>
            </a:p>
          </p:txBody>
        </p:sp>
        <p:sp>
          <p:nvSpPr>
            <p:cNvPr id="26652" name="Text Box 28"/>
            <p:cNvSpPr txBox="1">
              <a:spLocks noChangeArrowheads="1"/>
            </p:cNvSpPr>
            <p:nvPr/>
          </p:nvSpPr>
          <p:spPr bwMode="auto">
            <a:xfrm>
              <a:off x="2296" y="1754"/>
              <a:ext cx="1180" cy="1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3/4 – покрито водою</a:t>
              </a:r>
            </a:p>
            <a:p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1/4 – суша</a:t>
              </a:r>
            </a:p>
            <a:p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1/8 – поверхня Землі на якій можна жити</a:t>
              </a:r>
            </a:p>
            <a:p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1/8 -  пустелі, гори, ліси,</a:t>
              </a:r>
            </a:p>
            <a:p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3/32 – місця , де можуть жити люди</a:t>
              </a:r>
            </a:p>
            <a:p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 1/32 – поля, де вирощують врожай.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6653" name="Picture 29" descr="green-car-technology-award-800x64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336" y="2800"/>
              <a:ext cx="1043" cy="844"/>
            </a:xfrm>
            <a:prstGeom prst="rect">
              <a:avLst/>
            </a:prstGeom>
            <a:noFill/>
          </p:spPr>
        </p:pic>
      </p:grpSp>
      <p:grpSp>
        <p:nvGrpSpPr>
          <p:cNvPr id="4" name="Group 37"/>
          <p:cNvGrpSpPr>
            <a:grpSpLocks/>
          </p:cNvGrpSpPr>
          <p:nvPr/>
        </p:nvGrpSpPr>
        <p:grpSpPr bwMode="auto">
          <a:xfrm>
            <a:off x="5643570" y="2643182"/>
            <a:ext cx="2303463" cy="2952750"/>
            <a:chOff x="3606" y="1616"/>
            <a:chExt cx="1451" cy="1860"/>
          </a:xfrm>
        </p:grpSpPr>
        <p:sp>
          <p:nvSpPr>
            <p:cNvPr id="26654" name="Text Box 30"/>
            <p:cNvSpPr txBox="1">
              <a:spLocks noChangeArrowheads="1"/>
            </p:cNvSpPr>
            <p:nvPr/>
          </p:nvSpPr>
          <p:spPr bwMode="auto">
            <a:xfrm>
              <a:off x="3787" y="1616"/>
              <a:ext cx="104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uk-UA" sz="1400" b="1" dirty="0">
                  <a:solidFill>
                    <a:srgbClr val="663300"/>
                  </a:solidFill>
                  <a:latin typeface="Times New Roman" pitchFamily="18" charset="0"/>
                  <a:cs typeface="Times New Roman" pitchFamily="18" charset="0"/>
                </a:rPr>
                <a:t>Дроби і музика</a:t>
              </a:r>
              <a:r>
                <a:rPr lang="ru-RU" sz="1400" dirty="0">
                  <a:solidFill>
                    <a:srgbClr val="6633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26655" name="Rectangle 31"/>
            <p:cNvSpPr>
              <a:spLocks noChangeArrowheads="1"/>
            </p:cNvSpPr>
            <p:nvPr/>
          </p:nvSpPr>
          <p:spPr bwMode="auto">
            <a:xfrm>
              <a:off x="3606" y="1616"/>
              <a:ext cx="1451" cy="186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uk-UA"/>
            </a:p>
          </p:txBody>
        </p:sp>
        <p:sp>
          <p:nvSpPr>
            <p:cNvPr id="26656" name="Text Box 32"/>
            <p:cNvSpPr txBox="1">
              <a:spLocks noChangeArrowheads="1"/>
            </p:cNvSpPr>
            <p:nvPr/>
          </p:nvSpPr>
          <p:spPr bwMode="auto">
            <a:xfrm>
              <a:off x="3651" y="1797"/>
              <a:ext cx="1316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dist">
                <a:spcBef>
                  <a:spcPct val="50000"/>
                </a:spcBef>
              </a:pPr>
              <a:r>
                <a:rPr lang="uk-UA" sz="1200" dirty="0">
                  <a:latin typeface="Times New Roman" pitchFamily="18" charset="0"/>
                  <a:cs typeface="Times New Roman" pitchFamily="18" charset="0"/>
                </a:rPr>
                <a:t>Колись, перебираючи струни на арфі, давньогрецький учений Піфагор помітив, що най милозвучніше співвідношення звуків – це октава -1/8, квінта – 1/5 і кванта –  1/4.</a:t>
              </a:r>
              <a:endParaRPr lang="ru-RU" sz="12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6657" name="Picture 33" descr="Lyre_(PSF)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286" y="2750"/>
              <a:ext cx="653" cy="682"/>
            </a:xfrm>
            <a:prstGeom prst="rect">
              <a:avLst/>
            </a:prstGeom>
            <a:noFill/>
          </p:spPr>
        </p:pic>
        <p:pic>
          <p:nvPicPr>
            <p:cNvPr id="26658" name="Picture 34" descr="harp-clipart-harp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rot="816448">
              <a:off x="3787" y="2795"/>
              <a:ext cx="388" cy="517"/>
            </a:xfrm>
            <a:prstGeom prst="rect">
              <a:avLst/>
            </a:prstGeom>
            <a:noFill/>
          </p:spPr>
        </p:pic>
      </p:grpSp>
      <p:pic>
        <p:nvPicPr>
          <p:cNvPr id="26642" name="Picture 18" descr="1531207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12088" y="4652963"/>
            <a:ext cx="1209675" cy="2038350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8" grpId="0"/>
      <p:bldP spid="2664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WordArt 3"/>
          <p:cNvSpPr>
            <a:spLocks noChangeArrowheads="1" noChangeShapeType="1" noTextEdit="1"/>
          </p:cNvSpPr>
          <p:nvPr/>
        </p:nvSpPr>
        <p:spPr bwMode="auto">
          <a:xfrm>
            <a:off x="4211638" y="476250"/>
            <a:ext cx="4535487" cy="4318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Робота в </a:t>
            </a:r>
            <a:r>
              <a:rPr lang="ru-RU" sz="3600" kern="10" dirty="0" err="1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групах</a:t>
            </a:r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 - «Калейдоскоп </a:t>
            </a:r>
            <a:r>
              <a:rPr lang="ru-RU" sz="3600" kern="10" dirty="0" err="1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знань</a:t>
            </a:r>
            <a:r>
              <a:rPr lang="ru-RU" sz="3600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»</a:t>
            </a:r>
            <a:endParaRPr lang="uk-UA" sz="3600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effectLst>
                <a:outerShdw dist="12700" dir="5400000" algn="ctr" rotWithShape="0">
                  <a:schemeClr val="tx1">
                    <a:alpha val="80000"/>
                  </a:scheme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827088" y="1052513"/>
            <a:ext cx="4535487" cy="4318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uk-UA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Повідомлення учнів  </a:t>
            </a:r>
            <a:r>
              <a:rPr lang="uk-UA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ІІІ </a:t>
            </a:r>
            <a:r>
              <a:rPr lang="uk-UA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групи:</a:t>
            </a:r>
          </a:p>
        </p:txBody>
      </p:sp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>
            <a:off x="1331913" y="1557338"/>
            <a:ext cx="6523037" cy="465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uk-UA" sz="3200" b="1" kern="10" dirty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E0FFC1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«Мандрівники в минуле» 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395288" y="2060575"/>
            <a:ext cx="47529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6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Ми вирушили в бібліотеку і дізналися про таке:</a:t>
            </a:r>
            <a:r>
              <a:rPr lang="ru-RU" sz="1600" b="1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500034" y="2430463"/>
            <a:ext cx="5143536" cy="738664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rgbClr val="A0965A"/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4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Сучасне позначення дробів бере початок у стародавній Індії. Його використовували араби, а потім у XII—XIV ст. запозичили європейці.</a:t>
            </a:r>
            <a:r>
              <a:rPr lang="uk-UA" sz="1400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642910" y="3509963"/>
            <a:ext cx="4143404" cy="1169551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rgbClr val="A0965A"/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4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Спочатку дроби записували без дробової риски; пізніше дробову частину стали писати чорним чорнилом або відділяти вертикальною рискою. Риску дробу почали застосовувати близько 300 років тому.</a:t>
            </a:r>
            <a:endParaRPr lang="ru-RU" sz="1400" b="1" dirty="0">
              <a:solidFill>
                <a:srgbClr val="66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2071670" y="5143512"/>
            <a:ext cx="5929354" cy="800219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rgbClr val="A0965A"/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14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У Європі сучасний запис дробів у 1200 році </a:t>
            </a:r>
            <a:r>
              <a:rPr lang="uk-UA" sz="1400" b="1" dirty="0" smtClean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 ввів </a:t>
            </a:r>
            <a:r>
              <a:rPr lang="uk-UA" sz="14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італієць </a:t>
            </a:r>
            <a:r>
              <a:rPr lang="uk-UA" sz="1400" b="1" dirty="0" err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Фібоначчі</a:t>
            </a:r>
            <a:r>
              <a:rPr lang="uk-UA" sz="14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. Він першим ужив термін «дріб». Назви «чисельник» і «знаменник» у XIII ст. зустрічаються у грецького математика Максима </a:t>
            </a:r>
            <a:r>
              <a:rPr lang="uk-UA" sz="1400" b="1" dirty="0" err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Плануда</a:t>
            </a:r>
            <a:r>
              <a:rPr lang="uk-UA" b="1" dirty="0"/>
              <a:t>.</a:t>
            </a:r>
            <a:endParaRPr lang="ru-RU" b="1" dirty="0"/>
          </a:p>
        </p:txBody>
      </p:sp>
      <p:pic>
        <p:nvPicPr>
          <p:cNvPr id="11" name="Picture 2" descr="Machovka-Bookca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5" y="2214554"/>
            <a:ext cx="2643207" cy="2786082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800" decel="100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100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8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5" grpId="0"/>
      <p:bldP spid="25606" grpId="0"/>
      <p:bldP spid="25607" grpId="0" animBg="1"/>
      <p:bldP spid="25609" grpId="0" animBg="1"/>
      <p:bldP spid="256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2500" b="1" dirty="0">
                <a:solidFill>
                  <a:srgbClr val="FF0000"/>
                </a:solidFill>
                <a:latin typeface="Verdana" pitchFamily="34" charset="0"/>
                <a:cs typeface="Arial" charset="0"/>
              </a:rPr>
              <a:t>« Що є для людини найбільш цінним і важливим у житті - багатство чи слава? »</a:t>
            </a:r>
            <a:r>
              <a:rPr lang="ru-RU" sz="2500" b="1" i="1" dirty="0">
                <a:solidFill>
                  <a:srgbClr val="FF0000"/>
                </a:solidFill>
                <a:latin typeface="Bookman Old Style" pitchFamily="18" charset="0"/>
                <a:cs typeface="Arial" charset="0"/>
              </a:rPr>
              <a:t/>
            </a:r>
            <a:br>
              <a:rPr lang="ru-RU" sz="2500" b="1" i="1" dirty="0">
                <a:solidFill>
                  <a:srgbClr val="FF0000"/>
                </a:solidFill>
                <a:latin typeface="Bookman Old Style" pitchFamily="18" charset="0"/>
                <a:cs typeface="Arial" charset="0"/>
              </a:rPr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57200" y="4653136"/>
            <a:ext cx="7643192" cy="1473027"/>
          </a:xfrm>
        </p:spPr>
        <p:txBody>
          <a:bodyPr>
            <a:normAutofit fontScale="92500" lnSpcReduction="20000"/>
          </a:bodyPr>
          <a:lstStyle/>
          <a:p>
            <a:pPr marL="0" lvl="0" indent="0" algn="ctr">
              <a:buNone/>
            </a:pPr>
            <a:r>
              <a:rPr lang="ru-RU" sz="3000" b="1" i="1" dirty="0">
                <a:solidFill>
                  <a:srgbClr val="002060"/>
                </a:solidFill>
                <a:latin typeface="Bookman Old Style" pitchFamily="18" charset="0"/>
              </a:rPr>
              <a:t>« </a:t>
            </a:r>
            <a:r>
              <a:rPr lang="ru-RU" sz="3000" b="1" i="1" dirty="0" err="1">
                <a:solidFill>
                  <a:srgbClr val="002060"/>
                </a:solidFill>
                <a:latin typeface="Bookman Old Style" pitchFamily="18" charset="0"/>
              </a:rPr>
              <a:t>Ні</a:t>
            </a:r>
            <a:r>
              <a:rPr lang="ru-RU" sz="3000" b="1" i="1" dirty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uk-UA" sz="3000" b="1" dirty="0">
                <a:solidFill>
                  <a:srgbClr val="002060"/>
                </a:solidFill>
              </a:rPr>
              <a:t> </a:t>
            </a:r>
            <a:r>
              <a:rPr lang="uk-UA" sz="3000" b="1" i="1" dirty="0">
                <a:solidFill>
                  <a:srgbClr val="002060"/>
                </a:solidFill>
              </a:rPr>
              <a:t>багатство , ні слава не роблять  людину щасливою.  Здоровий жебрак щасливіший хворого короля !</a:t>
            </a:r>
            <a:r>
              <a:rPr lang="uk-UA" sz="3000" b="1" dirty="0">
                <a:solidFill>
                  <a:srgbClr val="002060"/>
                </a:solidFill>
              </a:rPr>
              <a:t> </a:t>
            </a:r>
            <a:r>
              <a:rPr lang="ru-RU" sz="3000" b="1" i="1" dirty="0">
                <a:solidFill>
                  <a:srgbClr val="002060"/>
                </a:solidFill>
                <a:latin typeface="Bookman Old Style" pitchFamily="18" charset="0"/>
              </a:rPr>
              <a:t>»</a:t>
            </a:r>
            <a:endParaRPr lang="ru-RU" sz="3000" b="1" dirty="0">
              <a:solidFill>
                <a:srgbClr val="002060"/>
              </a:solidFill>
              <a:latin typeface="Bookman Old Style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67204" cy="2404864"/>
          </a:xfrm>
        </p:spPr>
        <p:txBody>
          <a:bodyPr>
            <a:normAutofit fontScale="92500" lnSpcReduction="2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 smtClean="0"/>
              <a:t>Сократ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uk-UA" dirty="0" smtClean="0"/>
              <a:t>      ( жив у 469-399 роках до нашої ери , давньогрецький філософ з Афін , один з родоначальників  діалектики .</a:t>
            </a:r>
            <a:endParaRPr lang="ru-RU" b="1" dirty="0" smtClean="0">
              <a:solidFill>
                <a:schemeClr val="bg2">
                  <a:lumMod val="50000"/>
                </a:schemeClr>
              </a:solidFill>
              <a:latin typeface="Bookman Old Style" pitchFamily="18" charset="0"/>
            </a:endParaRPr>
          </a:p>
          <a:p>
            <a:pPr marL="0" indent="0" algn="ctr">
              <a:buNone/>
            </a:pPr>
            <a:endParaRPr lang="ru-RU" b="1" i="1" dirty="0">
              <a:solidFill>
                <a:srgbClr val="002060"/>
              </a:solidFill>
              <a:latin typeface="Bookman Old Style" pitchFamily="18" charset="0"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80728"/>
            <a:ext cx="2921000" cy="359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1499142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814524"/>
          </a:xfrm>
        </p:spPr>
        <p:txBody>
          <a:bodyPr/>
          <a:lstStyle/>
          <a:p>
            <a:r>
              <a:rPr lang="uk-UA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Провулок</a:t>
            </a:r>
            <a:endParaRPr lang="uk-UA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2492896"/>
            <a:ext cx="728667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«</a:t>
            </a:r>
            <a:r>
              <a:rPr lang="ru-RU" sz="5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Звичайні</a:t>
            </a:r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дроби в </a:t>
            </a:r>
            <a:r>
              <a:rPr lang="ru-RU" sz="5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житті</a:t>
            </a:r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ru-RU" sz="5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людини</a:t>
            </a:r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та в </a:t>
            </a:r>
            <a:r>
              <a:rPr lang="ru-RU" sz="5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оточуючому</a:t>
            </a:r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ru-RU" sz="5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світі</a:t>
            </a:r>
            <a:r>
              <a:rPr lang="ru-RU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»</a:t>
            </a:r>
            <a:endParaRPr lang="ru-RU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26" y="4966401"/>
            <a:ext cx="1872208" cy="188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62090" cy="1311526"/>
          </a:xfrm>
        </p:spPr>
        <p:txBody>
          <a:bodyPr/>
          <a:lstStyle/>
          <a:p>
            <a:r>
              <a:rPr lang="uk-UA" b="1" u="sng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70C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Дроби в нашому житті</a:t>
            </a:r>
            <a:r>
              <a:rPr lang="uk-UA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70C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uk-UA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70C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uk-UA" b="1" u="sng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5429264"/>
            <a:ext cx="74637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Завдання</a:t>
            </a:r>
            <a:r>
              <a:rPr lang="ru-RU" sz="28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. </a:t>
            </a:r>
            <a:r>
              <a:rPr lang="ru-RU" sz="2800" b="1" i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Знайти</a:t>
            </a:r>
            <a:r>
              <a:rPr lang="ru-RU" sz="28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 1/3 </a:t>
            </a:r>
            <a:r>
              <a:rPr lang="ru-RU" sz="2800" b="1" i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від</a:t>
            </a:r>
            <a:r>
              <a:rPr lang="ru-RU" sz="28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 </a:t>
            </a:r>
            <a:r>
              <a:rPr lang="ru-RU" sz="2800" b="1" i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доби</a:t>
            </a:r>
            <a:r>
              <a:rPr lang="ru-RU" sz="28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; 1/4 </a:t>
            </a:r>
            <a:r>
              <a:rPr lang="ru-RU" sz="2800" b="1" i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від</a:t>
            </a:r>
            <a:r>
              <a:rPr lang="ru-RU" sz="28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 </a:t>
            </a:r>
            <a:r>
              <a:rPr lang="ru-RU" sz="2800" b="1" i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доби</a:t>
            </a:r>
            <a:r>
              <a:rPr lang="ru-RU" sz="28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;</a:t>
            </a:r>
          </a:p>
          <a:p>
            <a:r>
              <a:rPr lang="ru-RU" sz="28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1/12 </a:t>
            </a:r>
            <a:r>
              <a:rPr lang="ru-RU" sz="2800" b="1" i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від</a:t>
            </a:r>
            <a:r>
              <a:rPr lang="ru-RU" sz="28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 </a:t>
            </a:r>
            <a:r>
              <a:rPr lang="ru-RU" sz="2800" b="1" i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доби</a:t>
            </a:r>
            <a:r>
              <a:rPr lang="ru-RU" sz="28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; 1/8 </a:t>
            </a:r>
            <a:r>
              <a:rPr lang="ru-RU" sz="2800" b="1" i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від</a:t>
            </a:r>
            <a:r>
              <a:rPr lang="ru-RU" sz="28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 </a:t>
            </a:r>
            <a:r>
              <a:rPr lang="ru-RU" sz="2800" b="1" i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доби</a:t>
            </a:r>
            <a:r>
              <a:rPr lang="ru-RU" sz="28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844824"/>
            <a:ext cx="5766495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1214414" y="980729"/>
            <a:ext cx="685804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На </a:t>
            </a:r>
            <a:r>
              <a:rPr lang="ru-RU" sz="32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що</a:t>
            </a:r>
            <a:r>
              <a:rPr lang="ru-RU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ми </a:t>
            </a:r>
            <a:r>
              <a:rPr lang="ru-RU" sz="32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витрачаємо</a:t>
            </a:r>
            <a:r>
              <a:rPr lang="ru-RU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32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свій</a:t>
            </a:r>
            <a:r>
              <a:rPr lang="ru-RU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час?</a:t>
            </a:r>
            <a:endParaRPr lang="ru-RU" sz="3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04664"/>
            <a:ext cx="6912768" cy="457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55576" y="5085184"/>
            <a:ext cx="8388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2060"/>
                </a:solidFill>
              </a:rPr>
              <a:t>Приблизно 7/10 Землі вкриті водою.</a:t>
            </a:r>
          </a:p>
          <a:p>
            <a:r>
              <a:rPr lang="uk-UA" sz="2800" b="1" i="1" dirty="0" smtClean="0">
                <a:solidFill>
                  <a:srgbClr val="002060"/>
                </a:solidFill>
              </a:rPr>
              <a:t>Але тільки 1/100  з цієї води</a:t>
            </a:r>
          </a:p>
          <a:p>
            <a:r>
              <a:rPr lang="uk-UA" sz="2800" b="1" i="1" dirty="0" smtClean="0">
                <a:solidFill>
                  <a:srgbClr val="002060"/>
                </a:solidFill>
              </a:rPr>
              <a:t> придатна для пиття</a:t>
            </a:r>
            <a:r>
              <a:rPr lang="uk-UA" sz="2800" b="1" i="1" dirty="0" smtClean="0">
                <a:solidFill>
                  <a:srgbClr val="0070C0"/>
                </a:solidFill>
              </a:rPr>
              <a:t>.</a:t>
            </a:r>
            <a:endParaRPr lang="uk-UA" sz="28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4929198"/>
            <a:ext cx="9144000" cy="200054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uk-UA" sz="3100" b="1" dirty="0" smtClean="0"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/>
                <a:cs typeface="Microsoft Sans Serif"/>
              </a:rPr>
              <a:t>2/3 або 7/10</a:t>
            </a:r>
            <a:r>
              <a:rPr lang="uk-UA" sz="3100" b="1" dirty="0" smtClean="0"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поверхні Землі вкрито водою. Визначити частину поверхні землі, яку займає суходіл. Порівняйте, яка частина більша.</a:t>
            </a:r>
            <a:endParaRPr lang="ru-RU" sz="3100" b="1" dirty="0">
              <a:effectLst>
                <a:glow rad="101600">
                  <a:schemeClr val="tx2">
                    <a:lumMod val="50000"/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357298"/>
            <a:ext cx="1928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chemeClr val="bg1"/>
                </a:solidFill>
              </a:rPr>
              <a:t>Задача</a:t>
            </a:r>
            <a:endParaRPr lang="uk-UA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6106690"/>
          </a:xfrm>
        </p:spPr>
        <p:txBody>
          <a:bodyPr/>
          <a:lstStyle/>
          <a:p>
            <a:r>
              <a:rPr lang="uk-UA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1\2 всієї води Землі знаходиться в Тихому океані, в Атлантичному – 1\4, в Індійському – 1/5, а в Північному Льодовитому – 4/100. У природі існує близько 1330 видів води. Вони розрізняються за походженням (дощова, </a:t>
            </a:r>
            <a:r>
              <a:rPr lang="uk-UA" sz="2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грунтова</a:t>
            </a:r>
            <a:r>
              <a:rPr lang="uk-UA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, зі свіжого або довго лежачого снігу тощо), за кількістю і характером розчинених у ній речовин.                       </a:t>
            </a:r>
            <a:br>
              <a:rPr lang="uk-UA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</a:br>
            <a:r>
              <a:rPr lang="uk-UA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У середньому наш організм потребує 1,5 - 2 літри рідини в день. За добу людина виділяє стільки тепла, що його вистачить, щоб довести до кипіння 32  3/4  літри крижаної води.</a:t>
            </a:r>
            <a:br>
              <a:rPr lang="uk-UA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</a:br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ЗАДАЧА</a:t>
            </a:r>
            <a:b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</a:br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Знайти площу Тихого та  Індійського океанів?</a:t>
            </a:r>
            <a:b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</a:br>
            <a:r>
              <a:rPr lang="ru-RU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Площа</a:t>
            </a:r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Світового</a:t>
            </a:r>
            <a:r>
              <a:rPr lang="ru-RU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 океану 361 260 000 км² </a:t>
            </a:r>
            <a: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/>
            </a:r>
            <a:br>
              <a:rPr lang="uk-UA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</a:br>
            <a:endParaRPr lang="uk-UA" sz="2400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76672"/>
            <a:ext cx="8215370" cy="6025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tap_PNG9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0"/>
            <a:ext cx="1828224" cy="246774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42910" y="2000240"/>
            <a:ext cx="80010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32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Втрата води з двох зіпсованих кранів (із першого “ що </a:t>
            </a:r>
            <a:r>
              <a:rPr lang="uk-UA" sz="3200" b="1" dirty="0" err="1" smtClean="0">
                <a:solidFill>
                  <a:srgbClr val="FFFFFF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капає”</a:t>
            </a:r>
            <a:r>
              <a:rPr lang="uk-UA" sz="32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 та з другого </a:t>
            </a:r>
            <a:r>
              <a:rPr lang="uk-UA" sz="3200" b="1" dirty="0" err="1" smtClean="0">
                <a:solidFill>
                  <a:srgbClr val="FFFFFF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“що</a:t>
            </a:r>
            <a:r>
              <a:rPr lang="uk-UA" sz="32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 витікає </a:t>
            </a:r>
            <a:r>
              <a:rPr lang="uk-UA" sz="3200" b="1" dirty="0" err="1" smtClean="0">
                <a:solidFill>
                  <a:srgbClr val="FFFFFF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цівочкою”</a:t>
            </a:r>
            <a:r>
              <a:rPr lang="uk-UA" sz="3200" b="1" dirty="0" smtClean="0">
                <a:solidFill>
                  <a:srgbClr val="FFFFFF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) за добу становить 680¼ л. Скільки води витекло з першого крана, якщо з другого витекло 449¾  л? Із якого крана витекло більше води та на скільки?</a:t>
            </a:r>
            <a:endParaRPr lang="ru-RU" sz="3200" b="1" dirty="0">
              <a:solidFill>
                <a:srgbClr val="FFFFFF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57554" y="428604"/>
            <a:ext cx="23574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Задача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otvet.imgsmail.ru/download/107443428_7146d81324098ca532b2bace17105619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8019653" cy="5572164"/>
          </a:xfrm>
          <a:prstGeom prst="rect">
            <a:avLst/>
          </a:prstGeom>
          <a:noFill/>
        </p:spPr>
      </p:pic>
      <p:pic>
        <p:nvPicPr>
          <p:cNvPr id="5" name="Picture 2" descr="https://otvet.imgsmail.ru/download/107443428_7146d81324098ca532b2bace17105619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85728"/>
            <a:ext cx="8643998" cy="657227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67544" y="1772816"/>
            <a:ext cx="835824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arenR"/>
            </a:pPr>
            <a:r>
              <a:rPr lang="uk-UA" sz="3200" dirty="0" smtClean="0">
                <a:solidFill>
                  <a:srgbClr val="002060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 680¼ - 449¾=230 2\4; (з 1 крана)</a:t>
            </a:r>
          </a:p>
          <a:p>
            <a:pPr marL="514350" indent="-514350">
              <a:buFontTx/>
              <a:buAutoNum type="arabicParenR"/>
            </a:pPr>
            <a:r>
              <a:rPr lang="uk-UA" sz="3200" dirty="0" smtClean="0">
                <a:solidFill>
                  <a:srgbClr val="002060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 449¾-230 2\4 =219 ¼  .</a:t>
            </a:r>
          </a:p>
          <a:p>
            <a:pPr marL="514350" indent="-514350">
              <a:buFontTx/>
              <a:buAutoNum type="arabicParenR"/>
            </a:pPr>
            <a:endParaRPr lang="uk-UA" sz="3200" dirty="0" smtClean="0">
              <a:solidFill>
                <a:srgbClr val="002060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Comic Sans MS" pitchFamily="66" charset="0"/>
            </a:endParaRPr>
          </a:p>
          <a:p>
            <a:pPr marL="514350" indent="-514350">
              <a:buFontTx/>
              <a:buAutoNum type="arabicParenR"/>
            </a:pPr>
            <a:endParaRPr lang="uk-UA" sz="3200" dirty="0" smtClean="0">
              <a:solidFill>
                <a:srgbClr val="002060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Comic Sans MS" pitchFamily="66" charset="0"/>
            </a:endParaRPr>
          </a:p>
          <a:p>
            <a:pPr marL="514350" indent="-514350"/>
            <a:r>
              <a:rPr lang="uk-UA" sz="3200" dirty="0" smtClean="0">
                <a:solidFill>
                  <a:srgbClr val="002060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 Відповідь; на 219 ¼ л </a:t>
            </a:r>
          </a:p>
          <a:p>
            <a:pPr marL="514350" indent="-514350">
              <a:buFontTx/>
              <a:buAutoNum type="arabicParenR"/>
            </a:pPr>
            <a:endParaRPr lang="uk-UA" b="1" dirty="0" smtClean="0">
              <a:solidFill>
                <a:srgbClr val="00B0F0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Comic Sans MS" pitchFamily="66" charset="0"/>
            </a:endParaRPr>
          </a:p>
          <a:p>
            <a:pPr marL="514350" indent="-514350">
              <a:buAutoNum type="arabicParenR"/>
            </a:pPr>
            <a:endParaRPr lang="uk-UA" b="1" dirty="0" smtClean="0">
              <a:solidFill>
                <a:srgbClr val="00B0F0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28992" y="642918"/>
            <a:ext cx="27991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i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  </a:t>
            </a:r>
            <a:r>
              <a:rPr lang="ru-RU" sz="3200" b="1" i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Розв’язання</a:t>
            </a:r>
            <a:endParaRPr lang="ru-RU" sz="3200" b="1" i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16" y="35004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3998" cy="6286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636"/>
            <a:ext cx="9144000" cy="206210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uk-UA" sz="3200" b="1" dirty="0" smtClean="0">
                <a:effectLst>
                  <a:glow rad="101600">
                    <a:srgbClr val="0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Вміст води в організмі дитини зменшився на 1/50. На скільки  грам менше стане води в організмі дитини, маса якої  - 40 кг? </a:t>
            </a:r>
            <a:endParaRPr lang="ru-RU" sz="3200" b="1" dirty="0">
              <a:effectLst>
                <a:glow rad="101600">
                  <a:srgbClr val="0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357298"/>
            <a:ext cx="1928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chemeClr val="bg1"/>
                </a:solidFill>
              </a:rPr>
              <a:t>Задача</a:t>
            </a:r>
            <a:endParaRPr lang="uk-UA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44000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528538" y="428605"/>
            <a:ext cx="608692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Розв’язання</a:t>
            </a:r>
          </a:p>
          <a:p>
            <a:pPr algn="ctr"/>
            <a:r>
              <a:rPr lang="uk-UA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40000:50*1=800(г)</a:t>
            </a:r>
          </a:p>
          <a:p>
            <a:pPr algn="ctr"/>
            <a:r>
              <a:rPr lang="uk-UA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Відповідь: на 800г.</a:t>
            </a:r>
            <a:endParaRPr lang="uk-UA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3786190"/>
            <a:ext cx="6572296" cy="292895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57554" y="500043"/>
            <a:ext cx="207170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Задача</a:t>
            </a:r>
          </a:p>
          <a:p>
            <a:endParaRPr lang="uk-UA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14348" y="1285860"/>
            <a:ext cx="80010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5-ті класи зібрали </a:t>
            </a:r>
            <a:r>
              <a:rPr lang="uk-UA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½</a:t>
            </a:r>
            <a:r>
              <a:rPr lang="uk-UA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т макулатури,</a:t>
            </a:r>
          </a:p>
          <a:p>
            <a:r>
              <a:rPr lang="uk-UA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6-ті класи – на ¼т більше. Скільки води так вдалося зберегти, якщо 1 т макулатури зберігає 200 </a:t>
            </a:r>
            <a:r>
              <a:rPr lang="uk-UA" sz="32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куб.л</a:t>
            </a:r>
            <a:r>
              <a:rPr lang="uk-UA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 води?</a:t>
            </a:r>
            <a:endParaRPr lang="ru-RU" sz="3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kologichnoї_politiki_v_ukraїni_nema_1min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82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28596" y="142852"/>
            <a:ext cx="1928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chemeClr val="bg1"/>
                </a:solidFill>
              </a:rPr>
              <a:t>Задача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1196752"/>
            <a:ext cx="81003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>
                <a:solidFill>
                  <a:schemeClr val="bg1"/>
                </a:solidFill>
              </a:rPr>
              <a:t>Яку площу займають ліси України,</a:t>
            </a:r>
          </a:p>
          <a:p>
            <a:r>
              <a:rPr lang="uk-UA" sz="4000" b="1" dirty="0" smtClean="0">
                <a:solidFill>
                  <a:schemeClr val="bg1"/>
                </a:solidFill>
              </a:rPr>
              <a:t>якщо відомо, що вони становлять</a:t>
            </a:r>
          </a:p>
          <a:p>
            <a:r>
              <a:rPr lang="uk-UA" sz="4000" b="1" dirty="0" smtClean="0">
                <a:solidFill>
                  <a:schemeClr val="bg1"/>
                </a:solidFill>
              </a:rPr>
              <a:t>1/200 частину всіх лісів світу (ліси</a:t>
            </a:r>
          </a:p>
          <a:p>
            <a:r>
              <a:rPr lang="uk-UA" sz="4000" b="1" dirty="0" smtClean="0">
                <a:solidFill>
                  <a:schemeClr val="bg1"/>
                </a:solidFill>
              </a:rPr>
              <a:t>світу займають площу 2 млрд. га)?</a:t>
            </a:r>
            <a:endParaRPr lang="uk-UA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268760"/>
            <a:ext cx="1384682" cy="1986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933056"/>
            <a:ext cx="1500833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3571876"/>
            <a:ext cx="3929090" cy="2809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980728"/>
            <a:ext cx="5289573" cy="2376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428860" y="285728"/>
            <a:ext cx="5000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i="1" dirty="0" smtClean="0">
                <a:solidFill>
                  <a:srgbClr val="FF0000"/>
                </a:solidFill>
              </a:rPr>
              <a:t>Розв’яжіть задачу</a:t>
            </a:r>
            <a:endParaRPr lang="uk-UA" sz="40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0" y="764704"/>
            <a:ext cx="8458200" cy="3021487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1586" y="2564904"/>
            <a:ext cx="8125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Провулок</a:t>
            </a:r>
            <a:r>
              <a:rPr lang="ru-RU" sz="54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«</a:t>
            </a:r>
            <a:r>
              <a:rPr lang="ru-RU" sz="5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Цікаві</a:t>
            </a:r>
            <a:r>
              <a:rPr lang="ru-RU" sz="5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5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факти</a:t>
            </a:r>
            <a:r>
              <a:rPr lang="ru-RU" sz="54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»</a:t>
            </a:r>
            <a:endParaRPr lang="uk-UA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789040"/>
            <a:ext cx="249520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667942806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56192"/>
            <a:ext cx="8572560" cy="6340197"/>
          </a:xfrm>
          <a:prstGeom prst="rect">
            <a:avLst/>
          </a:prstGeom>
          <a:solidFill>
            <a:srgbClr val="99CCFF">
              <a:alpha val="47843"/>
            </a:srgbClr>
          </a:solidFill>
          <a:ln w="57150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4600" b="1" dirty="0" smtClean="0">
                <a:solidFill>
                  <a:srgbClr val="0070C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ЦІКАВІ ФАКТИ: </a:t>
            </a:r>
          </a:p>
          <a:p>
            <a:pPr indent="457200">
              <a:buFont typeface="Arial" pitchFamily="34" charset="0"/>
              <a:buChar char="•"/>
            </a:pPr>
            <a:r>
              <a:rPr lang="uk-UA" sz="4000" b="1" dirty="0" smtClean="0">
                <a:latin typeface="Comic Sans MS" pitchFamily="66" charset="0"/>
              </a:rPr>
              <a:t>7/10  людського організму</a:t>
            </a:r>
          </a:p>
          <a:p>
            <a:r>
              <a:rPr lang="uk-UA" sz="4000" b="1" dirty="0" smtClean="0">
                <a:latin typeface="Comic Sans MS" pitchFamily="66" charset="0"/>
              </a:rPr>
              <a:t>складається з води.</a:t>
            </a:r>
          </a:p>
          <a:p>
            <a:endParaRPr lang="uk-UA" sz="4000" b="1" dirty="0" smtClean="0">
              <a:latin typeface="Comic Sans MS" pitchFamily="66" charset="0"/>
            </a:endParaRPr>
          </a:p>
          <a:p>
            <a:pPr indent="457200">
              <a:buFont typeface="Arial" pitchFamily="34" charset="0"/>
              <a:buChar char="•"/>
            </a:pPr>
            <a:r>
              <a:rPr lang="uk-UA" sz="4000" b="1" dirty="0" smtClean="0">
                <a:latin typeface="Comic Sans MS" pitchFamily="66" charset="0"/>
              </a:rPr>
              <a:t> ¾  мозку, серця, м'язів</a:t>
            </a:r>
          </a:p>
          <a:p>
            <a:r>
              <a:rPr lang="uk-UA" sz="4000" b="1" dirty="0" smtClean="0">
                <a:latin typeface="Comic Sans MS" pitchFamily="66" charset="0"/>
              </a:rPr>
              <a:t>становить вода.</a:t>
            </a:r>
          </a:p>
          <a:p>
            <a:endParaRPr lang="uk-UA" sz="4000" b="1" dirty="0" smtClean="0">
              <a:latin typeface="Comic Sans MS" pitchFamily="66" charset="0"/>
            </a:endParaRPr>
          </a:p>
          <a:p>
            <a:pPr indent="457200">
              <a:buFont typeface="Arial" pitchFamily="34" charset="0"/>
              <a:buChar char="•"/>
            </a:pPr>
            <a:r>
              <a:rPr lang="uk-UA" sz="4000" b="1" dirty="0" smtClean="0">
                <a:latin typeface="Comic Sans MS" pitchFamily="66" charset="0"/>
              </a:rPr>
              <a:t>83/100 крові, 43/50    легеневої тканини складаються</a:t>
            </a:r>
          </a:p>
          <a:p>
            <a:r>
              <a:rPr lang="uk-UA" sz="4000" b="1" dirty="0" smtClean="0">
                <a:latin typeface="Comic Sans MS" pitchFamily="66" charset="0"/>
              </a:rPr>
              <a:t>з води.</a:t>
            </a:r>
          </a:p>
        </p:txBody>
      </p:sp>
      <p:pic>
        <p:nvPicPr>
          <p:cNvPr id="3" name="Рисунок 2" descr="water-1560478_960_7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72330" y="3786190"/>
            <a:ext cx="2643189" cy="3731561"/>
          </a:xfrm>
          <a:prstGeom prst="rect">
            <a:avLst/>
          </a:prstGeom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5" y="476672"/>
            <a:ext cx="6768753" cy="43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467544" y="4786322"/>
            <a:ext cx="68407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rgbClr val="002060"/>
                </a:solidFill>
              </a:rPr>
              <a:t>Людський організм на 65\100 складається з води, а дитячий на 80/100. П’ятимісячний ембріон  складається з води на 94/100.</a:t>
            </a:r>
            <a:endParaRPr lang="uk-UA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00042"/>
            <a:ext cx="7872410" cy="1143000"/>
          </a:xfrm>
        </p:spPr>
        <p:txBody>
          <a:bodyPr/>
          <a:lstStyle/>
          <a:p>
            <a:pPr lvl="0" algn="l" fontAlgn="auto">
              <a:spcBef>
                <a:spcPts val="0"/>
              </a:spcBef>
              <a:spcAft>
                <a:spcPts val="0"/>
              </a:spcAft>
            </a:pPr>
            <a: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  <a:t/>
            </a:r>
            <a:b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</a:br>
            <a: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  <a:t/>
            </a:r>
            <a:b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</a:br>
            <a: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  <a:t/>
            </a:r>
            <a:b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</a:br>
            <a: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  <a:t/>
            </a:r>
            <a:b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</a:br>
            <a: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  <a:t/>
            </a:r>
            <a:b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</a:br>
            <a: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  <a:t/>
            </a:r>
            <a:b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</a:br>
            <a: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  <a:t/>
            </a:r>
            <a:b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</a:br>
            <a: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  <a:t/>
            </a:r>
            <a:br>
              <a:rPr lang="uk-UA" sz="3200" b="1" kern="1200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  <a:ea typeface="+mn-ea"/>
              </a:rPr>
            </a:br>
            <a:endParaRPr lang="uk-UA" dirty="0">
              <a:solidFill>
                <a:srgbClr val="00B0F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9144000" cy="6715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071538" y="1357298"/>
            <a:ext cx="664373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spc="150" dirty="0" smtClean="0">
                <a:ln w="11430"/>
                <a:solidFill>
                  <a:srgbClr val="F8F8F8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uk-UA" sz="2800" b="1" spc="150" dirty="0" smtClean="0">
                <a:ln w="11430"/>
                <a:solidFill>
                  <a:schemeClr val="accent3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У світі не може забезпечити себе прісною водою  1 ½  </a:t>
            </a:r>
            <a:r>
              <a:rPr lang="uk-UA" sz="2800" b="1" spc="150" dirty="0" err="1" smtClean="0">
                <a:ln w="11430"/>
                <a:solidFill>
                  <a:schemeClr val="accent3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млрд</a:t>
            </a:r>
            <a:r>
              <a:rPr lang="uk-UA" sz="2800" b="1" spc="150" dirty="0" smtClean="0">
                <a:ln w="11430"/>
                <a:solidFill>
                  <a:schemeClr val="accent3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населення.</a:t>
            </a:r>
            <a:br>
              <a:rPr lang="uk-UA" sz="2800" b="1" spc="150" dirty="0" smtClean="0">
                <a:ln w="11430"/>
                <a:solidFill>
                  <a:schemeClr val="accent3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</a:br>
            <a:r>
              <a:rPr lang="uk-UA" sz="2800" b="1" spc="150" dirty="0" smtClean="0">
                <a:ln w="11430"/>
                <a:solidFill>
                  <a:schemeClr val="accent3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 Не має доступу до чистих джерел води  ¾  </a:t>
            </a:r>
            <a:r>
              <a:rPr lang="uk-UA" sz="2800" b="1" spc="150" dirty="0" err="1" smtClean="0">
                <a:ln w="11430"/>
                <a:solidFill>
                  <a:schemeClr val="accent3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млрд</a:t>
            </a:r>
            <a:r>
              <a:rPr lang="uk-UA" sz="2800" b="1" spc="150" dirty="0" smtClean="0">
                <a:ln w="11430"/>
                <a:solidFill>
                  <a:schemeClr val="accent3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населення. </a:t>
            </a:r>
            <a:br>
              <a:rPr lang="uk-UA" sz="2800" b="1" spc="150" dirty="0" smtClean="0">
                <a:ln w="11430"/>
                <a:solidFill>
                  <a:schemeClr val="accent3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</a:br>
            <a:r>
              <a:rPr lang="uk-UA" sz="2800" b="1" spc="150" dirty="0" smtClean="0">
                <a:ln w="11430"/>
                <a:solidFill>
                  <a:schemeClr val="accent3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  <a:t>  Понад  ½ сіл України втратили власні джерела води. </a:t>
            </a:r>
            <a:br>
              <a:rPr lang="uk-UA" sz="2800" b="1" spc="150" dirty="0" smtClean="0">
                <a:ln w="11430"/>
                <a:solidFill>
                  <a:schemeClr val="accent3"/>
                </a:solidFill>
                <a:effectLst>
                  <a:glow rad="101600">
                    <a:srgbClr val="000000">
                      <a:lumMod val="50000"/>
                      <a:alpha val="60000"/>
                    </a:srgb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Comic Sans MS" pitchFamily="66" charset="0"/>
              </a:rPr>
            </a:br>
            <a:endParaRPr lang="uk-UA" sz="2800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0" y="764704"/>
            <a:ext cx="8458200" cy="3021487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1700808"/>
            <a:ext cx="638880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Провулок</a:t>
            </a:r>
            <a:endParaRPr lang="ru-RU" sz="54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ru-RU" sz="54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«</a:t>
            </a:r>
            <a:r>
              <a:rPr lang="ru-RU" sz="5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Чи</a:t>
            </a:r>
            <a:r>
              <a:rPr lang="ru-RU" sz="5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5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знаєте</a:t>
            </a:r>
            <a:r>
              <a:rPr lang="ru-RU" sz="5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5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ви</a:t>
            </a:r>
            <a:r>
              <a:rPr lang="ru-RU" sz="5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ru-RU" sz="54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що</a:t>
            </a:r>
            <a:r>
              <a:rPr lang="ru-RU" sz="54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»</a:t>
            </a:r>
            <a:endParaRPr lang="uk-UA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789040"/>
            <a:ext cx="249520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25748082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7171194"/>
          </a:xfrm>
          <a:prstGeom prst="rect">
            <a:avLst/>
          </a:prstGeom>
          <a:solidFill>
            <a:srgbClr val="0070C0"/>
          </a:solidFill>
          <a:ln w="57150">
            <a:solidFill>
              <a:srgbClr val="000066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just"/>
            <a:endParaRPr lang="uk-UA" sz="3200" b="1" dirty="0" smtClean="0">
              <a:solidFill>
                <a:schemeClr val="bg1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Comic Sans MS" pitchFamily="66" charset="0"/>
            </a:endParaRPr>
          </a:p>
          <a:p>
            <a:pPr algn="just"/>
            <a:endParaRPr lang="uk-UA" sz="3200" b="1" dirty="0">
              <a:solidFill>
                <a:schemeClr val="bg1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Comic Sans MS" pitchFamily="66" charset="0"/>
            </a:endParaRPr>
          </a:p>
          <a:p>
            <a:pPr algn="just"/>
            <a:endParaRPr lang="uk-UA" sz="3600" b="1" dirty="0" smtClean="0">
              <a:solidFill>
                <a:schemeClr val="bg1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Comic Sans MS" pitchFamily="66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uk-UA" sz="3600" b="1" dirty="0" smtClean="0">
                <a:solidFill>
                  <a:schemeClr val="bg1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Щоденно нам потрібно вживати 2-2 ½ л води, щоб повністю задовольнити фізіологічні потреби.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uk-UA" sz="3600" b="1" dirty="0" smtClean="0">
              <a:solidFill>
                <a:schemeClr val="bg1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Comic Sans MS" pitchFamily="66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uk-UA" sz="3600" b="1" dirty="0" smtClean="0">
                <a:solidFill>
                  <a:schemeClr val="bg1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Ми стомлюємось, якщо вміст води в організмі зменшується на 2/100 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uk-UA" sz="3600" b="1" dirty="0" smtClean="0">
              <a:solidFill>
                <a:schemeClr val="bg1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Comic Sans MS" pitchFamily="66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uk-UA" sz="3600" b="1" dirty="0" smtClean="0">
                <a:solidFill>
                  <a:schemeClr val="bg1"/>
                </a:solidFill>
                <a:effectLst>
                  <a:glow rad="101600">
                    <a:srgbClr val="000000">
                      <a:alpha val="60000"/>
                    </a:srgbClr>
                  </a:glow>
                </a:effectLst>
                <a:latin typeface="Comic Sans MS" pitchFamily="66" charset="0"/>
              </a:rPr>
              <a:t>Якщо вміст води в організмі людини зменшується на 9/100, то починаються серйозні захворювання.</a:t>
            </a:r>
            <a:endParaRPr lang="ru-RU" sz="3600" b="1" dirty="0">
              <a:solidFill>
                <a:schemeClr val="bg1"/>
              </a:solidFill>
              <a:effectLst>
                <a:glow rad="101600">
                  <a:srgbClr val="000000">
                    <a:alpha val="60000"/>
                  </a:srgbClr>
                </a:glow>
              </a:effectLst>
              <a:latin typeface="Comic Sans MS" pitchFamily="66" charset="0"/>
            </a:endParaRPr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755576" y="260648"/>
            <a:ext cx="7572428" cy="1143008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971600" y="404664"/>
            <a:ext cx="71008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ЧИ ЗНАЄТЕ ВИ?</a:t>
            </a:r>
            <a:endParaRPr lang="ru-RU" sz="48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3389506" cy="3427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642918"/>
            <a:ext cx="4246762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3929066"/>
            <a:ext cx="5300092" cy="2308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2000232" y="0"/>
            <a:ext cx="5543550" cy="114774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500"/>
              </a:avLst>
            </a:prstTxWarp>
          </a:bodyPr>
          <a:lstStyle/>
          <a:p>
            <a:pPr algn="ctr"/>
            <a:r>
              <a:rPr lang="uk-UA" sz="3600" b="1" kern="10" dirty="0">
                <a:ln w="9525">
                  <a:noFill/>
                  <a:round/>
                  <a:headEnd/>
                  <a:tailEnd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12700" dir="5400000" algn="ctr" rotWithShape="0">
                    <a:schemeClr val="tx1">
                      <a:alpha val="80000"/>
                    </a:schemeClr>
                  </a:outerShdw>
                </a:effectLst>
                <a:latin typeface="Times New Roman"/>
                <a:cs typeface="Times New Roman"/>
              </a:rPr>
              <a:t>Заключне слово вчителя: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428992" y="1071546"/>
            <a:ext cx="5072098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dirty="0"/>
              <a:t> 	</a:t>
            </a:r>
            <a:r>
              <a:rPr lang="uk-UA" dirty="0">
                <a:solidFill>
                  <a:srgbClr val="FF0000"/>
                </a:solidFill>
              </a:rPr>
              <a:t>            </a:t>
            </a:r>
            <a:r>
              <a:rPr lang="uk-UA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Думка інших про тебе</a:t>
            </a:r>
          </a:p>
          <a:p>
            <a:r>
              <a:rPr lang="uk-UA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Людина = ---------------------------------</a:t>
            </a:r>
          </a:p>
          <a:p>
            <a:r>
              <a:rPr lang="uk-UA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Власна думка про себе</a:t>
            </a:r>
            <a:r>
              <a:rPr lang="uk-UA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/>
            <a:r>
              <a:rPr lang="uk-UA" sz="20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(Л.М.Толстой)</a:t>
            </a:r>
            <a:endParaRPr lang="ru-RU" sz="20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large_Tolstojln"/>
          <p:cNvPicPr>
            <a:picLocks noChangeAspect="1" noChangeArrowheads="1"/>
          </p:cNvPicPr>
          <p:nvPr/>
        </p:nvPicPr>
        <p:blipFill>
          <a:blip r:embed="rId3" cstate="print"/>
          <a:srcRect r="-11" b="-49"/>
          <a:stretch>
            <a:fillRect/>
          </a:stretch>
        </p:blipFill>
        <p:spPr bwMode="auto">
          <a:xfrm>
            <a:off x="214282" y="2786058"/>
            <a:ext cx="1928826" cy="3305181"/>
          </a:xfrm>
          <a:prstGeom prst="rect">
            <a:avLst/>
          </a:prstGeom>
          <a:noFill/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214546" y="2500306"/>
            <a:ext cx="6048375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chemeClr val="accent6">
                    <a:lumMod val="75000"/>
                  </a:schemeClr>
                </a:solidFill>
              </a:rPr>
              <a:t>     </a:t>
            </a:r>
            <a:r>
              <a:rPr lang="uk-UA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Відомий письменник і педагог Лев Толстой вважав, що людина </a:t>
            </a:r>
            <a:r>
              <a:rPr lang="uk-UA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подібна до дробу, </a:t>
            </a:r>
            <a:r>
              <a:rPr lang="uk-UA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знаменник якого є те, що вона думає про себе сама, а чисельник те,  що про неї думають інші</a:t>
            </a:r>
            <a:r>
              <a:rPr lang="uk-UA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uk-UA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4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 бажаю всім вам, щоб чисельник у вашому житті завжди був більшим від знаменника. </a:t>
            </a:r>
            <a:r>
              <a:rPr lang="uk-UA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Поводьтеся гідно,бережіть здоров’я, навколишнє середовище</a:t>
            </a:r>
            <a:endParaRPr lang="ru-RU" sz="2400" b="1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637" y="795348"/>
            <a:ext cx="8093912" cy="5074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79"/>
          <a:stretch>
            <a:fillRect/>
          </a:stretch>
        </p:blipFill>
        <p:spPr bwMode="auto">
          <a:xfrm>
            <a:off x="2533650" y="2305050"/>
            <a:ext cx="4918670" cy="270812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533650" y="795348"/>
            <a:ext cx="33298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Рефлексія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6262812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18932">
            <a:off x="408416" y="705280"/>
            <a:ext cx="7748501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005064"/>
            <a:ext cx="10858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 rot="21026592">
            <a:off x="1735328" y="1713488"/>
            <a:ext cx="59130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rgbClr val="002060"/>
                </a:solidFill>
              </a:rPr>
              <a:t>Домашнє завдання .</a:t>
            </a:r>
          </a:p>
          <a:p>
            <a:r>
              <a:rPr lang="uk-UA" sz="2000" dirty="0" err="1" smtClean="0">
                <a:solidFill>
                  <a:srgbClr val="002060"/>
                </a:solidFill>
              </a:rPr>
              <a:t>Повт</a:t>
            </a:r>
            <a:r>
              <a:rPr lang="uk-UA" sz="2000" dirty="0" smtClean="0">
                <a:solidFill>
                  <a:srgbClr val="002060"/>
                </a:solidFill>
              </a:rPr>
              <a:t>. </a:t>
            </a:r>
            <a:r>
              <a:rPr lang="ru-RU" sz="2000" dirty="0" smtClean="0"/>
              <a:t>§ </a:t>
            </a:r>
            <a:r>
              <a:rPr lang="uk-UA" sz="2000" dirty="0" smtClean="0">
                <a:solidFill>
                  <a:srgbClr val="002060"/>
                </a:solidFill>
              </a:rPr>
              <a:t>21- 26,  №</a:t>
            </a:r>
            <a:r>
              <a:rPr lang="uk-UA" sz="2000" dirty="0">
                <a:solidFill>
                  <a:srgbClr val="002060"/>
                </a:solidFill>
              </a:rPr>
              <a:t> </a:t>
            </a:r>
            <a:r>
              <a:rPr lang="uk-UA" sz="2000" dirty="0" smtClean="0">
                <a:solidFill>
                  <a:srgbClr val="002060"/>
                </a:solidFill>
              </a:rPr>
              <a:t>917,№ 918.</a:t>
            </a:r>
          </a:p>
          <a:p>
            <a:endParaRPr lang="uk-UA" sz="2000" dirty="0"/>
          </a:p>
        </p:txBody>
      </p:sp>
      <p:sp>
        <p:nvSpPr>
          <p:cNvPr id="7" name="TextBox 6"/>
          <p:cNvSpPr txBox="1"/>
          <p:nvPr/>
        </p:nvSpPr>
        <p:spPr>
          <a:xfrm rot="21000602">
            <a:off x="2166311" y="2789932"/>
            <a:ext cx="60038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solidFill>
                  <a:srgbClr val="002060"/>
                </a:solidFill>
              </a:rPr>
              <a:t>Творче завдання: підготувати до наступного уроку загадки, прислів’я ,приказки   про здоровий спосіб життя.</a:t>
            </a:r>
            <a:endParaRPr lang="uk-UA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036" y="1461773"/>
            <a:ext cx="7748501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3501008"/>
            <a:ext cx="234833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072854" y="2967335"/>
            <a:ext cx="49982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Дякую за увагу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4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2967</TotalTime>
  <Words>1657</Words>
  <Application>Microsoft Office PowerPoint</Application>
  <PresentationFormat>Екран (4:3)</PresentationFormat>
  <Paragraphs>213</Paragraphs>
  <Slides>63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63</vt:i4>
      </vt:variant>
    </vt:vector>
  </HeadingPairs>
  <TitlesOfParts>
    <vt:vector size="76" baseType="lpstr">
      <vt:lpstr>Aharoni</vt:lpstr>
      <vt:lpstr>Arial</vt:lpstr>
      <vt:lpstr>Arial Black</vt:lpstr>
      <vt:lpstr>Bookman Old Style</vt:lpstr>
      <vt:lpstr>Calibri</vt:lpstr>
      <vt:lpstr>Cambria Math</vt:lpstr>
      <vt:lpstr>Comic Sans MS</vt:lpstr>
      <vt:lpstr>Impact</vt:lpstr>
      <vt:lpstr>Microsoft Sans Serif</vt:lpstr>
      <vt:lpstr>Times New Roman</vt:lpstr>
      <vt:lpstr>Verdana</vt:lpstr>
      <vt:lpstr>Wingdings</vt:lpstr>
      <vt:lpstr>Тема4</vt:lpstr>
      <vt:lpstr> Розв’язування  задач  прикладного та практич-ного змісту  з теми «Звичайні дроби»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 Перевірка домашнього завдання  «мовчки»   (робота в парах) </vt:lpstr>
      <vt:lpstr> Дроби у нашому житті відіграють важливу роль.  Сьогодні у нас урок і до вашого успіху з математики  я хочу ще вам пропагувати здоровий спосіб життя, що є актуальним як ніколи зараз.</vt:lpstr>
      <vt:lpstr>Презентація PowerPoint</vt:lpstr>
      <vt:lpstr>  Завдання:  скласти ваш режим дня, який рекомендують також лікарі, щоб ви все встигали виконувати і були бадьорими на наступний день.        Ви бачите тільки діаграму, а що відповідає якому кольору ви не знаєте. Хочете дізнатися? </vt:lpstr>
      <vt:lpstr> Тема уроку: «Розв'язування  задач прикладного та практичного змісту  з теми «Звичайні дроби» </vt:lpstr>
      <vt:lpstr>Математика – чарівна наука!</vt:lpstr>
      <vt:lpstr>Презентація PowerPoint</vt:lpstr>
      <vt:lpstr>Презентація PowerPoint</vt:lpstr>
      <vt:lpstr>    Закінчити  речення  Коли один предмет або одиницю виміру ділять на рівні частини,виникають… . </vt:lpstr>
      <vt:lpstr> Дріб, у якого чисельник більший за знаменник або дорівнює йому,називається … .</vt:lpstr>
      <vt:lpstr> Дріб, у якого чисельник менший від знаменника,називається … .</vt:lpstr>
      <vt:lpstr> З двох дробів з однаковими чисельниками більший той, у якого ….  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Історія запису дробу</vt:lpstr>
      <vt:lpstr>Презентація PowerPoint</vt:lpstr>
      <vt:lpstr>Презентація PowerPoint</vt:lpstr>
      <vt:lpstr>Презентація PowerPoint</vt:lpstr>
      <vt:lpstr>« Що є для людини найбільш цінним і важливим у житті - багатство чи слава? » </vt:lpstr>
      <vt:lpstr>Провулок</vt:lpstr>
      <vt:lpstr>Дроби в нашому житті </vt:lpstr>
      <vt:lpstr>Презентація PowerPoint</vt:lpstr>
      <vt:lpstr>Презентація PowerPoint</vt:lpstr>
      <vt:lpstr>Презентація PowerPoint</vt:lpstr>
      <vt:lpstr>1\2 всієї води Землі знаходиться в Тихому океані, в Атлантичному – 1\4, в Індійському – 1/5, а в Північному Льодовитому – 4/100. У природі існує близько 1330 видів води. Вони розрізняються за походженням (дощова, грунтова, зі свіжого або довго лежачого снігу тощо), за кількістю і характером розчинених у ній речовин.                        У середньому наш організм потребує 1,5 - 2 літри рідини в день. За добу людина виділяє стільки тепла, що його вистачить, щоб довести до кипіння 32  3/4  літри крижаної води. ЗАДАЧА Знайти площу Тихого та  Індійського океанів? Площа Світового океану 361 260 000 км²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      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учень 9</cp:lastModifiedBy>
  <cp:revision>353</cp:revision>
  <dcterms:created xsi:type="dcterms:W3CDTF">2020-01-27T21:43:00Z</dcterms:created>
  <dcterms:modified xsi:type="dcterms:W3CDTF">2022-01-26T09:34:12Z</dcterms:modified>
</cp:coreProperties>
</file>