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30"/>
  </p:notesMasterIdLst>
  <p:sldIdLst>
    <p:sldId id="284" r:id="rId2"/>
    <p:sldId id="271" r:id="rId3"/>
    <p:sldId id="279" r:id="rId4"/>
    <p:sldId id="307" r:id="rId5"/>
    <p:sldId id="273" r:id="rId6"/>
    <p:sldId id="258" r:id="rId7"/>
    <p:sldId id="316" r:id="rId8"/>
    <p:sldId id="318" r:id="rId9"/>
    <p:sldId id="287" r:id="rId10"/>
    <p:sldId id="308" r:id="rId11"/>
    <p:sldId id="309" r:id="rId12"/>
    <p:sldId id="310" r:id="rId13"/>
    <p:sldId id="311" r:id="rId14"/>
    <p:sldId id="323" r:id="rId15"/>
    <p:sldId id="313" r:id="rId16"/>
    <p:sldId id="324" r:id="rId17"/>
    <p:sldId id="317" r:id="rId18"/>
    <p:sldId id="288" r:id="rId19"/>
    <p:sldId id="315" r:id="rId20"/>
    <p:sldId id="289" r:id="rId21"/>
    <p:sldId id="319" r:id="rId22"/>
    <p:sldId id="320" r:id="rId23"/>
    <p:sldId id="290" r:id="rId24"/>
    <p:sldId id="321" r:id="rId25"/>
    <p:sldId id="291" r:id="rId26"/>
    <p:sldId id="322" r:id="rId27"/>
    <p:sldId id="292" r:id="rId28"/>
    <p:sldId id="280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із теми 1 –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Світлий стиль 3 –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505E3EF-67EA-436B-97B2-0124C06EBD24}" styleName="Помірний стиль 4 –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82" autoAdjust="0"/>
  </p:normalViewPr>
  <p:slideViewPr>
    <p:cSldViewPr>
      <p:cViewPr>
        <p:scale>
          <a:sx n="90" d="100"/>
          <a:sy n="90" d="100"/>
        </p:scale>
        <p:origin x="-1234" y="2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7B1CED-4649-4A9D-89DB-53DC6CFDAD8F}" type="datetimeFigureOut">
              <a:rPr lang="ru-RU" smtClean="0"/>
              <a:pPr/>
              <a:t>17.11.2025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AD6AB-0DA7-4D1B-8E9F-EE57ADD436E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7251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CE52A73A-64FF-47B2-B776-31EC9E4329F7}" type="datetime1">
              <a:rPr lang="ru-RU" smtClean="0"/>
              <a:t>17.11.2025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0C81E25-343D-495A-B348-B1835B3CC624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5AF40-2EE8-4CEA-8CE1-D0C31B25BE75}" type="datetime1">
              <a:rPr lang="ru-RU" smtClean="0"/>
              <a:t>17.11.2025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F31E-08EC-4B4A-B90D-AB8F86E52D46}" type="datetime1">
              <a:rPr lang="ru-RU" smtClean="0"/>
              <a:t>17.11.2025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9B5B1-E6F2-4BB1-9D9D-16F0CF09D7BD}" type="datetime1">
              <a:rPr lang="ru-RU" smtClean="0"/>
              <a:t>17.11.2025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B8372-4F8C-4BED-A5FC-7E023CB4581F}" type="datetime1">
              <a:rPr lang="ru-RU" smtClean="0"/>
              <a:t>17.11.2025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ECCC-57EB-458C-BE65-19BF2FF750B0}" type="datetime1">
              <a:rPr lang="ru-RU" smtClean="0"/>
              <a:t>17.11.2025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F6448-C874-4CD5-8264-318A91CA9B5D}" type="datetime1">
              <a:rPr lang="ru-RU" smtClean="0"/>
              <a:t>17.11.2025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21499EF7-ADA3-4BDD-AF8A-4B80CE6E3ED8}" type="datetime1">
              <a:rPr lang="ru-RU" smtClean="0"/>
              <a:t>17.11.2025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0C81E25-343D-495A-B348-B1835B3CC624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90187876-94C2-475F-A06C-2C4DF2BDC0B1}" type="datetime1">
              <a:rPr lang="ru-RU" smtClean="0"/>
              <a:t>17.11.2025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0C81E25-343D-495A-B348-B1835B3CC624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C208C-E59A-4A7B-BFE7-8D1F70E98569}" type="datetime1">
              <a:rPr lang="ru-RU" smtClean="0"/>
              <a:t>17.11.2025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679C5-BEF3-4ADF-B63A-065BA24D27D0}" type="datetime1">
              <a:rPr lang="ru-RU" smtClean="0"/>
              <a:t>17.11.2025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CC5AFDD-92A2-409A-9A67-D106A7F65CE0}" type="datetime1">
              <a:rPr lang="ru-RU" smtClean="0"/>
              <a:t>17.11.2025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0C81E25-343D-495A-B348-B1835B3CC624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formula.co.ua/blog/pi-chyslo/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hyperlink" Target="http://www.google.com.ua/imgres?imgurl=http://hiblogger.net/img/userfiles/2007/04/10/17501/charts/pi_number.jpg&amp;imgrefurl=http://sez.hiblogger.net/26335.html&amp;h=457&amp;w=300&amp;sz=37&amp;tbnid=VcKA32pXj6sx4M:&amp;tbnh=90&amp;tbnw=59&amp;prev=/search?q=%D1%87%D0%B8%D1%81%D0%BB%D0%BE+%D0%BF%D1%96&amp;tbm=isch&amp;tbo=u&amp;zoom=1&amp;q=%D1%87%D0%B8%D1%81%D0%BB%D0%BE+%D0%BF%D1%96&amp;usg=__BrBUoYF7nLmcgNigU74sZMbNUNw=&amp;docid=lNSBgXxu8eWZ3M&amp;hl=ru&amp;sa=X&amp;ei=_fCcUMu1Fc-SswbZ6oGoCw&amp;sqi=2&amp;ved=0CEIQ9QEwBg&amp;dur=3774" TargetMode="Externa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</a:t>
            </a:fld>
            <a:endParaRPr lang="ru-RU"/>
          </a:p>
        </p:txBody>
      </p:sp>
      <p:pic>
        <p:nvPicPr>
          <p:cNvPr id="6" name="Рисунок 5" descr="C:\Users\ПК\Desktop\136.jpg"/>
          <p:cNvPicPr/>
          <p:nvPr/>
        </p:nvPicPr>
        <p:blipFill>
          <a:blip r:embed="rId2" cstate="print"/>
          <a:srcRect l="21165" t="1914" r="22458" b="7852"/>
          <a:stretch>
            <a:fillRect/>
          </a:stretch>
        </p:blipFill>
        <p:spPr bwMode="auto">
          <a:xfrm>
            <a:off x="755576" y="836712"/>
            <a:ext cx="360040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кутник 2"/>
              <p:cNvSpPr/>
              <p:nvPr/>
            </p:nvSpPr>
            <p:spPr>
              <a:xfrm>
                <a:off x="4283968" y="1272507"/>
                <a:ext cx="4032448" cy="23815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uk-UA" sz="5400" b="1" i="1" cap="all" smtClean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mbria Math"/>
                        <a:ea typeface="Cambria Math"/>
                      </a:rPr>
                      <m:t>𝝅</m:t>
                    </m:r>
                  </m:oMath>
                </a14:m>
                <a:r>
                  <a:rPr lang="uk-UA" sz="3200" b="1" cap="all" dirty="0" smtClean="0">
                    <a:ln w="9000" cmpd="sng">
                      <a:solidFill>
                        <a:schemeClr val="tx1"/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</a:rPr>
                  <a:t>– </a:t>
                </a:r>
                <a:r>
                  <a:rPr lang="uk-UA" sz="3200" b="1" cap="all" dirty="0">
                    <a:ln w="9000" cmpd="sng">
                      <a:solidFill>
                        <a:schemeClr val="tx1"/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</a:rPr>
                  <a:t>загадкове число, яке лізе в двері, у вікно і через дах!</a:t>
                </a:r>
              </a:p>
            </p:txBody>
          </p:sp>
        </mc:Choice>
        <mc:Fallback xmlns="">
          <p:sp>
            <p:nvSpPr>
              <p:cNvPr id="3" name="Прямокут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968" y="1272507"/>
                <a:ext cx="4032448" cy="2381549"/>
              </a:xfrm>
              <a:prstGeom prst="rect">
                <a:avLst/>
              </a:prstGeom>
              <a:blipFill rotWithShape="1">
                <a:blip r:embed="rId3"/>
                <a:stretch>
                  <a:fillRect l="-1059" r="-7413" b="-1051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Прямокутник 7"/>
          <p:cNvSpPr/>
          <p:nvPr/>
        </p:nvSpPr>
        <p:spPr>
          <a:xfrm>
            <a:off x="5564037" y="3717032"/>
            <a:ext cx="24205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cap="all" dirty="0">
                <a:ln w="9000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Август Морган </a:t>
            </a: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3" name="Рисунок 2" descr="http://www.infoniac.ru/upload/medialibrary/bd3/bd325e824d9ecef097cc194355ba1b1f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3225551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ОРЛИК\Рабочий стол\Рисунок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 l="584" t="9357" b="91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85728"/>
            <a:ext cx="3571900" cy="1129272"/>
          </a:xfrm>
        </p:spPr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Історія</a:t>
            </a:r>
            <a:endParaRPr lang="uk-UA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9" y="1214422"/>
            <a:ext cx="4464496" cy="2071702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uk-UA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ерші </a:t>
            </a:r>
            <a: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відомі </a:t>
            </a:r>
            <a:r>
              <a:rPr lang="uk-UA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свідчення </a:t>
            </a:r>
            <a: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наближень числа  датуються близько 1900 року </a:t>
            </a:r>
            <a:r>
              <a:rPr lang="uk-UA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д.н</a:t>
            </a:r>
            <a: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 е.; це 256/81 ≈ 3.160 (Єгипет) і 25/8 = 3.125 (Вавилон), обидва в межах 1 відсотка від дійсного значення.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4" name="Рисунок 3" descr="P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3201818"/>
            <a:ext cx="5786446" cy="36175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0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0"/>
            <a:ext cx="4296840" cy="3241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331640" y="659735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9" name="Рисунок 8" descr="C:\Users\ПК\Desktop\Пи.png"/>
          <p:cNvPicPr/>
          <p:nvPr/>
        </p:nvPicPr>
        <p:blipFill>
          <a:blip r:embed="rId5">
            <a:lum bright="20000"/>
          </a:blip>
          <a:srcRect/>
          <a:stretch>
            <a:fillRect/>
          </a:stretch>
        </p:blipFill>
        <p:spPr bwMode="auto">
          <a:xfrm>
            <a:off x="0" y="3000372"/>
            <a:ext cx="3430826" cy="38576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Місце для нижнього колонтитула 9"/>
          <p:cNvSpPr>
            <a:spLocks noGrp="1"/>
          </p:cNvSpPr>
          <p:nvPr>
            <p:ph type="ftr" sz="quarter" idx="11"/>
          </p:nvPr>
        </p:nvSpPr>
        <p:spPr>
          <a:xfrm>
            <a:off x="32792" y="6454249"/>
            <a:ext cx="4104456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-60000">
            <a:off x="974260" y="493"/>
            <a:ext cx="3064827" cy="331739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 rot="-60000">
            <a:off x="826652" y="866088"/>
            <a:ext cx="4393075" cy="2100400"/>
          </a:xfrm>
        </p:spPr>
        <p:txBody>
          <a:bodyPr>
            <a:noAutofit/>
          </a:bodyPr>
          <a:lstStyle/>
          <a:p>
            <a:pPr algn="l"/>
            <a:r>
              <a:rPr lang="uk-UA" sz="2400" dirty="0"/>
              <a:t>У глибоку давнину вважалося, що довжина кола рівно в 3 рази довша за  діаметр. Ці відомості містяться в клинописних табличках Стародавнього Межиріччя. Таке ж значення можна витягти з тексту Біблії: «І зробив він лите море, від краю його і до краю його десять ліктів, зовсім кругле і шнурок на тридцять ліктів оточив би його </a:t>
            </a:r>
            <a:r>
              <a:rPr lang="uk-UA" sz="2400" dirty="0" smtClean="0"/>
              <a:t>навколо»</a:t>
            </a:r>
          </a:p>
          <a:p>
            <a:pPr algn="l"/>
            <a:r>
              <a:rPr lang="uk-UA" sz="2400" dirty="0" smtClean="0"/>
              <a:t> </a:t>
            </a:r>
            <a:r>
              <a:rPr lang="uk-UA" sz="2400" dirty="0"/>
              <a:t>(3 Царств, гл.7, ст. </a:t>
            </a:r>
            <a:r>
              <a:rPr lang="uk-UA" sz="2400" dirty="0" smtClean="0"/>
              <a:t>6)</a:t>
            </a:r>
            <a:endParaRPr lang="uk-UA" sz="2400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4</a:t>
            </a:fld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12776"/>
            <a:ext cx="3210396" cy="2441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>
          <a:xfrm rot="160664">
            <a:off x="4502910" y="5763968"/>
            <a:ext cx="3522607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470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5</a:t>
            </a:fld>
            <a:endParaRPr lang="ru-RU"/>
          </a:p>
        </p:txBody>
      </p:sp>
      <p:pic>
        <p:nvPicPr>
          <p:cNvPr id="3" name="Рисунок 2" descr="b20cceed568c5b28c1e47346607a46f8.jpg"/>
          <p:cNvPicPr/>
          <p:nvPr/>
        </p:nvPicPr>
        <p:blipFill rotWithShape="1">
          <a:blip r:embed="rId2"/>
          <a:srcRect b="14117"/>
          <a:stretch/>
        </p:blipFill>
        <p:spPr bwMode="auto">
          <a:xfrm>
            <a:off x="4644008" y="1365920"/>
            <a:ext cx="3813002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 rot="10800000" flipV="1">
            <a:off x="971599" y="1216497"/>
            <a:ext cx="4104455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Перші 144 цифри числа Пі після коми закінчуються цифрами 666, які</a:t>
            </a:r>
            <a:r>
              <a:rPr kumimoji="0" lang="uk-UA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згадуються в Біблії як «число звіра»,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де згадується: "Тут мудрість. Хто має розум, нехай порахує число звірине, бо число це людське; число його шістсот шістдесят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шість“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  Багато хто вважає це число сатанинським знаком, яке приносить нещастя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ОРЛИК\Рабочий стол\Рисунок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 l="584" t="9357" b="91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2214546" y="357166"/>
                <a:ext cx="3571900" cy="654032"/>
              </a:xfrm>
            </p:spPr>
            <p:txBody>
              <a:bodyPr>
                <a:normAutofit fontScale="90000"/>
              </a:bodyPr>
              <a:lstStyle/>
              <a:p>
                <a:r>
                  <a:rPr lang="en-US" b="1" dirty="0" smtClean="0">
                    <a:hlinkClick r:id="rId3" tooltip="Число пі"/>
                  </a:rPr>
                  <a:t/>
                </a:r>
                <a:br>
                  <a:rPr lang="en-US" b="1" dirty="0" smtClean="0">
                    <a:hlinkClick r:id="rId3" tooltip="Число пі"/>
                  </a:rPr>
                </a:br>
                <a:r>
                  <a:rPr lang="uk-UA" b="1" dirty="0" smtClean="0">
                    <a:solidFill>
                      <a:srgbClr val="002060"/>
                    </a:solidFill>
                  </a:rPr>
                  <a:t>Число </a:t>
                </a:r>
                <a14:m>
                  <m:oMath xmlns:m="http://schemas.openxmlformats.org/officeDocument/2006/math">
                    <m:r>
                      <a:rPr lang="uk-UA" sz="67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𝝅</m:t>
                    </m:r>
                  </m:oMath>
                </a14:m>
                <a:r>
                  <a:rPr lang="ru-RU" dirty="0">
                    <a:solidFill>
                      <a:srgbClr val="002060"/>
                    </a:solidFill>
                  </a:rPr>
                  <a:t/>
                </a:r>
                <a:br>
                  <a:rPr lang="ru-RU" dirty="0">
                    <a:solidFill>
                      <a:srgbClr val="002060"/>
                    </a:solidFill>
                  </a:rPr>
                </a:br>
                <a:endParaRPr lang="ru-RU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2214546" y="357166"/>
                <a:ext cx="3571900" cy="654032"/>
              </a:xfrm>
              <a:blipFill rotWithShape="1">
                <a:blip r:embed="rId4"/>
                <a:stretch>
                  <a:fillRect t="-7477" b="-5700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57364"/>
            <a:ext cx="5072066" cy="392909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b="1" dirty="0" smtClean="0"/>
              <a:t>    </a:t>
            </a:r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6</a:t>
            </a:fld>
            <a:endParaRPr lang="ru-RU"/>
          </a:p>
        </p:txBody>
      </p:sp>
      <p:pic>
        <p:nvPicPr>
          <p:cNvPr id="5" name="rg_hi" descr="http://t0.gstatic.com/images?q=tbn:ANd9GcQwXrcLk24rKocZIRHQPrlHGiD6acGsD6N1fL4e38E-XrmnIaROCg">
            <a:hlinkClick r:id="rId5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"/>
            <a:ext cx="1428728" cy="1928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 rot="10800000" flipV="1">
            <a:off x="285720" y="5611505"/>
            <a:ext cx="842968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Люди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вив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чають число π </a:t>
            </a:r>
            <a:r>
              <a:rPr lang="uk-UA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же протягом  4000 років.</a:t>
            </a: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8" name="Рисунок 7" descr="C:\Users\ПК\Desktop\Пи.png"/>
          <p:cNvPicPr/>
          <p:nvPr/>
        </p:nvPicPr>
        <p:blipFill>
          <a:blip r:embed="rId7">
            <a:lum bright="20000"/>
          </a:blip>
          <a:srcRect/>
          <a:stretch>
            <a:fillRect/>
          </a:stretch>
        </p:blipFill>
        <p:spPr bwMode="auto">
          <a:xfrm>
            <a:off x="5652120" y="-387424"/>
            <a:ext cx="3922788" cy="5453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кутник 3"/>
          <p:cNvSpPr/>
          <p:nvPr/>
        </p:nvSpPr>
        <p:spPr>
          <a:xfrm>
            <a:off x="294268" y="1988840"/>
            <a:ext cx="56458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Навіщо</a:t>
            </a:r>
            <a:r>
              <a:rPr lang="ru-RU" dirty="0"/>
              <a:t> </a:t>
            </a:r>
            <a:r>
              <a:rPr lang="ru-RU" dirty="0" err="1"/>
              <a:t>вчені</a:t>
            </a:r>
            <a:r>
              <a:rPr lang="ru-RU" dirty="0"/>
              <a:t> </a:t>
            </a:r>
            <a:r>
              <a:rPr lang="ru-RU" dirty="0" err="1"/>
              <a:t>шукають</a:t>
            </a:r>
            <a:r>
              <a:rPr lang="ru-RU" dirty="0"/>
              <a:t> </a:t>
            </a:r>
            <a:r>
              <a:rPr lang="ru-RU" dirty="0" err="1"/>
              <a:t>таку</a:t>
            </a:r>
            <a:r>
              <a:rPr lang="ru-RU" dirty="0"/>
              <a:t> </a:t>
            </a:r>
            <a:r>
              <a:rPr lang="ru-RU" dirty="0" err="1"/>
              <a:t>високу</a:t>
            </a:r>
            <a:r>
              <a:rPr lang="ru-RU" dirty="0"/>
              <a:t> </a:t>
            </a:r>
            <a:r>
              <a:rPr lang="ru-RU" dirty="0" err="1"/>
              <a:t>точність</a:t>
            </a:r>
            <a:r>
              <a:rPr lang="ru-RU" dirty="0"/>
              <a:t> числа  π? </a:t>
            </a:r>
            <a:r>
              <a:rPr lang="ru-RU" dirty="0" err="1"/>
              <a:t>По-перше</a:t>
            </a:r>
            <a:r>
              <a:rPr lang="ru-RU" dirty="0"/>
              <a:t>, для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точних</a:t>
            </a:r>
            <a:r>
              <a:rPr lang="ru-RU" dirty="0"/>
              <a:t> </a:t>
            </a:r>
            <a:r>
              <a:rPr lang="ru-RU" dirty="0" err="1"/>
              <a:t>обчислень</a:t>
            </a:r>
            <a:r>
              <a:rPr lang="ru-RU" dirty="0"/>
              <a:t> у </a:t>
            </a:r>
            <a:r>
              <a:rPr lang="ru-RU" dirty="0" err="1"/>
              <a:t>космосі</a:t>
            </a:r>
            <a:r>
              <a:rPr lang="ru-RU" dirty="0"/>
              <a:t>, а </a:t>
            </a:r>
            <a:r>
              <a:rPr lang="ru-RU" dirty="0" err="1"/>
              <a:t>також</a:t>
            </a:r>
            <a:r>
              <a:rPr lang="ru-RU" dirty="0"/>
              <a:t> для </a:t>
            </a:r>
            <a:r>
              <a:rPr lang="ru-RU" dirty="0" err="1"/>
              <a:t>побудови</a:t>
            </a:r>
            <a:r>
              <a:rPr lang="ru-RU" dirty="0"/>
              <a:t>  </a:t>
            </a:r>
            <a:r>
              <a:rPr lang="ru-RU" dirty="0" err="1"/>
              <a:t>гігантських</a:t>
            </a:r>
            <a:r>
              <a:rPr lang="ru-RU" dirty="0"/>
              <a:t> </a:t>
            </a:r>
            <a:r>
              <a:rPr lang="ru-RU" dirty="0" err="1"/>
              <a:t>розмірів</a:t>
            </a:r>
            <a:r>
              <a:rPr lang="ru-RU" dirty="0"/>
              <a:t> гребель та </a:t>
            </a:r>
            <a:r>
              <a:rPr lang="ru-RU" dirty="0" err="1"/>
              <a:t>мостів</a:t>
            </a:r>
            <a:r>
              <a:rPr lang="ru-RU" dirty="0"/>
              <a:t>. А </a:t>
            </a:r>
            <a:r>
              <a:rPr lang="ru-RU" dirty="0" err="1"/>
              <a:t>по-друге</a:t>
            </a:r>
            <a:r>
              <a:rPr lang="ru-RU" dirty="0"/>
              <a:t> </a:t>
            </a:r>
            <a:r>
              <a:rPr lang="ru-RU" dirty="0" err="1"/>
              <a:t>саме</a:t>
            </a:r>
            <a:r>
              <a:rPr lang="ru-RU" dirty="0"/>
              <a:t> в </a:t>
            </a:r>
            <a:r>
              <a:rPr lang="ru-RU" dirty="0" err="1"/>
              <a:t>процесі</a:t>
            </a:r>
            <a:r>
              <a:rPr lang="ru-RU" dirty="0"/>
              <a:t> </a:t>
            </a:r>
            <a:r>
              <a:rPr lang="ru-RU" dirty="0" err="1"/>
              <a:t>обчислень</a:t>
            </a:r>
            <a:r>
              <a:rPr lang="ru-RU" dirty="0"/>
              <a:t> </a:t>
            </a:r>
            <a:r>
              <a:rPr lang="ru-RU" dirty="0" err="1"/>
              <a:t>знаків</a:t>
            </a:r>
            <a:r>
              <a:rPr lang="ru-RU" dirty="0"/>
              <a:t> числа  π   </a:t>
            </a:r>
            <a:r>
              <a:rPr lang="ru-RU" dirty="0" err="1"/>
              <a:t>зроблено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наукових</a:t>
            </a:r>
            <a:r>
              <a:rPr lang="ru-RU" dirty="0"/>
              <a:t> </a:t>
            </a:r>
            <a:r>
              <a:rPr lang="ru-RU" dirty="0" err="1"/>
              <a:t>відкриттів</a:t>
            </a:r>
            <a:r>
              <a:rPr lang="ru-RU" dirty="0"/>
              <a:t>.</a:t>
            </a:r>
          </a:p>
        </p:txBody>
      </p:sp>
      <p:sp>
        <p:nvSpPr>
          <p:cNvPr id="7" name="Прямокутник 6"/>
          <p:cNvSpPr/>
          <p:nvPr/>
        </p:nvSpPr>
        <p:spPr>
          <a:xfrm>
            <a:off x="720079" y="40770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/>
              <a:t>Його використовують у світовій статистиці, прогнозі погоди і інших ситуаціях, що вимагають великої обчислювальної потужності.</a:t>
            </a:r>
          </a:p>
        </p:txBody>
      </p:sp>
      <p:sp>
        <p:nvSpPr>
          <p:cNvPr id="9" name="Місце для нижнього колонтитула 8"/>
          <p:cNvSpPr>
            <a:spLocks noGrp="1"/>
          </p:cNvSpPr>
          <p:nvPr>
            <p:ph type="ftr" sz="quarter" idx="11"/>
          </p:nvPr>
        </p:nvSpPr>
        <p:spPr>
          <a:xfrm>
            <a:off x="611560" y="6359974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0964"/>
            <a:ext cx="9186287" cy="6800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07504" y="6237312"/>
            <a:ext cx="5034845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161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омера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209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8696" y="620688"/>
            <a:ext cx="799288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Скільки учнів у нашій школі?</a:t>
            </a:r>
            <a:endParaRPr lang="uk-UA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2704" y="1412776"/>
            <a:ext cx="169629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А) 616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Б) 600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В) 816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Г) 700</a:t>
            </a:r>
          </a:p>
          <a:p>
            <a:endParaRPr lang="uk-UA" sz="4000" dirty="0">
              <a:ln w="18415" cmpd="sng">
                <a:solidFill>
                  <a:schemeClr val="tx1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467544" y="6492875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519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171" y="3501008"/>
            <a:ext cx="7290054" cy="1499616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107504" y="2132856"/>
            <a:ext cx="8241552" cy="110799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1.	Конкурс  вікторина</a:t>
            </a: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395536" y="6492875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437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Яка стара </a:t>
            </a:r>
            <a:r>
              <a:rPr lang="ru-RU" dirty="0" err="1"/>
              <a:t>назва</a:t>
            </a:r>
            <a:r>
              <a:rPr lang="ru-RU" dirty="0"/>
              <a:t> числа π?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err="1" smtClean="0"/>
              <a:t>Лудольфове</a:t>
            </a:r>
            <a:r>
              <a:rPr lang="uk-UA" dirty="0" smtClean="0"/>
              <a:t> </a:t>
            </a:r>
            <a:r>
              <a:rPr lang="uk-UA" dirty="0"/>
              <a:t>число</a:t>
            </a: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19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412776"/>
            <a:ext cx="6912768" cy="1828090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Хто</a:t>
            </a:r>
            <a:r>
              <a:rPr lang="ru-RU" dirty="0"/>
              <a:t> </a:t>
            </a:r>
            <a:r>
              <a:rPr lang="ru-RU" dirty="0" err="1"/>
              <a:t>вперше</a:t>
            </a:r>
            <a:r>
              <a:rPr lang="ru-RU" dirty="0"/>
              <a:t> </a:t>
            </a:r>
            <a:r>
              <a:rPr lang="ru-RU" dirty="0" err="1"/>
              <a:t>скористався</a:t>
            </a:r>
            <a:r>
              <a:rPr lang="ru-RU" dirty="0"/>
              <a:t> </a:t>
            </a:r>
            <a:r>
              <a:rPr lang="ru-RU" dirty="0" err="1"/>
              <a:t>позначенням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 числа </a:t>
            </a:r>
            <a:r>
              <a:rPr lang="ru-RU" dirty="0" err="1"/>
              <a:t>грецькою</a:t>
            </a:r>
            <a:r>
              <a:rPr lang="ru-RU" dirty="0"/>
              <a:t> буквою π?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892365" y="3501008"/>
            <a:ext cx="4140944" cy="1524000"/>
          </a:xfrm>
        </p:spPr>
        <p:txBody>
          <a:bodyPr/>
          <a:lstStyle/>
          <a:p>
            <a:r>
              <a:rPr lang="uk-UA" dirty="0"/>
              <a:t>Леонард </a:t>
            </a:r>
            <a:r>
              <a:rPr lang="uk-UA" dirty="0" smtClean="0"/>
              <a:t>Ейлер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11</a:t>
            </a:fld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068960"/>
            <a:ext cx="2323728" cy="2323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91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794935"/>
            <a:ext cx="6912768" cy="1828090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грецького</a:t>
            </a:r>
            <a:r>
              <a:rPr lang="ru-RU" dirty="0"/>
              <a:t> слова  походить </a:t>
            </a:r>
            <a:r>
              <a:rPr lang="ru-RU" dirty="0" err="1"/>
              <a:t>позначення</a:t>
            </a:r>
            <a:r>
              <a:rPr lang="ru-RU" dirty="0"/>
              <a:t> числа «</a:t>
            </a:r>
            <a:r>
              <a:rPr lang="ru-RU" dirty="0" err="1"/>
              <a:t>пі</a:t>
            </a:r>
            <a:r>
              <a:rPr lang="ru-RU" dirty="0"/>
              <a:t>» буквою π?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/>
              <a:t>Назва</a:t>
            </a:r>
            <a:r>
              <a:rPr lang="ru-RU" dirty="0"/>
              <a:t> та </a:t>
            </a:r>
            <a:r>
              <a:rPr lang="ru-RU" dirty="0" err="1"/>
              <a:t>позначення</a:t>
            </a:r>
            <a:r>
              <a:rPr lang="ru-RU" dirty="0"/>
              <a:t> числа 𝜋 походить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початкової</a:t>
            </a:r>
            <a:r>
              <a:rPr lang="ru-RU" dirty="0"/>
              <a:t> </a:t>
            </a:r>
            <a:r>
              <a:rPr lang="ru-RU" dirty="0" err="1"/>
              <a:t>літери</a:t>
            </a:r>
            <a:r>
              <a:rPr lang="ru-RU" dirty="0"/>
              <a:t> </a:t>
            </a:r>
            <a:r>
              <a:rPr lang="ru-RU" dirty="0" err="1"/>
              <a:t>грецького</a:t>
            </a:r>
            <a:r>
              <a:rPr lang="ru-RU" dirty="0"/>
              <a:t> слова π</a:t>
            </a:r>
            <a:r>
              <a:rPr lang="ru-RU" dirty="0" err="1"/>
              <a:t>εριφέρει</a:t>
            </a:r>
            <a:r>
              <a:rPr lang="ru-RU" dirty="0"/>
              <a:t>α — периферія, коло.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052736"/>
            <a:ext cx="6445199" cy="1828090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Хто</a:t>
            </a:r>
            <a:r>
              <a:rPr lang="ru-RU" dirty="0"/>
              <a:t> і коли </a:t>
            </a:r>
            <a:r>
              <a:rPr lang="ru-RU" dirty="0" err="1"/>
              <a:t>вперше</a:t>
            </a:r>
            <a:r>
              <a:rPr lang="ru-RU" dirty="0"/>
              <a:t> </a:t>
            </a:r>
            <a:r>
              <a:rPr lang="ru-RU" dirty="0" err="1"/>
              <a:t>виявив</a:t>
            </a:r>
            <a:r>
              <a:rPr lang="ru-RU" dirty="0"/>
              <a:t> і описав число π? 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475656" y="3140968"/>
            <a:ext cx="6264696" cy="1524000"/>
          </a:xfrm>
        </p:spPr>
        <p:txBody>
          <a:bodyPr>
            <a:normAutofit/>
          </a:bodyPr>
          <a:lstStyle/>
          <a:p>
            <a:r>
              <a:rPr lang="ru-RU" dirty="0" err="1"/>
              <a:t>Близько</a:t>
            </a:r>
            <a:r>
              <a:rPr lang="ru-RU" dirty="0"/>
              <a:t> 250 року до н. е. </a:t>
            </a:r>
            <a:r>
              <a:rPr lang="ru-RU" dirty="0" err="1"/>
              <a:t>грецький</a:t>
            </a:r>
            <a:r>
              <a:rPr lang="ru-RU" dirty="0"/>
              <a:t> математик </a:t>
            </a:r>
            <a:r>
              <a:rPr lang="ru-RU" dirty="0" err="1"/>
              <a:t>Архімед</a:t>
            </a:r>
            <a:r>
              <a:rPr lang="ru-RU" dirty="0"/>
              <a:t> у </a:t>
            </a:r>
            <a:r>
              <a:rPr lang="ru-RU" dirty="0" err="1"/>
              <a:t>праці</a:t>
            </a:r>
            <a:r>
              <a:rPr lang="ru-RU" dirty="0"/>
              <a:t> «</a:t>
            </a:r>
            <a:r>
              <a:rPr lang="ru-RU" dirty="0" err="1"/>
              <a:t>Вимірювання</a:t>
            </a:r>
            <a:r>
              <a:rPr lang="ru-RU" dirty="0"/>
              <a:t> кола» </a:t>
            </a:r>
            <a:r>
              <a:rPr lang="ru-RU" dirty="0" err="1"/>
              <a:t>вперше</a:t>
            </a:r>
            <a:r>
              <a:rPr lang="ru-RU" dirty="0"/>
              <a:t> </a:t>
            </a:r>
            <a:r>
              <a:rPr lang="ru-RU" dirty="0" err="1"/>
              <a:t>обчислив</a:t>
            </a:r>
            <a:r>
              <a:rPr lang="ru-RU" dirty="0"/>
              <a:t> число π 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388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340768"/>
            <a:ext cx="6624736" cy="1828090"/>
          </a:xfrm>
        </p:spPr>
        <p:txBody>
          <a:bodyPr>
            <a:normAutofit/>
          </a:bodyPr>
          <a:lstStyle/>
          <a:p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споруди</a:t>
            </a:r>
            <a:r>
              <a:rPr lang="ru-RU" dirty="0"/>
              <a:t> </a:t>
            </a:r>
            <a:r>
              <a:rPr lang="ru-RU" dirty="0" err="1"/>
              <a:t>давнини</a:t>
            </a:r>
            <a:r>
              <a:rPr lang="ru-RU" dirty="0"/>
              <a:t> </a:t>
            </a:r>
            <a:r>
              <a:rPr lang="ru-RU" dirty="0" err="1"/>
              <a:t>пов’язані</a:t>
            </a:r>
            <a:r>
              <a:rPr lang="ru-RU" dirty="0"/>
              <a:t> з числом π? </a:t>
            </a: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ідзаголовок 2"/>
              <p:cNvSpPr>
                <a:spLocks noGrp="1"/>
              </p:cNvSpPr>
              <p:nvPr>
                <p:ph type="subTitle" idx="1"/>
              </p:nvPr>
            </p:nvSpPr>
            <p:spPr/>
            <p:txBody>
              <a:bodyPr/>
              <a:lstStyle/>
              <a:p>
                <a:r>
                  <a:rPr lang="ru-RU" dirty="0" err="1"/>
                  <a:t>Фахівці</a:t>
                </a:r>
                <a:r>
                  <a:rPr lang="ru-RU" dirty="0"/>
                  <a:t> </a:t>
                </a:r>
                <a:r>
                  <a:rPr lang="ru-RU" dirty="0" err="1"/>
                  <a:t>вважають</a:t>
                </a:r>
                <a:r>
                  <a:rPr lang="ru-RU" dirty="0"/>
                  <a:t>, </a:t>
                </a:r>
                <a:r>
                  <a:rPr lang="ru-RU" dirty="0" err="1"/>
                  <a:t>що</a:t>
                </a:r>
                <a:r>
                  <a:rPr lang="ru-RU" dirty="0"/>
                  <a:t> число </a:t>
                </a:r>
                <a14:m>
                  <m:oMath xmlns:m="http://schemas.openxmlformats.org/officeDocument/2006/math">
                    <m:r>
                      <a:rPr lang="ru-RU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r>
                  <a:rPr lang="ru-RU" dirty="0" smtClean="0"/>
                  <a:t> </a:t>
                </a:r>
                <a:r>
                  <a:rPr lang="ru-RU" dirty="0" err="1"/>
                  <a:t>використовували</a:t>
                </a:r>
                <a:r>
                  <a:rPr lang="ru-RU" dirty="0"/>
                  <a:t> при </a:t>
                </a:r>
                <a:r>
                  <a:rPr lang="ru-RU" dirty="0" err="1"/>
                  <a:t>будівництві</a:t>
                </a:r>
                <a:r>
                  <a:rPr lang="ru-RU" dirty="0"/>
                  <a:t> </a:t>
                </a:r>
                <a:r>
                  <a:rPr lang="ru-RU" dirty="0" err="1"/>
                  <a:t>Вавилонської</a:t>
                </a:r>
                <a:r>
                  <a:rPr lang="ru-RU" dirty="0"/>
                  <a:t> </a:t>
                </a:r>
                <a:r>
                  <a:rPr lang="ru-RU" dirty="0" err="1"/>
                  <a:t>вежі</a:t>
                </a:r>
                <a:r>
                  <a:rPr lang="ru-RU" dirty="0"/>
                  <a:t>. </a:t>
                </a:r>
                <a:endParaRPr lang="uk-UA" dirty="0"/>
              </a:p>
            </p:txBody>
          </p:sp>
        </mc:Choice>
        <mc:Fallback xmlns="">
          <p:sp>
            <p:nvSpPr>
              <p:cNvPr id="3" name="Підзаголовок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blipFill rotWithShape="1">
                <a:blip r:embed="rId2"/>
                <a:stretch>
                  <a:fillRect t="-280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99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1340768"/>
            <a:ext cx="7128792" cy="1656184"/>
          </a:xfrm>
        </p:spPr>
        <p:txBody>
          <a:bodyPr>
            <a:normAutofit fontScale="90000"/>
          </a:bodyPr>
          <a:lstStyle/>
          <a:p>
            <a:r>
              <a:rPr lang="ru-RU" dirty="0"/>
              <a:t>В </a:t>
            </a:r>
            <a:r>
              <a:rPr lang="ru-RU" dirty="0" err="1"/>
              <a:t>якій</a:t>
            </a:r>
            <a:r>
              <a:rPr lang="ru-RU" dirty="0"/>
              <a:t> </a:t>
            </a:r>
            <a:r>
              <a:rPr lang="ru-RU" dirty="0" err="1"/>
              <a:t>країні</a:t>
            </a:r>
            <a:r>
              <a:rPr lang="ru-RU" dirty="0"/>
              <a:t> </a:t>
            </a:r>
            <a:r>
              <a:rPr lang="ru-RU" dirty="0" err="1"/>
              <a:t>встановлено</a:t>
            </a:r>
            <a:r>
              <a:rPr lang="ru-RU" dirty="0"/>
              <a:t> </a:t>
            </a:r>
            <a:r>
              <a:rPr lang="ru-RU" dirty="0" err="1"/>
              <a:t>металічний</a:t>
            </a:r>
            <a:r>
              <a:rPr lang="ru-RU" dirty="0"/>
              <a:t> </a:t>
            </a:r>
            <a:r>
              <a:rPr lang="ru-RU" dirty="0" err="1"/>
              <a:t>пам’ятник</a:t>
            </a:r>
            <a:r>
              <a:rPr lang="ru-RU" dirty="0"/>
              <a:t> числу π? 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115616" y="3573016"/>
            <a:ext cx="3276848" cy="1524000"/>
          </a:xfrm>
        </p:spPr>
        <p:txBody>
          <a:bodyPr/>
          <a:lstStyle/>
          <a:p>
            <a:r>
              <a:rPr lang="uk-UA" dirty="0"/>
              <a:t>США- в </a:t>
            </a:r>
            <a:r>
              <a:rPr lang="uk-UA" dirty="0" err="1"/>
              <a:t>Сіетлі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15</a:t>
            </a:fld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20" t="15131" r="15820" b="35587"/>
          <a:stretch/>
        </p:blipFill>
        <p:spPr bwMode="auto">
          <a:xfrm>
            <a:off x="3817271" y="2996952"/>
            <a:ext cx="4533838" cy="24482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07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844824"/>
            <a:ext cx="7128792" cy="1828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err="1" smtClean="0"/>
              <a:t>Назвіть</a:t>
            </a:r>
            <a:r>
              <a:rPr lang="ru-RU" sz="4000" dirty="0" smtClean="0"/>
              <a:t> </a:t>
            </a:r>
            <a:r>
              <a:rPr lang="ru-RU" sz="4000" dirty="0" err="1"/>
              <a:t>американського</a:t>
            </a:r>
            <a:r>
              <a:rPr lang="ru-RU" sz="4000" dirty="0"/>
              <a:t> </a:t>
            </a:r>
            <a:r>
              <a:rPr lang="ru-RU" sz="4000" dirty="0" err="1"/>
              <a:t>музиканта</a:t>
            </a:r>
            <a:r>
              <a:rPr lang="ru-RU" sz="4000" dirty="0"/>
              <a:t>, </a:t>
            </a:r>
            <a:r>
              <a:rPr lang="ru-RU" sz="4000" dirty="0" err="1"/>
              <a:t>який</a:t>
            </a:r>
            <a:r>
              <a:rPr lang="ru-RU" sz="4000" dirty="0"/>
              <a:t> </a:t>
            </a:r>
            <a:r>
              <a:rPr lang="ru-RU" sz="4000" dirty="0" err="1"/>
              <a:t>перетворив</a:t>
            </a:r>
            <a:r>
              <a:rPr lang="ru-RU" sz="4000" dirty="0"/>
              <a:t> число π на </a:t>
            </a:r>
            <a:r>
              <a:rPr lang="ru-RU" sz="4000" dirty="0" err="1"/>
              <a:t>мелодію</a:t>
            </a:r>
            <a:r>
              <a:rPr lang="ru-RU" sz="4000" dirty="0"/>
              <a:t>.</a:t>
            </a:r>
            <a:br>
              <a:rPr lang="ru-RU" sz="4000" dirty="0"/>
            </a:br>
            <a:endParaRPr lang="uk-UA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ідзаголовок 2"/>
              <p:cNvSpPr>
                <a:spLocks noGrp="1"/>
              </p:cNvSpPr>
              <p:nvPr>
                <p:ph type="subTitle"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ru-RU" dirty="0" err="1"/>
                  <a:t>Музикант</a:t>
                </a:r>
                <a:r>
                  <a:rPr lang="ru-RU" dirty="0"/>
                  <a:t> </a:t>
                </a:r>
                <a:r>
                  <a:rPr lang="ru-RU" dirty="0" err="1"/>
                  <a:t>Девід</a:t>
                </a:r>
                <a:r>
                  <a:rPr lang="ru-RU" dirty="0"/>
                  <a:t> Макдональд на </a:t>
                </a:r>
                <a:r>
                  <a:rPr lang="ru-RU" dirty="0" err="1"/>
                  <a:t>основі</a:t>
                </a:r>
                <a:r>
                  <a:rPr lang="ru-RU" dirty="0"/>
                  <a:t> цифр числа </a:t>
                </a:r>
                <a14:m>
                  <m:oMath xmlns:m="http://schemas.openxmlformats.org/officeDocument/2006/math">
                    <m:r>
                      <a:rPr lang="ru-RU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r>
                  <a:rPr lang="ru-RU" dirty="0" smtClean="0"/>
                  <a:t> </a:t>
                </a:r>
                <a:r>
                  <a:rPr lang="ru-RU" dirty="0"/>
                  <a:t>написав </a:t>
                </a:r>
                <a:r>
                  <a:rPr lang="ru-RU" dirty="0" err="1"/>
                  <a:t>мелодію</a:t>
                </a:r>
                <a:endParaRPr lang="uk-UA" dirty="0"/>
              </a:p>
            </p:txBody>
          </p:sp>
        </mc:Choice>
        <mc:Fallback xmlns="">
          <p:sp>
            <p:nvSpPr>
              <p:cNvPr id="3" name="Підзаголовок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blipFill rotWithShape="1">
                <a:blip r:embed="rId2"/>
                <a:stretch>
                  <a:fillRect l="-1067" t="-2800" r="-106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31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омера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209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8696" y="620688"/>
            <a:ext cx="799288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Скільки у школі першокласників?</a:t>
            </a:r>
            <a:endParaRPr lang="uk-UA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2704" y="1412776"/>
            <a:ext cx="1410964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А) 72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Б) 45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В) 50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Г) 48</a:t>
            </a:r>
          </a:p>
          <a:p>
            <a:endParaRPr lang="uk-UA" sz="40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539552" y="6492875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874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171" y="3501008"/>
            <a:ext cx="7290054" cy="1499616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18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0" y="1271240"/>
            <a:ext cx="8136904" cy="41549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	</a:t>
            </a: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2.	Конкурс </a:t>
            </a:r>
          </a:p>
          <a:p>
            <a:pPr algn="ctr"/>
            <a:r>
              <a:rPr lang="ru-RU" sz="6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Математичні</a:t>
            </a: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6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терміни</a:t>
            </a: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</a:t>
            </a:r>
            <a:r>
              <a:rPr lang="ru-RU" sz="6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що</a:t>
            </a: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6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містять</a:t>
            </a: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склад «</a:t>
            </a:r>
            <a:r>
              <a:rPr lang="ru-RU" sz="6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пі</a:t>
            </a:r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»</a:t>
            </a:r>
            <a:endParaRPr 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07504" y="6417998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838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260648"/>
            <a:ext cx="6965245" cy="432049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4" name="Місце для вмісту 3"/>
          <p:cNvSpPr>
            <a:spLocks noGrp="1"/>
          </p:cNvSpPr>
          <p:nvPr>
            <p:ph sz="quarter" idx="13"/>
          </p:nvPr>
        </p:nvSpPr>
        <p:spPr>
          <a:xfrm>
            <a:off x="1043608" y="764704"/>
            <a:ext cx="7272808" cy="3602736"/>
          </a:xfrm>
        </p:spPr>
        <p:txBody>
          <a:bodyPr>
            <a:normAutofit/>
          </a:bodyPr>
          <a:lstStyle/>
          <a:p>
            <a:r>
              <a:rPr lang="ru-RU" dirty="0" smtClean="0"/>
              <a:t>1. </a:t>
            </a:r>
            <a:r>
              <a:rPr lang="ru-RU" sz="1400" dirty="0" err="1"/>
              <a:t>Старогрецький</a:t>
            </a:r>
            <a:r>
              <a:rPr lang="ru-RU" sz="1400" dirty="0"/>
              <a:t> математик.</a:t>
            </a:r>
          </a:p>
          <a:p>
            <a:r>
              <a:rPr lang="ru-RU" sz="1400" dirty="0"/>
              <a:t>2. </a:t>
            </a:r>
            <a:r>
              <a:rPr lang="ru-RU" sz="1400" dirty="0" err="1"/>
              <a:t>Геометричне</a:t>
            </a:r>
            <a:r>
              <a:rPr lang="ru-RU" sz="1400" dirty="0"/>
              <a:t> </a:t>
            </a:r>
            <a:r>
              <a:rPr lang="ru-RU" sz="1400" dirty="0" err="1"/>
              <a:t>тіло</a:t>
            </a:r>
            <a:r>
              <a:rPr lang="ru-RU" sz="1400" dirty="0"/>
              <a:t>.</a:t>
            </a:r>
          </a:p>
          <a:p>
            <a:r>
              <a:rPr lang="ru-RU" sz="1400" dirty="0"/>
              <a:t>3. </a:t>
            </a:r>
            <a:r>
              <a:rPr lang="ru-RU" sz="1400" dirty="0" err="1"/>
              <a:t>Кількість</a:t>
            </a:r>
            <a:r>
              <a:rPr lang="ru-RU" sz="1400" dirty="0"/>
              <a:t> </a:t>
            </a:r>
            <a:r>
              <a:rPr lang="ru-RU" sz="1400" dirty="0" err="1"/>
              <a:t>однієї</a:t>
            </a:r>
            <a:r>
              <a:rPr lang="ru-RU" sz="1400" dirty="0"/>
              <a:t> з половиною </a:t>
            </a:r>
            <a:r>
              <a:rPr lang="ru-RU" sz="1400" dirty="0" err="1"/>
              <a:t>одиниці</a:t>
            </a:r>
            <a:r>
              <a:rPr lang="ru-RU" sz="1400" dirty="0"/>
              <a:t>.</a:t>
            </a:r>
          </a:p>
          <a:p>
            <a:r>
              <a:rPr lang="ru-RU" sz="1400" dirty="0"/>
              <a:t>4. </a:t>
            </a:r>
            <a:r>
              <a:rPr lang="ru-RU" sz="1400" dirty="0" err="1"/>
              <a:t>Одиниця</a:t>
            </a:r>
            <a:r>
              <a:rPr lang="ru-RU" sz="1400" dirty="0"/>
              <a:t> </a:t>
            </a:r>
            <a:r>
              <a:rPr lang="ru-RU" sz="1400" dirty="0" err="1"/>
              <a:t>об’єму</a:t>
            </a:r>
            <a:r>
              <a:rPr lang="ru-RU" sz="1400" dirty="0"/>
              <a:t> в </a:t>
            </a:r>
            <a:r>
              <a:rPr lang="ru-RU" sz="1400" dirty="0" err="1"/>
              <a:t>системі</a:t>
            </a:r>
            <a:r>
              <a:rPr lang="ru-RU" sz="1400" dirty="0"/>
              <a:t> </a:t>
            </a:r>
            <a:r>
              <a:rPr lang="ru-RU" sz="1400" dirty="0" err="1"/>
              <a:t>англійських</a:t>
            </a:r>
            <a:r>
              <a:rPr lang="ru-RU" sz="1400" dirty="0"/>
              <a:t> </a:t>
            </a:r>
            <a:r>
              <a:rPr lang="ru-RU" sz="1400" dirty="0" err="1"/>
              <a:t>мір</a:t>
            </a:r>
            <a:r>
              <a:rPr lang="ru-RU" sz="1400" dirty="0"/>
              <a:t>.</a:t>
            </a:r>
          </a:p>
          <a:p>
            <a:r>
              <a:rPr lang="ru-RU" sz="1400" dirty="0"/>
              <a:t>5. </a:t>
            </a:r>
            <a:r>
              <a:rPr lang="ru-RU" sz="1400" dirty="0" err="1"/>
              <a:t>Множина</a:t>
            </a:r>
            <a:r>
              <a:rPr lang="ru-RU" sz="1400" dirty="0"/>
              <a:t> </a:t>
            </a:r>
            <a:r>
              <a:rPr lang="ru-RU" sz="1400" dirty="0" err="1"/>
              <a:t>точок</a:t>
            </a:r>
            <a:r>
              <a:rPr lang="ru-RU" sz="1400" dirty="0"/>
              <a:t> </a:t>
            </a:r>
            <a:r>
              <a:rPr lang="ru-RU" sz="1400" dirty="0" err="1"/>
              <a:t>прямої</a:t>
            </a:r>
            <a:r>
              <a:rPr lang="ru-RU" sz="1400" dirty="0"/>
              <a:t>, </a:t>
            </a:r>
            <a:r>
              <a:rPr lang="ru-RU" sz="1400" dirty="0" err="1"/>
              <a:t>що</a:t>
            </a:r>
            <a:r>
              <a:rPr lang="ru-RU" sz="1400" dirty="0"/>
              <a:t> лежать по одну сторону </a:t>
            </a:r>
            <a:r>
              <a:rPr lang="ru-RU" sz="1400" dirty="0" err="1"/>
              <a:t>від</a:t>
            </a:r>
            <a:r>
              <a:rPr lang="ru-RU" sz="1400" dirty="0"/>
              <a:t> </a:t>
            </a:r>
            <a:r>
              <a:rPr lang="ru-RU" sz="1400" dirty="0" err="1"/>
              <a:t>деякої</a:t>
            </a:r>
            <a:r>
              <a:rPr lang="ru-RU" sz="1400" dirty="0"/>
              <a:t> </a:t>
            </a:r>
            <a:r>
              <a:rPr lang="ru-RU" sz="1400" dirty="0" err="1"/>
              <a:t>її</a:t>
            </a:r>
            <a:r>
              <a:rPr lang="ru-RU" sz="1400" dirty="0"/>
              <a:t> точки.</a:t>
            </a:r>
          </a:p>
          <a:p>
            <a:r>
              <a:rPr lang="ru-RU" sz="1400" dirty="0"/>
              <a:t>6. </a:t>
            </a:r>
            <a:r>
              <a:rPr lang="ru-RU" sz="1400" dirty="0" err="1"/>
              <a:t>Математичний</a:t>
            </a:r>
            <a:r>
              <a:rPr lang="ru-RU" sz="1400" dirty="0"/>
              <a:t> </a:t>
            </a:r>
            <a:r>
              <a:rPr lang="ru-RU" sz="1400" dirty="0" err="1"/>
              <a:t>вираз</a:t>
            </a:r>
            <a:r>
              <a:rPr lang="ru-RU" sz="1400" dirty="0"/>
              <a:t>,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утворюється</a:t>
            </a:r>
            <a:r>
              <a:rPr lang="ru-RU" sz="1400" dirty="0"/>
              <a:t> </a:t>
            </a:r>
            <a:r>
              <a:rPr lang="ru-RU" sz="1400" dirty="0" err="1"/>
              <a:t>множенням</a:t>
            </a:r>
            <a:r>
              <a:rPr lang="ru-RU" sz="1400" dirty="0"/>
              <a:t> числа на себе</a:t>
            </a:r>
          </a:p>
          <a:p>
            <a:endParaRPr lang="uk-UA" sz="1400" dirty="0"/>
          </a:p>
        </p:txBody>
      </p:sp>
      <p:graphicFrame>
        <p:nvGraphicFramePr>
          <p:cNvPr id="6" name="Місце для вмісту 5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054331966"/>
              </p:ext>
            </p:extLst>
          </p:nvPr>
        </p:nvGraphicFramePr>
        <p:xfrm>
          <a:off x="1259632" y="2708920"/>
          <a:ext cx="6696742" cy="3418770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557294"/>
                <a:gridCol w="555447"/>
                <a:gridCol w="555447"/>
                <a:gridCol w="555447"/>
                <a:gridCol w="557294"/>
                <a:gridCol w="560368"/>
                <a:gridCol w="560368"/>
                <a:gridCol w="559753"/>
                <a:gridCol w="559753"/>
                <a:gridCol w="559753"/>
                <a:gridCol w="559753"/>
                <a:gridCol w="556065"/>
              </a:tblGrid>
              <a:tr h="648072">
                <a:tc rowSpan="5" gridSpan="4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3600" b="1" dirty="0">
                          <a:effectLst/>
                        </a:rPr>
                        <a:t>1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3600" b="1" dirty="0">
                          <a:effectLst/>
                        </a:rPr>
                        <a:t>2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3600" b="1" dirty="0">
                          <a:effectLst/>
                        </a:rPr>
                        <a:t>3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3600" b="1" dirty="0">
                          <a:effectLst/>
                        </a:rPr>
                        <a:t>4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3600" b="1" dirty="0">
                          <a:effectLst/>
                        </a:rPr>
                        <a:t>5</a:t>
                      </a:r>
                      <a:endParaRPr lang="uk-UA" sz="3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 rowSpan="5"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п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і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 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 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</a:tr>
              <a:tr h="483482">
                <a:tc gridSpan="4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п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і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</a:tr>
              <a:tr h="483482">
                <a:tc gridSpan="4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п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і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</a:tr>
              <a:tr h="483482">
                <a:tc gridSpan="4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п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і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 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483482">
                <a:tc gridSpan="4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п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і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 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 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</a:tr>
              <a:tr h="4834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6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600">
                          <a:effectLst/>
                        </a:rPr>
                        <a:t> </a:t>
                      </a:r>
                      <a:endParaRPr lang="uk-UA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600">
                          <a:effectLst/>
                        </a:rPr>
                        <a:t> </a:t>
                      </a:r>
                      <a:endParaRPr lang="uk-UA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п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і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effectLst/>
                        </a:rPr>
                        <a:t> </a:t>
                      </a:r>
                      <a:endParaRPr lang="uk-UA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 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</a:rPr>
                        <a:t> </a:t>
                      </a:r>
                      <a:endParaRPr lang="uk-UA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48" marR="31748" marT="0" marB="0"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755576" y="4725144"/>
            <a:ext cx="2433463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</a:t>
            </a:r>
          </a:p>
          <a:p>
            <a:r>
              <a:rPr lang="ru-RU" dirty="0" smtClean="0"/>
              <a:t>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258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171" y="3501008"/>
            <a:ext cx="7290054" cy="1499616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20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107504" y="2132856"/>
            <a:ext cx="6203365" cy="110799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3. Конкурс-</a:t>
            </a:r>
            <a:r>
              <a:rPr lang="uk-UA" sz="6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батл</a:t>
            </a:r>
            <a:r>
              <a:rPr lang="uk-UA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uk-UA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28216" y="6473072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944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омера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21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209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8696" y="620688"/>
            <a:ext cx="799288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Скільки у школі  вчителів?</a:t>
            </a:r>
            <a:endParaRPr lang="uk-UA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2704" y="1412776"/>
            <a:ext cx="163217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А) 70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Б) 60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В) 95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Г) 101</a:t>
            </a:r>
          </a:p>
          <a:p>
            <a:endParaRPr lang="uk-UA" sz="4000" dirty="0">
              <a:ln w="18415" cmpd="sng">
                <a:solidFill>
                  <a:schemeClr val="tx1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395536" y="6492875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253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омера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22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209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620688"/>
            <a:ext cx="917320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Скільки у школі  вчителів математики?</a:t>
            </a:r>
            <a:endParaRPr lang="uk-UA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2704" y="1412776"/>
            <a:ext cx="1125629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А) 5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Б) 3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В) 4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Г) 2</a:t>
            </a:r>
          </a:p>
          <a:p>
            <a:endParaRPr lang="uk-UA" sz="4000" dirty="0">
              <a:ln w="18415" cmpd="sng">
                <a:solidFill>
                  <a:schemeClr val="tx1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395536" y="6490006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076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171" y="3501008"/>
            <a:ext cx="7290054" cy="1499616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23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683568" y="2132856"/>
            <a:ext cx="7128792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4.  Конкурс для вболівальників </a:t>
            </a:r>
            <a:endParaRPr lang="uk-UA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07504" y="6492875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155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омера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24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209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620688"/>
            <a:ext cx="917320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Скільки у школі семикласників?</a:t>
            </a:r>
            <a:endParaRPr lang="uk-UA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2704" y="1412776"/>
            <a:ext cx="1410964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А) 72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Б) 69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В) 70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Г) 75</a:t>
            </a:r>
          </a:p>
          <a:p>
            <a:endParaRPr lang="uk-UA" sz="40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467544" y="6492875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299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171" y="3501008"/>
            <a:ext cx="7290054" cy="1499616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25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683568" y="2132856"/>
            <a:ext cx="8280920" cy="313932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5. </a:t>
            </a:r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Конкурс </a:t>
            </a:r>
            <a:endParaRPr 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Відкрий букву—вгадай слово. </a:t>
            </a:r>
            <a:endParaRPr lang="uk-UA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79512" y="6492875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857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номера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26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209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620688"/>
            <a:ext cx="917320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Скільки у школі усіх класів?</a:t>
            </a:r>
            <a:endParaRPr lang="uk-UA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2704" y="1412776"/>
            <a:ext cx="1410964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А) 28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Б) 25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В) 31</a:t>
            </a:r>
          </a:p>
          <a:p>
            <a:r>
              <a:rPr lang="uk-UA" sz="4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Г) 26</a:t>
            </a:r>
          </a:p>
          <a:p>
            <a:endParaRPr lang="uk-UA" sz="40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539552" y="6481539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560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171" y="3501008"/>
            <a:ext cx="7290054" cy="1499616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Місце для номера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27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683568" y="2132856"/>
            <a:ext cx="8280920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6. Конкурс </a:t>
            </a:r>
            <a:endParaRPr lang="uk-UA" sz="6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ВІРЮ-НЕ ВІРЮ</a:t>
            </a:r>
            <a:endParaRPr lang="uk-UA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79512" y="6492875"/>
            <a:ext cx="5540188" cy="365125"/>
          </a:xfrm>
        </p:spPr>
        <p:txBody>
          <a:bodyPr/>
          <a:lstStyle/>
          <a:p>
            <a:r>
              <a:rPr lang="ru-RU" dirty="0" err="1" smtClean="0"/>
              <a:t>Вчитель</a:t>
            </a:r>
            <a:r>
              <a:rPr lang="ru-RU" dirty="0" smtClean="0"/>
              <a:t> математики СЗШ І-ІІІ ст. №78 м. Львова </a:t>
            </a:r>
            <a:r>
              <a:rPr lang="ru-RU" dirty="0" err="1" smtClean="0"/>
              <a:t>Магас</a:t>
            </a:r>
            <a:r>
              <a:rPr lang="ru-RU" dirty="0" smtClean="0"/>
              <a:t> О.С.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682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C:\Users\ПК\Desktop\136.jpg"/>
          <p:cNvPicPr>
            <a:picLocks noGrp="1"/>
          </p:cNvPicPr>
          <p:nvPr>
            <p:ph idx="1"/>
          </p:nvPr>
        </p:nvPicPr>
        <p:blipFill>
          <a:blip r:embed="rId2"/>
          <a:srcRect l="21165" t="1914" r="22458" b="7852"/>
          <a:stretch>
            <a:fillRect/>
          </a:stretch>
        </p:blipFill>
        <p:spPr bwMode="auto">
          <a:xfrm>
            <a:off x="0" y="0"/>
            <a:ext cx="3357554" cy="478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1E25-343D-495A-B348-B1835B3CC624}" type="slidenum">
              <a:rPr lang="ru-RU" smtClean="0"/>
              <a:pPr/>
              <a:t>28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-4640" y="4857760"/>
            <a:ext cx="875248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Дякуємо</a:t>
            </a:r>
            <a:r>
              <a:rPr lang="ru-RU" sz="6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за </a:t>
            </a:r>
            <a:r>
              <a:rPr lang="ru-RU" sz="6600" b="1" cap="none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увагу</a:t>
            </a:r>
            <a:r>
              <a:rPr lang="ru-RU" sz="6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!!!</a:t>
            </a:r>
            <a:endParaRPr lang="ru-RU" sz="66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3075" name="Picture 3" descr="C:\Users\ПК\Desktop\slide-2.jpg"/>
          <p:cNvPicPr>
            <a:picLocks noChangeAspect="1" noChangeArrowheads="1"/>
          </p:cNvPicPr>
          <p:nvPr/>
        </p:nvPicPr>
        <p:blipFill>
          <a:blip r:embed="rId3">
            <a:lum bright="20000"/>
          </a:blip>
          <a:srcRect l="3433" t="25569" r="3866"/>
          <a:stretch>
            <a:fillRect/>
          </a:stretch>
        </p:blipFill>
        <p:spPr bwMode="auto">
          <a:xfrm>
            <a:off x="3214678" y="714356"/>
            <a:ext cx="3054255" cy="1836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Содержимое 8" descr="C:\Users\ПК\Desktop\136.jpg"/>
          <p:cNvPicPr>
            <a:picLocks/>
          </p:cNvPicPr>
          <p:nvPr/>
        </p:nvPicPr>
        <p:blipFill>
          <a:blip r:embed="rId2"/>
          <a:srcRect l="21165" t="1914" r="22458" b="7852"/>
          <a:stretch>
            <a:fillRect/>
          </a:stretch>
        </p:blipFill>
        <p:spPr bwMode="auto">
          <a:xfrm>
            <a:off x="5786414" y="0"/>
            <a:ext cx="3357586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ПК\Desktop\Пи.png"/>
          <p:cNvPicPr/>
          <p:nvPr/>
        </p:nvPicPr>
        <p:blipFill>
          <a:blip r:embed="rId4">
            <a:lum bright="20000"/>
          </a:blip>
          <a:srcRect/>
          <a:stretch>
            <a:fillRect/>
          </a:stretch>
        </p:blipFill>
        <p:spPr bwMode="auto">
          <a:xfrm>
            <a:off x="3214678" y="2786058"/>
            <a:ext cx="2502164" cy="21670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Содержимое 8" descr="C:\Users\ПК\Desktop\136.jpg"/>
          <p:cNvPicPr>
            <a:picLocks/>
          </p:cNvPicPr>
          <p:nvPr/>
        </p:nvPicPr>
        <p:blipFill>
          <a:blip r:embed="rId2"/>
          <a:srcRect l="21165" t="1914" r="22458" b="83490"/>
          <a:stretch>
            <a:fillRect/>
          </a:stretch>
        </p:blipFill>
        <p:spPr bwMode="auto">
          <a:xfrm>
            <a:off x="3143240" y="0"/>
            <a:ext cx="2928958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Місце для нижнього колонтитула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Вчитель математики СЗШ І-ІІІ ст. №78 м. Львова Магас О.С.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1229</TotalTime>
  <Words>976</Words>
  <Application>Microsoft Office PowerPoint</Application>
  <PresentationFormat>Екран (4:3)</PresentationFormat>
  <Paragraphs>185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28</vt:i4>
      </vt:variant>
    </vt:vector>
  </HeadingPairs>
  <TitlesOfParts>
    <vt:vector size="29" baseType="lpstr">
      <vt:lpstr>Кнопка</vt:lpstr>
      <vt:lpstr>Презентація PowerPoint</vt:lpstr>
      <vt:lpstr>Презентація PowerPoint</vt:lpstr>
      <vt:lpstr>Історія</vt:lpstr>
      <vt:lpstr>Презентація PowerPoint</vt:lpstr>
      <vt:lpstr>Презентація PowerPoint</vt:lpstr>
      <vt:lpstr> Число π </vt:lpstr>
      <vt:lpstr>Презентація PowerPoint</vt:lpstr>
      <vt:lpstr>Презентація PowerPoint</vt:lpstr>
      <vt:lpstr>Презентація PowerPoint</vt:lpstr>
      <vt:lpstr>Яка стара назва числа π? </vt:lpstr>
      <vt:lpstr>Хто вперше скористався позначенням цього числа грецькою буквою π?</vt:lpstr>
      <vt:lpstr>Від якого грецького слова  походить позначення числа «пі» буквою π?</vt:lpstr>
      <vt:lpstr>Хто і коли вперше виявив і описав число π? </vt:lpstr>
      <vt:lpstr>Які споруди давнини пов’язані з числом π? </vt:lpstr>
      <vt:lpstr>В якій країні встановлено металічний пам’ятник числу π? </vt:lpstr>
      <vt:lpstr> Назвіть американського музиканта, який перетворив число π на мелодію.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Число Пи</dc:title>
  <dc:creator>Лена</dc:creator>
  <cp:lastModifiedBy>RePack by Diakov</cp:lastModifiedBy>
  <cp:revision>74</cp:revision>
  <dcterms:created xsi:type="dcterms:W3CDTF">2012-11-10T17:26:15Z</dcterms:created>
  <dcterms:modified xsi:type="dcterms:W3CDTF">2025-11-17T18:38:10Z</dcterms:modified>
</cp:coreProperties>
</file>