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24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2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773FD07-CE27-4F2F-A257-523836EA8B79}">
  <a:tblStyle styleId="{A773FD07-CE27-4F2F-A257-523836EA8B79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uk-UA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19814b8d5ab_0_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19814b8d5ab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g19814b8d5ab_0_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174ec98926f_0_2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174ec98926f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g174ec98926f_0_2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19814b8d5ab_0_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19814b8d5ab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g19814b8d5ab_0_14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1" name="Google Shape;13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1971487d616_0_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1971487d616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g1971487d616_0_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1971487d616_0_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1971487d616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g1971487d616_0_1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1971487d616_0_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1971487d616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g1971487d616_0_1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1971487d616_0_2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1971487d616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g1971487d616_0_2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174ec988de8_0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174ec988de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g174ec988de8_0_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174ec98926f_0_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174ec98926f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g174ec98926f_0_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174ec98926f_0_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174ec98926f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g174ec98926f_0_7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174ec98926f_0_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174ec98926f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g174ec98926f_0_13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174ec98926f_0_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174ec98926f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g174ec98926f_0_23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98b230fc61_0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198b230fc61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g198b230fc61_0_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19814b8d5ab_0_8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Google Shape;221;g19814b8d5ab_0_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g19814b8d5ab_0_87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19814b8d5ab_0_10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19814b8d5ab_0_1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g19814b8d5ab_0_10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9" name="Google Shape;239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19814b8d5ab_0_20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3" name="Google Shape;253;g19814b8d5ab_0_2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4" name="Google Shape;254;g19814b8d5ab_0_20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3" name="Google Shape;263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4" name="Google Shape;27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6" name="Google Shape;28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19814b8d5ab_0_17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3" name="Google Shape;293;g19814b8d5ab_0_1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4" name="Google Shape;294;g19814b8d5ab_0_17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" name="Google Shape;301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4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3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3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3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3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Титульный слайд" type="title">
  <p:cSld name="TITL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cap="none">
                <a:solidFill>
                  <a:srgbClr val="FFC000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  <a:defRPr b="1" sz="2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pic>
        <p:nvPicPr>
          <p:cNvPr id="18" name="Google Shape;18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0546" y="3785858"/>
            <a:ext cx="3240360" cy="2944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Только заголовок">
  <p:cSld name="1_Только заголовок">
    <p:bg>
      <p:bgPr>
        <a:blipFill>
          <a:blip r:embed="rId2">
            <a:alphaModFix amt="58000"/>
          </a:blip>
          <a:stretch>
            <a:fillRect/>
          </a:stretch>
        </a:blipFill>
      </p:bgPr>
    </p:bg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"/>
          <p:cNvSpPr/>
          <p:nvPr/>
        </p:nvSpPr>
        <p:spPr>
          <a:xfrm>
            <a:off x="251520" y="764704"/>
            <a:ext cx="8640960" cy="590465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3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sz="4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22" name="Google Shape;22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767" y="5384235"/>
            <a:ext cx="1584176" cy="14394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>
  <p:cSld name="Титульный слайд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/>
          <p:nvPr/>
        </p:nvSpPr>
        <p:spPr>
          <a:xfrm>
            <a:off x="1007604" y="1556792"/>
            <a:ext cx="7128792" cy="2664296"/>
          </a:xfrm>
          <a:prstGeom prst="roundRect">
            <a:avLst>
              <a:gd fmla="val 16667" name="adj"/>
            </a:avLst>
          </a:prstGeom>
          <a:solidFill>
            <a:schemeClr val="lt1">
              <a:alpha val="47843"/>
            </a:schemeClr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4"/>
          <p:cNvSpPr txBox="1"/>
          <p:nvPr>
            <p:ph type="ctrTitle"/>
          </p:nvPr>
        </p:nvSpPr>
        <p:spPr>
          <a:xfrm>
            <a:off x="685800" y="1556792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cap="none">
                <a:solidFill>
                  <a:srgbClr val="FFC000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" type="subTitle"/>
          </p:nvPr>
        </p:nvSpPr>
        <p:spPr>
          <a:xfrm>
            <a:off x="1371600" y="3540496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  <a:defRPr b="1" sz="2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pic>
        <p:nvPicPr>
          <p:cNvPr id="27" name="Google Shape;27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67394" y="3527053"/>
            <a:ext cx="2952328" cy="34536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>
  <p:cSld name="Только заголовок">
    <p:bg>
      <p:bgPr>
        <a:blipFill>
          <a:blip r:embed="rId2">
            <a:alphaModFix amt="58000"/>
          </a:blip>
          <a:stretch>
            <a:fillRect/>
          </a:stretch>
        </a:blipFill>
      </p:bgPr>
    </p:bg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/>
          <p:nvPr/>
        </p:nvSpPr>
        <p:spPr>
          <a:xfrm>
            <a:off x="251520" y="764704"/>
            <a:ext cx="8640960" cy="590465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5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sz="4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31" name="Google Shape;31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7596336" y="4902630"/>
            <a:ext cx="1682750" cy="1968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Только заголовок">
  <p:cSld name="3_Только заголовок">
    <p:bg>
      <p:bgPr>
        <a:blipFill>
          <a:blip r:embed="rId2">
            <a:alphaModFix amt="58000"/>
          </a:blip>
          <a:stretch>
            <a:fillRect/>
          </a:stretch>
        </a:blipFill>
      </p:bgPr>
    </p:bg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/>
          <p:nvPr/>
        </p:nvSpPr>
        <p:spPr>
          <a:xfrm>
            <a:off x="251520" y="764704"/>
            <a:ext cx="8640960" cy="1656184"/>
          </a:xfrm>
          <a:prstGeom prst="roundRect">
            <a:avLst>
              <a:gd fmla="val 16667" name="adj"/>
            </a:avLst>
          </a:prstGeom>
          <a:solidFill>
            <a:srgbClr val="FFC000">
              <a:alpha val="69019"/>
            </a:srgbClr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sz="4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/>
          <p:nvPr/>
        </p:nvSpPr>
        <p:spPr>
          <a:xfrm>
            <a:off x="251520" y="2852936"/>
            <a:ext cx="8640960" cy="3816424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" name="Google Shape;36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7596336" y="4902630"/>
            <a:ext cx="1682750" cy="1968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_Только заголовок">
  <p:cSld name="4_Только заголовок">
    <p:bg>
      <p:bgPr>
        <a:blipFill>
          <a:blip r:embed="rId2">
            <a:alphaModFix amt="58000"/>
          </a:blip>
          <a:stretch>
            <a:fillRect/>
          </a:stretch>
        </a:blipFill>
      </p:bgPr>
    </p:bg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251520" y="764704"/>
            <a:ext cx="8640960" cy="2520280"/>
          </a:xfrm>
          <a:prstGeom prst="roundRect">
            <a:avLst>
              <a:gd fmla="val 16667" name="adj"/>
            </a:avLst>
          </a:prstGeom>
          <a:solidFill>
            <a:srgbClr val="FFC000">
              <a:alpha val="69019"/>
            </a:srgbClr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7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sz="4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7"/>
          <p:cNvSpPr/>
          <p:nvPr/>
        </p:nvSpPr>
        <p:spPr>
          <a:xfrm>
            <a:off x="251520" y="4221088"/>
            <a:ext cx="8640960" cy="244827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1" name="Google Shape;41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7596336" y="4902630"/>
            <a:ext cx="1682750" cy="1968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5" name="Google Shape;45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9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51" name="Google Shape;51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4" name="Google Shape;64;p11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65" name="Google Shape;65;p11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6" name="Google Shape;66;p11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67" name="Google Shape;67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2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3" name="Google Shape;73;p12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74" name="Google Shape;74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3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0" name="Google Shape;80;p13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81" name="Google Shape;81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4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7" name="Google Shape;87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5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5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3" name="Google Shape;93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theme" Target="../theme/theme2.xml"/><Relationship Id="rId1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4.png"/><Relationship Id="rId4" Type="http://schemas.openxmlformats.org/officeDocument/2006/relationships/image" Target="../media/image17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0.png"/><Relationship Id="rId4" Type="http://schemas.openxmlformats.org/officeDocument/2006/relationships/image" Target="../media/image1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5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9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2.png"/><Relationship Id="rId4" Type="http://schemas.openxmlformats.org/officeDocument/2006/relationships/image" Target="../media/image24.png"/><Relationship Id="rId5" Type="http://schemas.openxmlformats.org/officeDocument/2006/relationships/image" Target="../media/image26.png"/><Relationship Id="rId6" Type="http://schemas.openxmlformats.org/officeDocument/2006/relationships/image" Target="../media/image25.png"/><Relationship Id="rId7" Type="http://schemas.openxmlformats.org/officeDocument/2006/relationships/image" Target="../media/image28.png"/><Relationship Id="rId8" Type="http://schemas.openxmlformats.org/officeDocument/2006/relationships/image" Target="../media/image30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7.png"/><Relationship Id="rId4" Type="http://schemas.openxmlformats.org/officeDocument/2006/relationships/image" Target="../media/image32.png"/><Relationship Id="rId5" Type="http://schemas.openxmlformats.org/officeDocument/2006/relationships/image" Target="../media/image37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9.png"/><Relationship Id="rId4" Type="http://schemas.openxmlformats.org/officeDocument/2006/relationships/image" Target="../media/image34.png"/><Relationship Id="rId5" Type="http://schemas.openxmlformats.org/officeDocument/2006/relationships/image" Target="../media/image36.png"/><Relationship Id="rId6" Type="http://schemas.openxmlformats.org/officeDocument/2006/relationships/image" Target="../media/image40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9.png"/><Relationship Id="rId4" Type="http://schemas.openxmlformats.org/officeDocument/2006/relationships/image" Target="../media/image31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8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3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6"/>
          <p:cNvSpPr txBox="1"/>
          <p:nvPr>
            <p:ph idx="1" type="subTitle"/>
          </p:nvPr>
        </p:nvSpPr>
        <p:spPr>
          <a:xfrm>
            <a:off x="8" y="445851"/>
            <a:ext cx="8856900" cy="417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uk-UA" sz="5400">
                <a:solidFill>
                  <a:srgbClr val="FFFF00"/>
                </a:solidFill>
              </a:rPr>
              <a:t> </a:t>
            </a:r>
            <a:endParaRPr sz="5400">
              <a:solidFill>
                <a:srgbClr val="FFFF00"/>
              </a:solidFill>
            </a:endParaRPr>
          </a:p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uk-UA" sz="5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Степеневі функції, їхні властивості та графіки</a:t>
            </a:r>
            <a:endParaRPr sz="5400">
              <a:solidFill>
                <a:srgbClr val="FFFF00"/>
              </a:solidFill>
            </a:endParaRPr>
          </a:p>
        </p:txBody>
      </p:sp>
      <p:sp>
        <p:nvSpPr>
          <p:cNvPr id="101" name="Google Shape;101;p16"/>
          <p:cNvSpPr/>
          <p:nvPr/>
        </p:nvSpPr>
        <p:spPr>
          <a:xfrm>
            <a:off x="5868144" y="6309320"/>
            <a:ext cx="281662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6"/>
          <p:cNvSpPr txBox="1"/>
          <p:nvPr>
            <p:ph idx="1" type="subTitle"/>
          </p:nvPr>
        </p:nvSpPr>
        <p:spPr>
          <a:xfrm>
            <a:off x="3796075" y="3830100"/>
            <a:ext cx="4637400" cy="139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uk-UA" sz="1800">
                <a:solidFill>
                  <a:srgbClr val="FFFF00"/>
                </a:solidFill>
              </a:rPr>
              <a:t>Підручник: О.С.Істер</a:t>
            </a:r>
            <a:endParaRPr sz="1800">
              <a:solidFill>
                <a:srgbClr val="FFFF00"/>
              </a:solidFill>
            </a:endParaRPr>
          </a:p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uk-UA" sz="1800">
                <a:solidFill>
                  <a:srgbClr val="FFFF00"/>
                </a:solidFill>
              </a:rPr>
              <a:t>Математика</a:t>
            </a:r>
            <a:endParaRPr sz="1800">
              <a:solidFill>
                <a:srgbClr val="FFFF00"/>
              </a:solidFill>
            </a:endParaRPr>
          </a:p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uk-UA" sz="1800">
                <a:solidFill>
                  <a:srgbClr val="FFFF00"/>
                </a:solidFill>
              </a:rPr>
              <a:t>(Алгебра і початки аналізу та геометрія, рівень стандарту)</a:t>
            </a:r>
            <a:endParaRPr sz="1800">
              <a:solidFill>
                <a:srgbClr val="FFFF00"/>
              </a:solidFill>
            </a:endParaRPr>
          </a:p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uk-UA" sz="1800">
                <a:solidFill>
                  <a:srgbClr val="FFFF00"/>
                </a:solidFill>
              </a:rPr>
              <a:t>2018р.</a:t>
            </a:r>
            <a:endParaRPr sz="180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7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Формування компетентностей: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09" name="Google Shape;109;p17"/>
          <p:cNvSpPr txBox="1"/>
          <p:nvPr/>
        </p:nvSpPr>
        <p:spPr>
          <a:xfrm>
            <a:off x="1217600" y="1181800"/>
            <a:ext cx="7144500" cy="514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Calibri"/>
              <a:buChar char="❖"/>
            </a:pPr>
            <a:r>
              <a:rPr b="1" lang="uk-UA" sz="2300">
                <a:latin typeface="Calibri"/>
                <a:ea typeface="Calibri"/>
                <a:cs typeface="Calibri"/>
                <a:sym typeface="Calibri"/>
              </a:rPr>
              <a:t>предметна компетентність: </a:t>
            </a:r>
            <a:r>
              <a:rPr lang="uk-UA" sz="2300">
                <a:latin typeface="Calibri"/>
                <a:ea typeface="Calibri"/>
                <a:cs typeface="Calibri"/>
                <a:sym typeface="Calibri"/>
              </a:rPr>
              <a:t>сформувати поняття степеневої функції; домогтися засвоєння властивостей степеневої функції; розглянути загальний вигляд графіків степеневої функції;</a:t>
            </a:r>
            <a:endParaRPr sz="2300">
              <a:latin typeface="Calibri"/>
              <a:ea typeface="Calibri"/>
              <a:cs typeface="Calibri"/>
              <a:sym typeface="Calibri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Calibri"/>
              <a:buChar char="❖"/>
            </a:pPr>
            <a:r>
              <a:rPr b="1" lang="uk-UA" sz="2300">
                <a:latin typeface="Calibri"/>
                <a:ea typeface="Calibri"/>
                <a:cs typeface="Calibri"/>
                <a:sym typeface="Calibri"/>
              </a:rPr>
              <a:t>ключові компетентності: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267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Calibri"/>
              <a:buChar char="➢"/>
            </a:pPr>
            <a:r>
              <a:rPr b="1" lang="uk-UA" sz="2300">
                <a:latin typeface="Calibri"/>
                <a:ea typeface="Calibri"/>
                <a:cs typeface="Calibri"/>
                <a:sym typeface="Calibri"/>
              </a:rPr>
              <a:t>спілкування державною мовою</a:t>
            </a:r>
            <a:r>
              <a:rPr lang="uk-UA" sz="2300">
                <a:latin typeface="Calibri"/>
                <a:ea typeface="Calibri"/>
                <a:cs typeface="Calibri"/>
                <a:sym typeface="Calibri"/>
              </a:rPr>
              <a:t> - міркувати, робити висновки на основі інформації, поданої в різних формах, зокрема графіках;</a:t>
            </a:r>
            <a:endParaRPr sz="2300">
              <a:latin typeface="Calibri"/>
              <a:ea typeface="Calibri"/>
              <a:cs typeface="Calibri"/>
              <a:sym typeface="Calibri"/>
            </a:endParaRPr>
          </a:p>
          <a:p>
            <a:pPr indent="267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Calibri"/>
              <a:buChar char="➢"/>
            </a:pPr>
            <a:r>
              <a:rPr b="1" lang="uk-UA" sz="2300">
                <a:latin typeface="Calibri"/>
                <a:ea typeface="Calibri"/>
                <a:cs typeface="Calibri"/>
                <a:sym typeface="Calibri"/>
              </a:rPr>
              <a:t>уміння вчитися впродовж життя </a:t>
            </a:r>
            <a:r>
              <a:rPr lang="uk-UA" sz="2300">
                <a:latin typeface="Calibri"/>
                <a:ea typeface="Calibri"/>
                <a:cs typeface="Calibri"/>
                <a:sym typeface="Calibri"/>
              </a:rPr>
              <a:t>- організовувати та планувати свою навчальну діяльність;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267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Calibri"/>
              <a:buChar char="➢"/>
            </a:pPr>
            <a:r>
              <a:rPr b="1" lang="uk-UA" sz="2300">
                <a:latin typeface="Calibri"/>
                <a:ea typeface="Calibri"/>
                <a:cs typeface="Calibri"/>
                <a:sym typeface="Calibri"/>
              </a:rPr>
              <a:t>соціальна та громадянська компетентність </a:t>
            </a:r>
            <a:r>
              <a:rPr lang="uk-UA" sz="2300">
                <a:latin typeface="Calibri"/>
                <a:ea typeface="Calibri"/>
                <a:cs typeface="Calibri"/>
                <a:sym typeface="Calibri"/>
              </a:rPr>
              <a:t>- співпрацювати в команді, виділяти та виконувати власну роль у командній роботі.</a:t>
            </a:r>
            <a:endParaRPr sz="23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7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83525" y="904475"/>
            <a:ext cx="4105275" cy="1990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26775" y="3244550"/>
            <a:ext cx="7459725" cy="2360025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18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Актуалізація опорних знань</a:t>
            </a:r>
            <a:r>
              <a:rPr lang="uk-UA">
                <a:solidFill>
                  <a:srgbClr val="783F04"/>
                </a:solidFill>
              </a:rPr>
              <a:t>: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19" name="Google Shape;119;p18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9"/>
          <p:cNvSpPr txBox="1"/>
          <p:nvPr/>
        </p:nvSpPr>
        <p:spPr>
          <a:xfrm>
            <a:off x="1360850" y="1235525"/>
            <a:ext cx="7216200" cy="350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>
                <a:latin typeface="Calibri"/>
                <a:ea typeface="Calibri"/>
                <a:cs typeface="Calibri"/>
                <a:sym typeface="Calibri"/>
              </a:rPr>
              <a:t>Відповіді:</a:t>
            </a:r>
            <a:endParaRPr b="1"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>
                <a:latin typeface="Calibri"/>
                <a:ea typeface="Calibri"/>
                <a:cs typeface="Calibri"/>
                <a:sym typeface="Calibri"/>
              </a:rPr>
              <a:t>1.</a:t>
            </a:r>
            <a:endParaRPr b="1" sz="1800"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Calibri"/>
              <a:buAutoNum type="arabicParenR"/>
            </a:pPr>
            <a:r>
              <a:rPr b="1" lang="uk-UA" sz="1800">
                <a:latin typeface="Calibri"/>
                <a:ea typeface="Calibri"/>
                <a:cs typeface="Calibri"/>
                <a:sym typeface="Calibri"/>
              </a:rPr>
              <a:t>х </a:t>
            </a:r>
            <a:r>
              <a:rPr b="1" i="1" lang="uk-UA" sz="1800">
                <a:latin typeface="Calibri"/>
                <a:ea typeface="Calibri"/>
                <a:cs typeface="Calibri"/>
                <a:sym typeface="Calibri"/>
              </a:rPr>
              <a:t>є </a:t>
            </a:r>
            <a:r>
              <a:rPr b="1" lang="uk-UA" sz="1800">
                <a:latin typeface="Calibri"/>
                <a:ea typeface="Calibri"/>
                <a:cs typeface="Calibri"/>
                <a:sym typeface="Calibri"/>
              </a:rPr>
              <a:t>R</a:t>
            </a:r>
            <a:endParaRPr b="1"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Calibri"/>
              <a:buAutoNum type="arabicParenR"/>
            </a:pPr>
            <a:r>
              <a:rPr b="1" lang="uk-UA" sz="1800">
                <a:latin typeface="Calibri"/>
                <a:ea typeface="Calibri"/>
                <a:cs typeface="Calibri"/>
                <a:sym typeface="Calibri"/>
              </a:rPr>
              <a:t>х </a:t>
            </a:r>
            <a:r>
              <a:rPr b="1" i="1" lang="uk-UA" sz="1800">
                <a:latin typeface="Calibri"/>
                <a:ea typeface="Calibri"/>
                <a:cs typeface="Calibri"/>
                <a:sym typeface="Calibri"/>
              </a:rPr>
              <a:t>є </a:t>
            </a:r>
            <a:r>
              <a:rPr b="1" lang="uk-UA" sz="1800">
                <a:latin typeface="Calibri"/>
                <a:ea typeface="Calibri"/>
                <a:cs typeface="Calibri"/>
                <a:sym typeface="Calibri"/>
              </a:rPr>
              <a:t>(- </a:t>
            </a:r>
            <a:r>
              <a:rPr b="1" lang="uk-UA" sz="1800">
                <a:solidFill>
                  <a:schemeClr val="dk1"/>
                </a:solidFill>
              </a:rPr>
              <a:t>∞</a:t>
            </a:r>
            <a:r>
              <a:rPr b="1" lang="uk-UA" sz="1200">
                <a:solidFill>
                  <a:schemeClr val="dk1"/>
                </a:solidFill>
              </a:rPr>
              <a:t>; -2</a:t>
            </a:r>
            <a:r>
              <a:rPr b="1" lang="uk-UA" sz="1800">
                <a:latin typeface="Calibri"/>
                <a:ea typeface="Calibri"/>
                <a:cs typeface="Calibri"/>
                <a:sym typeface="Calibri"/>
              </a:rPr>
              <a:t>) U (-2; +</a:t>
            </a:r>
            <a:r>
              <a:rPr b="1" lang="uk-UA" sz="1800">
                <a:solidFill>
                  <a:schemeClr val="dk1"/>
                </a:solidFill>
              </a:rPr>
              <a:t>∞)</a:t>
            </a:r>
            <a:endParaRPr b="1"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>
                <a:latin typeface="Calibri"/>
                <a:ea typeface="Calibri"/>
                <a:cs typeface="Calibri"/>
                <a:sym typeface="Calibri"/>
              </a:rPr>
              <a:t>2. </a:t>
            </a:r>
            <a:endParaRPr b="1" sz="1800"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Calibri"/>
              <a:buAutoNum type="arabicParenR"/>
            </a:pPr>
            <a:r>
              <a:rPr b="1" lang="uk-UA" sz="1800">
                <a:latin typeface="Calibri"/>
                <a:ea typeface="Calibri"/>
                <a:cs typeface="Calibri"/>
                <a:sym typeface="Calibri"/>
              </a:rPr>
              <a:t>парна</a:t>
            </a:r>
            <a:endParaRPr b="1" sz="1800"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Calibri"/>
              <a:buAutoNum type="arabicParenR"/>
            </a:pPr>
            <a:r>
              <a:rPr b="1" lang="uk-UA" sz="1800">
                <a:latin typeface="Calibri"/>
                <a:ea typeface="Calibri"/>
                <a:cs typeface="Calibri"/>
                <a:sym typeface="Calibri"/>
              </a:rPr>
              <a:t>непарна</a:t>
            </a:r>
            <a:endParaRPr b="1"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>
                <a:latin typeface="Calibri"/>
                <a:ea typeface="Calibri"/>
                <a:cs typeface="Calibri"/>
                <a:sym typeface="Calibri"/>
              </a:rPr>
              <a:t>3. </a:t>
            </a:r>
            <a:endParaRPr b="1"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>
                <a:latin typeface="Calibri"/>
                <a:ea typeface="Calibri"/>
                <a:cs typeface="Calibri"/>
                <a:sym typeface="Calibri"/>
              </a:rPr>
              <a:t> </a:t>
            </a:r>
            <a:endParaRPr b="1" sz="1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6" name="Google Shape;12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22050" y="4234800"/>
            <a:ext cx="2285352" cy="1808275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19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Перевір себе</a:t>
            </a:r>
            <a:r>
              <a:rPr lang="uk-UA">
                <a:solidFill>
                  <a:srgbClr val="783F04"/>
                </a:solidFill>
              </a:rPr>
              <a:t>: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28" name="Google Shape;128;p19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0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4" name="Google Shape;13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89475" y="914900"/>
            <a:ext cx="7190525" cy="5362776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0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Повторення</a:t>
            </a:r>
            <a:endParaRPr>
              <a:solidFill>
                <a:srgbClr val="783F04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1100" y="1158125"/>
            <a:ext cx="7737601" cy="5064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71325" y="4024875"/>
            <a:ext cx="6829025" cy="679825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1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Вивчення нового матеріалу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44" name="Google Shape;144;p21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28075" y="931100"/>
            <a:ext cx="7287750" cy="526895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22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Вивчення нового матеріалу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52" name="Google Shape;152;p22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Google Shape;158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91325" y="1102100"/>
            <a:ext cx="7408125" cy="5156250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23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Вивчення нового матеріалу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60" name="Google Shape;160;p23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99700" y="949700"/>
            <a:ext cx="7174925" cy="5460650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24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Вивчення нового матеріалу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68" name="Google Shape;168;p24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Google Shape;174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5650" y="949702"/>
            <a:ext cx="7542949" cy="5706900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25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Вивчення нового матеріалу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76" name="Google Shape;176;p25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9150" y="1152650"/>
            <a:ext cx="8137650" cy="4930250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26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Вивчення нового матеріалу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84" name="Google Shape;184;p26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4575" y="1025901"/>
            <a:ext cx="7688275" cy="4914151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27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Вивчення нового матеріалу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92" name="Google Shape;192;p27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28"/>
          <p:cNvSpPr txBox="1"/>
          <p:nvPr/>
        </p:nvSpPr>
        <p:spPr>
          <a:xfrm>
            <a:off x="1887021" y="1149865"/>
            <a:ext cx="5785500" cy="360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</a:pPr>
            <a:r>
              <a:rPr b="1" lang="uk-UA"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Особливі випадки</a:t>
            </a:r>
            <a:r>
              <a:rPr b="1" i="0" lang="uk-UA" sz="2800" u="none" cap="none" strike="noStrike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b="1" i="0" sz="2800" u="none" cap="none" strike="noStrike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9" name="Google Shape;199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87025" y="2790465"/>
            <a:ext cx="2505075" cy="2657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05925" y="2605115"/>
            <a:ext cx="2457450" cy="2657475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28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Вивчення нового матеріалу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202" name="Google Shape;202;p28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Google Shape;208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3400" y="1137125"/>
            <a:ext cx="8109024" cy="4516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30125" y="72050"/>
            <a:ext cx="2478975" cy="626275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29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0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30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Вивчення нового матеріалу</a:t>
            </a:r>
            <a:endParaRPr>
              <a:solidFill>
                <a:srgbClr val="783F04"/>
              </a:solidFill>
            </a:endParaRPr>
          </a:p>
        </p:txBody>
      </p:sp>
      <p:pic>
        <p:nvPicPr>
          <p:cNvPr id="218" name="Google Shape;218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6600" y="1179375"/>
            <a:ext cx="8080201" cy="44302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1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900">
                <a:solidFill>
                  <a:srgbClr val="783F0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Закріпити навики дослідження та побудови графіків степеневих функцій</a:t>
            </a:r>
            <a:endParaRPr sz="6100">
              <a:solidFill>
                <a:srgbClr val="783F04"/>
              </a:solidFill>
            </a:endParaRPr>
          </a:p>
        </p:txBody>
      </p:sp>
      <p:sp>
        <p:nvSpPr>
          <p:cNvPr id="225" name="Google Shape;225;p31"/>
          <p:cNvSpPr txBox="1"/>
          <p:nvPr/>
        </p:nvSpPr>
        <p:spPr>
          <a:xfrm>
            <a:off x="1253425" y="797300"/>
            <a:ext cx="70191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-UA" sz="1600">
                <a:solidFill>
                  <a:schemeClr val="dk1"/>
                </a:solidFill>
              </a:rPr>
              <a:t>ДОСЛІДИТИ ФУНКЦІЮ                 ЗА СХЕМОЮ:</a:t>
            </a:r>
            <a:endParaRPr b="1" sz="1600">
              <a:solidFill>
                <a:schemeClr val="dk1"/>
              </a:solidFill>
            </a:endParaRPr>
          </a:p>
        </p:txBody>
      </p:sp>
      <p:graphicFrame>
        <p:nvGraphicFramePr>
          <p:cNvPr id="226" name="Google Shape;226;p31"/>
          <p:cNvGraphicFramePr/>
          <p:nvPr/>
        </p:nvGraphicFramePr>
        <p:xfrm>
          <a:off x="1048225" y="1228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{A773FD07-CE27-4F2F-A257-523836EA8B79}</a:tableStyleId>
              </a:tblPr>
              <a:tblGrid>
                <a:gridCol w="314325"/>
                <a:gridCol w="7267575"/>
              </a:tblGrid>
              <a:tr h="4381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uk-UA" sz="1200"/>
                        <a:t>1</a:t>
                      </a:r>
                      <a:endParaRPr sz="1200"/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uk-UA" sz="1200"/>
                        <a:t>Область визначення функції (множина всіх значень аргументу x при яких функція існує і набуває дійсних значень);</a:t>
                      </a:r>
                      <a:endParaRPr sz="1200"/>
                    </a:p>
                  </a:txBody>
                  <a:tcPr marT="91425" marB="91425" marR="91425" marL="91425">
                    <a:lnL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uk-UA" sz="1200"/>
                        <a:t>2</a:t>
                      </a:r>
                      <a:endParaRPr sz="1200"/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uk-UA" sz="1200"/>
                        <a:t>Область значень функції (множина значень функції y, яких вона набуває при всіх значеннях аргументу з її області визначення );</a:t>
                      </a:r>
                      <a:endParaRPr sz="1200"/>
                    </a:p>
                  </a:txBody>
                  <a:tcPr marT="91425" marB="91425" marR="91425" marL="91425">
                    <a:lnL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191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uk-UA" sz="1200"/>
                        <a:t>3</a:t>
                      </a:r>
                      <a:endParaRPr sz="1200"/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uk-UA" sz="1200"/>
                        <a:t>Парність ( f(-x) = f(x), вісь Оу є віссю симетрії) та непарність функції (f(-x) = -f(x), початок координат є центром симетрії);</a:t>
                      </a:r>
                      <a:endParaRPr sz="1200"/>
                    </a:p>
                  </a:txBody>
                  <a:tcPr marT="91425" marB="91425" marR="91425" marL="91425">
                    <a:lnL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uk-UA" sz="1200"/>
                        <a:t>4</a:t>
                      </a:r>
                      <a:endParaRPr sz="1200"/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uk-UA" sz="1200"/>
                        <a:t>Характерні точки графіка – нулі функції (f(x) = 0 знайти х);</a:t>
                      </a:r>
                      <a:endParaRPr sz="1200"/>
                    </a:p>
                  </a:txBody>
                  <a:tcPr marT="91425" marB="91425" marR="91425" marL="91425">
                    <a:lnL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uk-UA" sz="1200"/>
                        <a:t>5</a:t>
                      </a:r>
                      <a:endParaRPr sz="1200"/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uk-UA" sz="1200"/>
                        <a:t>Знаки функції (розбити на інтервали знакосталості та визначити знак функції в довільній точці інтервалу);</a:t>
                      </a:r>
                      <a:endParaRPr sz="1200"/>
                    </a:p>
                  </a:txBody>
                  <a:tcPr marT="91425" marB="91425" marR="91425" marL="91425">
                    <a:lnL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uk-UA" sz="1200"/>
                        <a:t>6</a:t>
                      </a:r>
                      <a:endParaRPr sz="1200"/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uk-UA" sz="1200"/>
                        <a:t>Побудувати ескіз графіка функції.</a:t>
                      </a:r>
                      <a:endParaRPr sz="1200"/>
                    </a:p>
                  </a:txBody>
                  <a:tcPr marT="91425" marB="91425" marR="91425" marL="91425">
                    <a:lnL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227" name="Google Shape;227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83750" y="831875"/>
            <a:ext cx="695325" cy="361950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31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2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Перевір себе</a:t>
            </a:r>
            <a:endParaRPr>
              <a:solidFill>
                <a:srgbClr val="783F04"/>
              </a:solidFill>
            </a:endParaRPr>
          </a:p>
        </p:txBody>
      </p:sp>
      <p:pic>
        <p:nvPicPr>
          <p:cNvPr id="235" name="Google Shape;235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35575" y="1352777"/>
            <a:ext cx="6034975" cy="4538300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32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33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uk-UA">
                <a:solidFill>
                  <a:srgbClr val="783F04"/>
                </a:solidFill>
              </a:rPr>
              <a:t>Розв'язування задач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242" name="Google Shape;242;p33"/>
          <p:cNvSpPr/>
          <p:nvPr/>
        </p:nvSpPr>
        <p:spPr>
          <a:xfrm>
            <a:off x="6206215" y="6587785"/>
            <a:ext cx="281662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33"/>
          <p:cNvSpPr txBox="1"/>
          <p:nvPr/>
        </p:nvSpPr>
        <p:spPr>
          <a:xfrm>
            <a:off x="2287800" y="1719350"/>
            <a:ext cx="1454700" cy="110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i="1" lang="uk-UA" sz="2000">
                <a:solidFill>
                  <a:schemeClr val="dk1"/>
                </a:solidFill>
              </a:rPr>
              <a:t>х=2</a:t>
            </a:r>
            <a:r>
              <a:rPr baseline="30000" i="1" lang="uk-UA" sz="2000">
                <a:solidFill>
                  <a:schemeClr val="dk1"/>
                </a:solidFill>
              </a:rPr>
              <a:t>3</a:t>
            </a:r>
            <a:r>
              <a:rPr i="1" lang="uk-UA" sz="2000">
                <a:solidFill>
                  <a:schemeClr val="dk1"/>
                </a:solidFill>
              </a:rPr>
              <a:t>;</a:t>
            </a:r>
            <a:endParaRPr i="1" sz="2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i="1" lang="uk-UA" sz="2000">
                <a:solidFill>
                  <a:schemeClr val="dk1"/>
                </a:solidFill>
              </a:rPr>
              <a:t>х=8.</a:t>
            </a:r>
            <a:endParaRPr i="1" sz="2000">
              <a:solidFill>
                <a:schemeClr val="dk1"/>
              </a:solidFill>
            </a:endParaRPr>
          </a:p>
        </p:txBody>
      </p:sp>
      <p:sp>
        <p:nvSpPr>
          <p:cNvPr id="244" name="Google Shape;244;p33"/>
          <p:cNvSpPr txBox="1"/>
          <p:nvPr/>
        </p:nvSpPr>
        <p:spPr>
          <a:xfrm>
            <a:off x="4906800" y="1719350"/>
            <a:ext cx="1194300" cy="110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i="1" lang="uk-UA" sz="2000">
                <a:solidFill>
                  <a:schemeClr val="dk1"/>
                </a:solidFill>
              </a:rPr>
              <a:t>х=0</a:t>
            </a:r>
            <a:r>
              <a:rPr baseline="30000" i="1" lang="uk-UA" sz="2000">
                <a:solidFill>
                  <a:schemeClr val="dk1"/>
                </a:solidFill>
              </a:rPr>
              <a:t>0,25</a:t>
            </a:r>
            <a:r>
              <a:rPr i="1" lang="uk-UA" sz="2000">
                <a:solidFill>
                  <a:schemeClr val="dk1"/>
                </a:solidFill>
              </a:rPr>
              <a:t>;</a:t>
            </a:r>
            <a:endParaRPr i="1" sz="2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i="1" lang="uk-UA" sz="2000">
                <a:solidFill>
                  <a:schemeClr val="dk1"/>
                </a:solidFill>
              </a:rPr>
              <a:t>х=0.</a:t>
            </a:r>
            <a:endParaRPr i="1" sz="2000">
              <a:solidFill>
                <a:schemeClr val="dk1"/>
              </a:solidFill>
            </a:endParaRPr>
          </a:p>
        </p:txBody>
      </p:sp>
      <p:pic>
        <p:nvPicPr>
          <p:cNvPr id="245" name="Google Shape;245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87525" y="949700"/>
            <a:ext cx="4400550" cy="64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84500" y="3021125"/>
            <a:ext cx="4972050" cy="523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01325" y="3738575"/>
            <a:ext cx="1057275" cy="333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3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564575" y="3730638"/>
            <a:ext cx="1095375" cy="22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3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081700" y="4349700"/>
            <a:ext cx="1866900" cy="169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3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254550" y="4172261"/>
            <a:ext cx="1715425" cy="1788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4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34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uk-UA">
                <a:solidFill>
                  <a:srgbClr val="783F04"/>
                </a:solidFill>
              </a:rPr>
              <a:t>Розв'язування задач</a:t>
            </a:r>
            <a:endParaRPr>
              <a:solidFill>
                <a:srgbClr val="783F04"/>
              </a:solidFill>
            </a:endParaRPr>
          </a:p>
        </p:txBody>
      </p:sp>
      <p:pic>
        <p:nvPicPr>
          <p:cNvPr id="258" name="Google Shape;258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05600" y="1866293"/>
            <a:ext cx="4543425" cy="381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29400" y="949693"/>
            <a:ext cx="5610225" cy="638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712800" y="1758168"/>
            <a:ext cx="2762250" cy="2895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5"/>
          <p:cNvSpPr/>
          <p:nvPr/>
        </p:nvSpPr>
        <p:spPr>
          <a:xfrm>
            <a:off x="6206215" y="6587785"/>
            <a:ext cx="281662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6" name="Google Shape;266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58175" y="949693"/>
            <a:ext cx="2886075" cy="876300"/>
          </a:xfrm>
          <a:prstGeom prst="rect">
            <a:avLst/>
          </a:prstGeom>
          <a:noFill/>
          <a:ln>
            <a:noFill/>
          </a:ln>
        </p:spPr>
      </p:pic>
      <p:sp>
        <p:nvSpPr>
          <p:cNvPr id="267" name="Google Shape;267;p35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uk-UA">
                <a:solidFill>
                  <a:srgbClr val="783F04"/>
                </a:solidFill>
              </a:rPr>
              <a:t>Розв'язування задач</a:t>
            </a:r>
            <a:endParaRPr>
              <a:solidFill>
                <a:srgbClr val="783F04"/>
              </a:solidFill>
            </a:endParaRPr>
          </a:p>
        </p:txBody>
      </p:sp>
      <p:pic>
        <p:nvPicPr>
          <p:cNvPr id="268" name="Google Shape;268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94450" y="997318"/>
            <a:ext cx="2876550" cy="828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p3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06225" y="2465331"/>
            <a:ext cx="2286000" cy="2838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3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444375" y="2019293"/>
            <a:ext cx="1304925" cy="140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35"/>
          <p:cNvSpPr txBox="1"/>
          <p:nvPr/>
        </p:nvSpPr>
        <p:spPr>
          <a:xfrm>
            <a:off x="2560575" y="342900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/>
              <a:t>Відповідь: 8; -1.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36"/>
          <p:cNvSpPr/>
          <p:nvPr/>
        </p:nvSpPr>
        <p:spPr>
          <a:xfrm>
            <a:off x="6206215" y="6587785"/>
            <a:ext cx="281662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Google Shape;277;p36"/>
          <p:cNvSpPr txBox="1"/>
          <p:nvPr/>
        </p:nvSpPr>
        <p:spPr>
          <a:xfrm>
            <a:off x="2210800" y="80375"/>
            <a:ext cx="54075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uk-UA" sz="3600">
                <a:solidFill>
                  <a:srgbClr val="783F0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ЕКСПРЕС – КОНТРОЛЬ</a:t>
            </a:r>
            <a:endParaRPr b="1" sz="3800">
              <a:solidFill>
                <a:srgbClr val="783F04"/>
              </a:solidFill>
            </a:endParaRPr>
          </a:p>
        </p:txBody>
      </p:sp>
      <p:sp>
        <p:nvSpPr>
          <p:cNvPr id="278" name="Google Shape;278;p36"/>
          <p:cNvSpPr txBox="1"/>
          <p:nvPr/>
        </p:nvSpPr>
        <p:spPr>
          <a:xfrm>
            <a:off x="734125" y="1253425"/>
            <a:ext cx="82011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i="1" lang="uk-UA" sz="2300">
                <a:solidFill>
                  <a:schemeClr val="dk1"/>
                </a:solidFill>
              </a:rPr>
              <a:t>1.Через яку з точок проходить графік функції у = х</a:t>
            </a:r>
            <a:r>
              <a:rPr baseline="30000" i="1" lang="uk-UA" sz="2300">
                <a:solidFill>
                  <a:schemeClr val="dk1"/>
                </a:solidFill>
              </a:rPr>
              <a:t>2 </a:t>
            </a:r>
            <a:r>
              <a:rPr i="1" lang="uk-UA" sz="2300">
                <a:solidFill>
                  <a:schemeClr val="dk1"/>
                </a:solidFill>
              </a:rPr>
              <a:t>?</a:t>
            </a:r>
            <a:endParaRPr i="1" sz="2300">
              <a:solidFill>
                <a:schemeClr val="dk1"/>
              </a:solidFill>
            </a:endParaRPr>
          </a:p>
        </p:txBody>
      </p:sp>
      <p:pic>
        <p:nvPicPr>
          <p:cNvPr id="279" name="Google Shape;279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71400" y="1716025"/>
            <a:ext cx="4410075" cy="352425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p36"/>
          <p:cNvSpPr txBox="1"/>
          <p:nvPr/>
        </p:nvSpPr>
        <p:spPr>
          <a:xfrm>
            <a:off x="734125" y="2399400"/>
            <a:ext cx="75207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i="1" lang="uk-UA" sz="2300">
                <a:solidFill>
                  <a:schemeClr val="dk1"/>
                </a:solidFill>
              </a:rPr>
              <a:t>2. Знайдіть область визначення функції  у = (х </a:t>
            </a:r>
            <a:r>
              <a:rPr baseline="30000" i="1" lang="uk-UA" sz="2300">
                <a:solidFill>
                  <a:schemeClr val="dk1"/>
                </a:solidFill>
              </a:rPr>
              <a:t>3</a:t>
            </a:r>
            <a:r>
              <a:rPr i="1" lang="uk-UA" sz="2300">
                <a:solidFill>
                  <a:schemeClr val="dk1"/>
                </a:solidFill>
              </a:rPr>
              <a:t>) </a:t>
            </a:r>
            <a:r>
              <a:rPr baseline="30000" i="1" lang="uk-UA" sz="2300">
                <a:solidFill>
                  <a:schemeClr val="dk1"/>
                </a:solidFill>
              </a:rPr>
              <a:t>-1</a:t>
            </a:r>
            <a:r>
              <a:rPr i="1" lang="uk-UA" sz="2300">
                <a:solidFill>
                  <a:schemeClr val="dk1"/>
                </a:solidFill>
              </a:rPr>
              <a:t>.</a:t>
            </a:r>
            <a:endParaRPr i="1" sz="2300">
              <a:solidFill>
                <a:schemeClr val="dk1"/>
              </a:solidFill>
            </a:endParaRPr>
          </a:p>
        </p:txBody>
      </p:sp>
      <p:sp>
        <p:nvSpPr>
          <p:cNvPr id="281" name="Google Shape;281;p36"/>
          <p:cNvSpPr txBox="1"/>
          <p:nvPr/>
        </p:nvSpPr>
        <p:spPr>
          <a:xfrm>
            <a:off x="734125" y="3269150"/>
            <a:ext cx="7968300" cy="106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i="1" lang="uk-UA" sz="2300">
                <a:solidFill>
                  <a:schemeClr val="dk1"/>
                </a:solidFill>
              </a:rPr>
              <a:t>3. Знайдіть найбільше та найменше значення функції f(y) = x </a:t>
            </a:r>
            <a:r>
              <a:rPr baseline="30000" i="1" lang="uk-UA" sz="2300">
                <a:solidFill>
                  <a:schemeClr val="dk1"/>
                </a:solidFill>
              </a:rPr>
              <a:t>3 </a:t>
            </a:r>
            <a:r>
              <a:rPr i="1" lang="uk-UA" sz="2300">
                <a:solidFill>
                  <a:schemeClr val="dk1"/>
                </a:solidFill>
              </a:rPr>
              <a:t> на проміжку  [0; 2].</a:t>
            </a:r>
            <a:endParaRPr i="1" sz="2300">
              <a:solidFill>
                <a:schemeClr val="dk1"/>
              </a:solidFill>
            </a:endParaRPr>
          </a:p>
        </p:txBody>
      </p:sp>
      <p:sp>
        <p:nvSpPr>
          <p:cNvPr id="282" name="Google Shape;282;p36"/>
          <p:cNvSpPr txBox="1"/>
          <p:nvPr/>
        </p:nvSpPr>
        <p:spPr>
          <a:xfrm>
            <a:off x="734125" y="3446700"/>
            <a:ext cx="79683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i="1" lang="uk-UA" sz="2300"/>
              <a:t>4. Чи належить графіку функції  f(y) = x </a:t>
            </a:r>
            <a:r>
              <a:rPr baseline="30000" i="1" lang="uk-UA" sz="2300"/>
              <a:t>-2 </a:t>
            </a:r>
            <a:r>
              <a:rPr i="1" lang="uk-UA" sz="2300"/>
              <a:t> точка А(-2;   ).</a:t>
            </a:r>
            <a:endParaRPr i="1" sz="2300"/>
          </a:p>
        </p:txBody>
      </p:sp>
      <p:pic>
        <p:nvPicPr>
          <p:cNvPr id="283" name="Google Shape;283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59566" y="4490325"/>
            <a:ext cx="279584" cy="738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37"/>
          <p:cNvSpPr/>
          <p:nvPr/>
        </p:nvSpPr>
        <p:spPr>
          <a:xfrm>
            <a:off x="6206215" y="6587785"/>
            <a:ext cx="281662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37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Перевір себе</a:t>
            </a:r>
            <a:endParaRPr>
              <a:solidFill>
                <a:srgbClr val="783F04"/>
              </a:solidFill>
            </a:endParaRPr>
          </a:p>
        </p:txBody>
      </p:sp>
      <p:pic>
        <p:nvPicPr>
          <p:cNvPr id="290" name="Google Shape;290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5300" y="1764600"/>
            <a:ext cx="8153400" cy="1852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" name="Google Shape;296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2425" y="873500"/>
            <a:ext cx="7538449" cy="5377251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p38"/>
          <p:cNvSpPr txBox="1"/>
          <p:nvPr/>
        </p:nvSpPr>
        <p:spPr>
          <a:xfrm>
            <a:off x="1346750" y="143250"/>
            <a:ext cx="6526800" cy="66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-UA" sz="3100">
                <a:solidFill>
                  <a:srgbClr val="783F04"/>
                </a:solidFill>
              </a:rPr>
              <a:t>Оцінка власної участі у роботі</a:t>
            </a:r>
            <a:endParaRPr b="1" sz="3100">
              <a:solidFill>
                <a:srgbClr val="783F04"/>
              </a:solidFill>
            </a:endParaRPr>
          </a:p>
        </p:txBody>
      </p:sp>
      <p:sp>
        <p:nvSpPr>
          <p:cNvPr id="298" name="Google Shape;298;p38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39"/>
          <p:cNvSpPr txBox="1"/>
          <p:nvPr>
            <p:ph type="ctrTitle"/>
          </p:nvPr>
        </p:nvSpPr>
        <p:spPr>
          <a:xfrm>
            <a:off x="3165355" y="3789040"/>
            <a:ext cx="5972200" cy="110998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</a:pPr>
            <a:r>
              <a:rPr lang="uk-UA"/>
              <a:t>Домашня робота</a:t>
            </a:r>
            <a:endParaRPr/>
          </a:p>
        </p:txBody>
      </p:sp>
      <p:sp>
        <p:nvSpPr>
          <p:cNvPr id="304" name="Google Shape;304;p39"/>
          <p:cNvSpPr txBox="1"/>
          <p:nvPr>
            <p:ph idx="1" type="subTitle"/>
          </p:nvPr>
        </p:nvSpPr>
        <p:spPr>
          <a:xfrm>
            <a:off x="3861450" y="4869160"/>
            <a:ext cx="5256583" cy="11521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uk-UA"/>
              <a:t>Опрацювати  §6; </a:t>
            </a:r>
            <a:endParaRPr/>
          </a:p>
          <a:p>
            <a:pPr indent="-4318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uk-UA"/>
              <a:t>     виконати №6.15, 6.19.</a:t>
            </a:r>
            <a:endParaRPr/>
          </a:p>
        </p:txBody>
      </p:sp>
      <p:sp>
        <p:nvSpPr>
          <p:cNvPr id="305" name="Google Shape;305;p39"/>
          <p:cNvSpPr/>
          <p:nvPr/>
        </p:nvSpPr>
        <p:spPr>
          <a:xfrm>
            <a:off x="5868144" y="6463208"/>
            <a:ext cx="281662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Тема1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