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62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lha" initials="O" lastIdx="1" clrIdx="0">
    <p:extLst>
      <p:ext uri="{19B8F6BF-5375-455C-9EA6-DF929625EA0E}">
        <p15:presenceInfo xmlns:p15="http://schemas.microsoft.com/office/powerpoint/2012/main" userId="Olh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114" y="58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3085821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88687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bbc8c52d3f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bbc8c52d3f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868931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bbc8c52d3f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bbc8c52d3f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897417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bbc8c52d3f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bbc8c52d3f_0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251281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bb77328d4a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bb77328d4a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53038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bbc8c52d3f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bbc8c52d3f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757998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bb77328d4a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bb77328d4a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605970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bb77328d4a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bb77328d4a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76897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bb77328d4a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bb77328d4a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07213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bb77328d4a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bb77328d4a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266127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bbc8c52d3f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bbc8c52d3f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760301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bbc8c52d3f_0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bbc8c52d3f_0_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541585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bbc8c52d3f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bbc8c52d3f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504191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bbc8c52d3f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bbc8c52d3f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01740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1885950"/>
            <a:ext cx="6686549" cy="1697086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3583035"/>
            <a:ext cx="6686549" cy="844712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3242858"/>
            <a:ext cx="1308489" cy="583942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397155"/>
            <a:ext cx="584825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30592372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1600200"/>
            <a:ext cx="6686550" cy="2833217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44893846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544063"/>
            <a:ext cx="6686549" cy="11016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2647597"/>
            <a:ext cx="6686549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137870206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1600200"/>
            <a:ext cx="3235398" cy="2833217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1594666"/>
            <a:ext cx="3235398" cy="2833217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590837"/>
            <a:ext cx="584825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998609121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479527"/>
            <a:ext cx="299454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1911725"/>
            <a:ext cx="3257170" cy="2515545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477106"/>
            <a:ext cx="299925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1909304"/>
            <a:ext cx="3254006" cy="2515545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590837"/>
            <a:ext cx="584825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949912071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148152169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84876154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34566"/>
            <a:ext cx="2628899" cy="732234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334567"/>
            <a:ext cx="3886200" cy="4061222"/>
          </a:xfrm>
        </p:spPr>
        <p:txBody>
          <a:bodyPr anchor="ctr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198960"/>
            <a:ext cx="2628899" cy="319682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854906360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600450"/>
            <a:ext cx="668655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476224"/>
            <a:ext cx="6686550" cy="2891228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4025504"/>
            <a:ext cx="6686550" cy="370284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188925671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57200"/>
            <a:ext cx="6686549" cy="233778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265535"/>
            <a:ext cx="6686549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75945272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457200"/>
            <a:ext cx="6295445" cy="21717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2628900"/>
            <a:ext cx="5652416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265535"/>
            <a:ext cx="6686549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  <p:sp>
        <p:nvSpPr>
          <p:cNvPr id="14" name="TextBox 13"/>
          <p:cNvSpPr txBox="1"/>
          <p:nvPr/>
        </p:nvSpPr>
        <p:spPr>
          <a:xfrm>
            <a:off x="1850739" y="48600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17898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8773848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828800"/>
            <a:ext cx="6686550" cy="2043634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8227279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457200"/>
            <a:ext cx="6295445" cy="21717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257550"/>
            <a:ext cx="6686550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  <p:sp>
        <p:nvSpPr>
          <p:cNvPr id="17" name="TextBox 16"/>
          <p:cNvSpPr txBox="1"/>
          <p:nvPr/>
        </p:nvSpPr>
        <p:spPr>
          <a:xfrm>
            <a:off x="1850739" y="48600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17898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0278595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70555"/>
            <a:ext cx="6686549" cy="2160015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257550"/>
            <a:ext cx="6686550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12975891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904637071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470554"/>
            <a:ext cx="1655701" cy="3962863"/>
          </a:xfrm>
        </p:spPr>
        <p:txBody>
          <a:bodyPr vert="eaVert" anchor="ctr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470554"/>
            <a:ext cx="4857750" cy="3962863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545128865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171450"/>
            <a:ext cx="2138637" cy="4978971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118"/>
            <a:ext cx="1767506" cy="5139822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51435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1600200"/>
            <a:ext cx="6686550" cy="29146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4597828"/>
            <a:ext cx="859712" cy="2777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4601856"/>
            <a:ext cx="571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0" y="590837"/>
            <a:ext cx="58482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269789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79200" y="605375"/>
            <a:ext cx="8453100" cy="918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5400" dirty="0"/>
              <a:t>Сума кутів трикутника</a:t>
            </a:r>
            <a:endParaRPr sz="5400" dirty="0"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79200" y="1610050"/>
            <a:ext cx="8155800" cy="111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800" dirty="0"/>
              <a:t>Розв’язування задач</a:t>
            </a:r>
            <a:endParaRPr sz="4800" dirty="0"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6848025" y="2814525"/>
            <a:ext cx="2076350" cy="2245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ctrTitle"/>
          </p:nvPr>
        </p:nvSpPr>
        <p:spPr>
          <a:xfrm>
            <a:off x="369350" y="246954"/>
            <a:ext cx="8463000" cy="7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dirty="0"/>
              <a:t>Мета уроку:</a:t>
            </a:r>
            <a:endParaRPr sz="3600" dirty="0"/>
          </a:p>
        </p:txBody>
      </p:sp>
      <p:sp>
        <p:nvSpPr>
          <p:cNvPr id="62" name="Google Shape;62;p14"/>
          <p:cNvSpPr txBox="1">
            <a:spLocks noGrp="1"/>
          </p:cNvSpPr>
          <p:nvPr>
            <p:ph type="subTitle" idx="1"/>
          </p:nvPr>
        </p:nvSpPr>
        <p:spPr>
          <a:xfrm>
            <a:off x="268941" y="832401"/>
            <a:ext cx="8563409" cy="386510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000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Font typeface="Wingdings" panose="05000000000000000000" pitchFamily="2" charset="2"/>
              <a:buChar char="q"/>
            </a:pPr>
            <a:r>
              <a:rPr lang="ru" sz="1800" dirty="0"/>
              <a:t>здобути навички використання теореми про суму кутів трикутника під час розв’язуваня </a:t>
            </a:r>
            <a:r>
              <a:rPr lang="ru" sz="1800" dirty="0" smtClean="0"/>
              <a:t>задач</a:t>
            </a:r>
            <a:r>
              <a:rPr lang="en-US" sz="1800" dirty="0" smtClean="0"/>
              <a:t>;</a:t>
            </a:r>
            <a:endParaRPr lang="en-US" sz="1800" dirty="0"/>
          </a:p>
          <a:p>
            <a:pPr marL="4000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Font typeface="Wingdings" panose="05000000000000000000" pitchFamily="2" charset="2"/>
              <a:buChar char="q"/>
            </a:pPr>
            <a:r>
              <a:rPr lang="ru" sz="1800" dirty="0" smtClean="0"/>
              <a:t>розвивати </a:t>
            </a:r>
            <a:r>
              <a:rPr lang="ru" sz="1800" dirty="0"/>
              <a:t>логічне </a:t>
            </a:r>
            <a:r>
              <a:rPr lang="ru" sz="1800" dirty="0" smtClean="0"/>
              <a:t>мислення</a:t>
            </a:r>
            <a:r>
              <a:rPr lang="uk-UA" sz="1800" dirty="0" smtClean="0"/>
              <a:t>, увагу, </a:t>
            </a:r>
            <a:r>
              <a:rPr lang="uk-UA" sz="1800" dirty="0" err="1" smtClean="0"/>
              <a:t>пам</a:t>
            </a:r>
            <a:r>
              <a:rPr lang="en-US" sz="1800" dirty="0" smtClean="0"/>
              <a:t>’</a:t>
            </a:r>
            <a:r>
              <a:rPr lang="uk-UA" sz="1800" dirty="0" smtClean="0"/>
              <a:t>ять</a:t>
            </a:r>
            <a:r>
              <a:rPr lang="en-US" sz="1800" dirty="0" smtClean="0"/>
              <a:t>;</a:t>
            </a:r>
            <a:endParaRPr lang="en-US" sz="1800" dirty="0"/>
          </a:p>
          <a:p>
            <a:pPr marL="4000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Font typeface="Wingdings" panose="05000000000000000000" pitchFamily="2" charset="2"/>
              <a:buChar char="q"/>
            </a:pPr>
            <a:r>
              <a:rPr lang="ru" sz="1800" dirty="0" smtClean="0"/>
              <a:t>виховувати </a:t>
            </a:r>
            <a:r>
              <a:rPr lang="ru" sz="1800" dirty="0"/>
              <a:t>культуру математичного мовлення, математичних </a:t>
            </a:r>
            <a:r>
              <a:rPr lang="ru" sz="1800" dirty="0" smtClean="0"/>
              <a:t>записів.</a:t>
            </a:r>
          </a:p>
          <a:p>
            <a:pPr marL="114300" lvl="0">
              <a:lnSpc>
                <a:spcPct val="150000"/>
              </a:lnSpc>
              <a:spcBef>
                <a:spcPts val="0"/>
              </a:spcBef>
              <a:buSzPts val="1800"/>
            </a:pP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			</a:t>
            </a:r>
            <a:r>
              <a:rPr lang="ru" sz="3600" dirty="0" smtClean="0">
                <a:solidFill>
                  <a:schemeClr val="accent2">
                    <a:lumMod val="75000"/>
                  </a:schemeClr>
                </a:solidFill>
              </a:rPr>
              <a:t>Обладнання: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uk-UA" sz="1600" dirty="0">
                <a:ea typeface="Adobe Song Std L" panose="02020300000000000000" pitchFamily="18" charset="-128"/>
              </a:rPr>
              <a:t>мультимедійна </a:t>
            </a:r>
            <a:r>
              <a:rPr lang="uk-UA" sz="1600" dirty="0" smtClean="0">
                <a:ea typeface="Adobe Song Std L" panose="02020300000000000000" pitchFamily="18" charset="-128"/>
              </a:rPr>
              <a:t>дошка, збірник </a:t>
            </a:r>
            <a:r>
              <a:rPr lang="uk-UA" sz="1600" dirty="0">
                <a:ea typeface="Adobe Song Std L" panose="02020300000000000000" pitchFamily="18" charset="-128"/>
              </a:rPr>
              <a:t>задач і </a:t>
            </a:r>
            <a:r>
              <a:rPr lang="en-US" sz="1600" dirty="0" smtClean="0">
                <a:ea typeface="Adobe Song Std L" panose="02020300000000000000" pitchFamily="18" charset="-128"/>
              </a:rPr>
              <a:t>		</a:t>
            </a:r>
            <a:r>
              <a:rPr lang="uk-UA" sz="1600" dirty="0" smtClean="0">
                <a:ea typeface="Adobe Song Std L" panose="02020300000000000000" pitchFamily="18" charset="-128"/>
              </a:rPr>
              <a:t>завдань </a:t>
            </a:r>
            <a:r>
              <a:rPr lang="uk-UA" sz="1600" dirty="0">
                <a:ea typeface="Adobe Song Std L" panose="02020300000000000000" pitchFamily="18" charset="-128"/>
              </a:rPr>
              <a:t>для тематичного оцінювання А.Г. Мерзляк, </a:t>
            </a:r>
            <a:r>
              <a:rPr lang="uk-UA" sz="1600" dirty="0" smtClean="0">
                <a:ea typeface="Adobe Song Std L" panose="02020300000000000000" pitchFamily="18" charset="-128"/>
              </a:rPr>
              <a:t>транспортири</a:t>
            </a:r>
            <a:r>
              <a:rPr lang="en-US" sz="1600" dirty="0">
                <a:ea typeface="Adobe Song Std L" panose="02020300000000000000" pitchFamily="18" charset="-128"/>
              </a:rPr>
              <a:t>.</a:t>
            </a:r>
            <a:endParaRPr lang="uk-UA" sz="1600" dirty="0">
              <a:ea typeface="Adobe Song Std L" panose="02020300000000000000" pitchFamily="18" charset="-128"/>
            </a:endParaRPr>
          </a:p>
          <a:p>
            <a:r>
              <a:rPr lang="uk-UA" sz="1600" dirty="0">
                <a:ea typeface="Adobe Song Std L" panose="02020300000000000000" pitchFamily="18" charset="-128"/>
              </a:rPr>
              <a:t> </a:t>
            </a:r>
          </a:p>
          <a:p>
            <a:pPr marL="1143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</a:pPr>
            <a:endParaRPr lang="ru" sz="36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1143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</a:pPr>
            <a:endParaRPr sz="3600" dirty="0">
              <a:solidFill>
                <a:schemeClr val="tx1"/>
              </a:solidFill>
            </a:endParaRPr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7554575" y="3635231"/>
            <a:ext cx="1277775" cy="14217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ctrTitle"/>
          </p:nvPr>
        </p:nvSpPr>
        <p:spPr>
          <a:xfrm>
            <a:off x="259550" y="179675"/>
            <a:ext cx="8525100" cy="74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Бліц - опитування</a:t>
            </a:r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subTitle" idx="1"/>
          </p:nvPr>
        </p:nvSpPr>
        <p:spPr>
          <a:xfrm>
            <a:off x="546847" y="815788"/>
            <a:ext cx="8317603" cy="412533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dirty="0">
                <a:solidFill>
                  <a:schemeClr val="dk1"/>
                </a:solidFill>
              </a:rPr>
              <a:t>1) Трикутником називається  геометрична фігура, яка складається з ...</a:t>
            </a:r>
            <a:endParaRPr sz="18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dirty="0">
                <a:solidFill>
                  <a:schemeClr val="dk1"/>
                </a:solidFill>
              </a:rPr>
              <a:t>2) Рівнобедреним називається трикутник, у якого ...</a:t>
            </a:r>
            <a:endParaRPr sz="18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dirty="0">
                <a:solidFill>
                  <a:schemeClr val="dk1"/>
                </a:solidFill>
              </a:rPr>
              <a:t>3) У рівнобедреному трикутнику кути при ...</a:t>
            </a:r>
            <a:endParaRPr sz="18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dirty="0">
                <a:solidFill>
                  <a:schemeClr val="dk1"/>
                </a:solidFill>
              </a:rPr>
              <a:t>4) Прямі, які перетинаються під прямим кутом називаються …</a:t>
            </a:r>
            <a:endParaRPr sz="1800"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800" dirty="0" smtClean="0">
                <a:solidFill>
                  <a:schemeClr val="dk1"/>
                </a:solidFill>
              </a:rPr>
              <a:t>            5</a:t>
            </a:r>
            <a:r>
              <a:rPr lang="ru" sz="1800" dirty="0">
                <a:solidFill>
                  <a:schemeClr val="dk1"/>
                </a:solidFill>
              </a:rPr>
              <a:t>) Рівностороннім називається трикутник, у якого ...</a:t>
            </a:r>
            <a:endParaRPr sz="18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dirty="0" smtClean="0">
                <a:solidFill>
                  <a:schemeClr val="dk1"/>
                </a:solidFill>
              </a:rPr>
              <a:t>            6</a:t>
            </a:r>
            <a:r>
              <a:rPr lang="ru" sz="1800" dirty="0">
                <a:solidFill>
                  <a:schemeClr val="dk1"/>
                </a:solidFill>
              </a:rPr>
              <a:t>) Трикутник, який має  прямий кут називається …</a:t>
            </a:r>
            <a:endParaRPr sz="1800"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dirty="0" smtClean="0">
                <a:solidFill>
                  <a:schemeClr val="dk1"/>
                </a:solidFill>
              </a:rPr>
              <a:t>            7</a:t>
            </a:r>
            <a:r>
              <a:rPr lang="ru" sz="1800" dirty="0">
                <a:solidFill>
                  <a:schemeClr val="dk1"/>
                </a:solidFill>
              </a:rPr>
              <a:t>) Якщо у трикутника всі кути рівні…</a:t>
            </a:r>
            <a:endParaRPr sz="18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800" dirty="0" smtClean="0">
                <a:solidFill>
                  <a:schemeClr val="dk1"/>
                </a:solidFill>
              </a:rPr>
              <a:t>            8</a:t>
            </a:r>
            <a:r>
              <a:rPr lang="ru" sz="1800" dirty="0">
                <a:solidFill>
                  <a:schemeClr val="dk1"/>
                </a:solidFill>
              </a:rPr>
              <a:t>) Сума кутів трикутника дорівнює ...</a:t>
            </a:r>
            <a:endParaRPr sz="1800" dirty="0"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subTitle" idx="1"/>
          </p:nvPr>
        </p:nvSpPr>
        <p:spPr>
          <a:xfrm>
            <a:off x="476119" y="352634"/>
            <a:ext cx="7157400" cy="435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dirty="0">
                <a:solidFill>
                  <a:schemeClr val="dk1"/>
                </a:solidFill>
              </a:rPr>
              <a:t>9) Бісектриса в рівнобедреному трикутнику є …</a:t>
            </a:r>
            <a:endParaRPr sz="18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dirty="0">
                <a:solidFill>
                  <a:schemeClr val="dk1"/>
                </a:solidFill>
              </a:rPr>
              <a:t>10) Кожний кут має свою градусну …</a:t>
            </a:r>
            <a:endParaRPr sz="18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dirty="0">
                <a:solidFill>
                  <a:schemeClr val="dk1"/>
                </a:solidFill>
              </a:rPr>
              <a:t>11) Дві прямі, які не перетинаються  називаються ...</a:t>
            </a:r>
            <a:endParaRPr sz="18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dirty="0">
                <a:solidFill>
                  <a:schemeClr val="dk1"/>
                </a:solidFill>
              </a:rPr>
              <a:t>12) Кут, суміжний з гострим  кутом ...</a:t>
            </a:r>
            <a:endParaRPr sz="18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dirty="0">
                <a:solidFill>
                  <a:schemeClr val="dk1"/>
                </a:solidFill>
              </a:rPr>
              <a:t>13) Кути, у яких одна сторона спільна, а дві інші є доповняльні півпрямі називаються …</a:t>
            </a:r>
            <a:endParaRPr sz="18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dirty="0" smtClean="0">
                <a:solidFill>
                  <a:schemeClr val="dk1"/>
                </a:solidFill>
              </a:rPr>
              <a:t>            14</a:t>
            </a:r>
            <a:r>
              <a:rPr lang="ru" sz="1800" dirty="0">
                <a:solidFill>
                  <a:schemeClr val="dk1"/>
                </a:solidFill>
              </a:rPr>
              <a:t>) Кут суміжний з прямим  кутом …</a:t>
            </a:r>
            <a:endParaRPr sz="18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dirty="0" smtClean="0">
                <a:solidFill>
                  <a:schemeClr val="dk1"/>
                </a:solidFill>
              </a:rPr>
              <a:t>            15</a:t>
            </a:r>
            <a:r>
              <a:rPr lang="ru" sz="1800" dirty="0">
                <a:solidFill>
                  <a:schemeClr val="dk1"/>
                </a:solidFill>
              </a:rPr>
              <a:t>) Вертикальні кути …</a:t>
            </a:r>
            <a:endParaRPr sz="18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dirty="0" smtClean="0">
                <a:solidFill>
                  <a:schemeClr val="dk1"/>
                </a:solidFill>
              </a:rPr>
              <a:t>            16</a:t>
            </a:r>
            <a:r>
              <a:rPr lang="ru" sz="1800" dirty="0">
                <a:solidFill>
                  <a:schemeClr val="dk1"/>
                </a:solidFill>
              </a:rPr>
              <a:t>) Гострий кут – це кут, величина якого …</a:t>
            </a:r>
            <a:endParaRPr sz="18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1800" dirty="0"/>
          </a:p>
        </p:txBody>
      </p:sp>
      <p:pic>
        <p:nvPicPr>
          <p:cNvPr id="75" name="Google Shape;7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6867975" y="2755725"/>
            <a:ext cx="1926625" cy="2311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06490" y="157105"/>
            <a:ext cx="3432428" cy="2084071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7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7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3" name="Google Shape;83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85484" y="51100"/>
            <a:ext cx="3166846" cy="2064571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35469" y="2482325"/>
            <a:ext cx="3314539" cy="2551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289875" y="2482325"/>
            <a:ext cx="3345025" cy="25087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2" name="Google Shape;9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55941" y="224118"/>
            <a:ext cx="6472518" cy="47064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08729" y="358588"/>
            <a:ext cx="6024283" cy="43030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88024" y="502023"/>
            <a:ext cx="5862918" cy="41237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Google Shape;10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25270" y="591669"/>
            <a:ext cx="5952565" cy="40161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50776" y="600635"/>
            <a:ext cx="5862918" cy="39892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3"/>
          <p:cNvSpPr txBox="1">
            <a:spLocks noGrp="1"/>
          </p:cNvSpPr>
          <p:nvPr>
            <p:ph type="ctrTitle"/>
          </p:nvPr>
        </p:nvSpPr>
        <p:spPr>
          <a:xfrm>
            <a:off x="269525" y="179578"/>
            <a:ext cx="8562900" cy="677154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/>
              <a:t>Дослідницька робота</a:t>
            </a:r>
            <a:endParaRPr dirty="0"/>
          </a:p>
        </p:txBody>
      </p:sp>
      <p:sp>
        <p:nvSpPr>
          <p:cNvPr id="118" name="Google Shape;118;p23"/>
          <p:cNvSpPr txBox="1">
            <a:spLocks noGrp="1"/>
          </p:cNvSpPr>
          <p:nvPr>
            <p:ph type="subTitle" idx="1"/>
          </p:nvPr>
        </p:nvSpPr>
        <p:spPr>
          <a:xfrm>
            <a:off x="397325" y="744366"/>
            <a:ext cx="8435100" cy="18789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dirty="0">
                <a:sym typeface="Times New Roman"/>
              </a:rPr>
              <a:t>1 група - завдання на перегинання трикутників</a:t>
            </a:r>
            <a:endParaRPr sz="2400" dirty="0"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dirty="0">
                <a:sym typeface="Times New Roman"/>
              </a:rPr>
              <a:t>2 група - завдання на розрізування трикутників</a:t>
            </a:r>
            <a:endParaRPr sz="2400" dirty="0"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2400" dirty="0">
                <a:sym typeface="Times New Roman"/>
              </a:rPr>
              <a:t>3 група - вимірювання кутів трикутників транспортиром </a:t>
            </a:r>
            <a:endParaRPr sz="2400" dirty="0"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2400" dirty="0">
                <a:sym typeface="Times New Roman"/>
              </a:rPr>
              <a:t>4 група - завдання на розрізування трикутників</a:t>
            </a:r>
            <a:endParaRPr sz="2400" dirty="0">
              <a:sym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dirty="0">
              <a:solidFill>
                <a:schemeClr val="accent2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9" name="Google Shape;11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7353248" y="3040000"/>
            <a:ext cx="1461247" cy="187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94716" y="3040000"/>
            <a:ext cx="2505192" cy="187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36176" y="3040000"/>
            <a:ext cx="2505200" cy="1878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4"/>
          <p:cNvSpPr txBox="1">
            <a:spLocks noGrp="1"/>
          </p:cNvSpPr>
          <p:nvPr>
            <p:ph type="ctrTitle"/>
          </p:nvPr>
        </p:nvSpPr>
        <p:spPr>
          <a:xfrm>
            <a:off x="311700" y="744575"/>
            <a:ext cx="7694400" cy="533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Задачі</a:t>
            </a:r>
            <a:endParaRPr/>
          </a:p>
        </p:txBody>
      </p:sp>
      <p:sp>
        <p:nvSpPr>
          <p:cNvPr id="127" name="Google Shape;127;p24"/>
          <p:cNvSpPr txBox="1">
            <a:spLocks noGrp="1"/>
          </p:cNvSpPr>
          <p:nvPr>
            <p:ph type="subTitle" idx="1"/>
          </p:nvPr>
        </p:nvSpPr>
        <p:spPr>
          <a:xfrm>
            <a:off x="401550" y="285407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8" name="Google Shape;128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413225"/>
            <a:ext cx="8839201" cy="776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2250" y="2471400"/>
            <a:ext cx="8839199" cy="7703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5"/>
          <p:cNvSpPr txBox="1">
            <a:spLocks noGrp="1"/>
          </p:cNvSpPr>
          <p:nvPr>
            <p:ph type="ctrTitle"/>
          </p:nvPr>
        </p:nvSpPr>
        <p:spPr>
          <a:xfrm>
            <a:off x="311700" y="405150"/>
            <a:ext cx="8612700" cy="43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Домашнє завдання</a:t>
            </a:r>
            <a:endParaRPr/>
          </a:p>
        </p:txBody>
      </p:sp>
      <p:sp>
        <p:nvSpPr>
          <p:cNvPr id="135" name="Google Shape;135;p25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6" name="Google Shape;136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9600" y="1927413"/>
            <a:ext cx="8314800" cy="27163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46100" y="229226"/>
            <a:ext cx="978300" cy="1204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6"/>
          <p:cNvSpPr txBox="1">
            <a:spLocks noGrp="1"/>
          </p:cNvSpPr>
          <p:nvPr>
            <p:ph type="ctrTitle"/>
          </p:nvPr>
        </p:nvSpPr>
        <p:spPr>
          <a:xfrm>
            <a:off x="311700" y="519150"/>
            <a:ext cx="8243400" cy="150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6000" dirty="0"/>
              <a:t>Дякую за увагу!</a:t>
            </a:r>
            <a:endParaRPr sz="6000" dirty="0"/>
          </a:p>
        </p:txBody>
      </p:sp>
      <p:sp>
        <p:nvSpPr>
          <p:cNvPr id="143" name="Google Shape;143;p26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44" name="Google Shape;14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35271" y="2635623"/>
            <a:ext cx="2093188" cy="22337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смо">
  <a:themeElements>
    <a:clrScheme name="Пасмо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Пасмо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смо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388</TotalTime>
  <Words>237</Words>
  <Application>Microsoft Office PowerPoint</Application>
  <PresentationFormat>Экран (16:9)</PresentationFormat>
  <Paragraphs>33</Paragraphs>
  <Slides>14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Adobe Song Std L</vt:lpstr>
      <vt:lpstr>Arial</vt:lpstr>
      <vt:lpstr>Century Gothic</vt:lpstr>
      <vt:lpstr>Times New Roman</vt:lpstr>
      <vt:lpstr>Wingdings</vt:lpstr>
      <vt:lpstr>Wingdings 3</vt:lpstr>
      <vt:lpstr>Пасмо</vt:lpstr>
      <vt:lpstr>Сума кутів трикутника</vt:lpstr>
      <vt:lpstr>Мета уроку:</vt:lpstr>
      <vt:lpstr>Бліц - опитування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Дослідницька робота</vt:lpstr>
      <vt:lpstr>Задачі</vt:lpstr>
      <vt:lpstr>Домашнє завдання</vt:lpstr>
      <vt:lpstr>Дякую за увагу!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Сума кутів трикутника</dc:title>
  <cp:lastModifiedBy>Olga</cp:lastModifiedBy>
  <cp:revision>11</cp:revision>
  <dcterms:modified xsi:type="dcterms:W3CDTF">2021-02-21T16:38:08Z</dcterms:modified>
</cp:coreProperties>
</file>