
<file path=[Content_Types].xml><?xml version="1.0" encoding="utf-8"?>
<Types xmlns="http://schemas.openxmlformats.org/package/2006/content-types">
  <Default Extension="mp3" ContentType="audio/mpeg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29"/>
  </p:notesMasterIdLst>
  <p:sldIdLst>
    <p:sldId id="302" r:id="rId2"/>
    <p:sldId id="257" r:id="rId3"/>
    <p:sldId id="256" r:id="rId4"/>
    <p:sldId id="299" r:id="rId5"/>
    <p:sldId id="300" r:id="rId6"/>
    <p:sldId id="301" r:id="rId7"/>
    <p:sldId id="274" r:id="rId8"/>
    <p:sldId id="275" r:id="rId9"/>
    <p:sldId id="276" r:id="rId10"/>
    <p:sldId id="277" r:id="rId11"/>
    <p:sldId id="282" r:id="rId12"/>
    <p:sldId id="281" r:id="rId13"/>
    <p:sldId id="283" r:id="rId14"/>
    <p:sldId id="284" r:id="rId15"/>
    <p:sldId id="285" r:id="rId16"/>
    <p:sldId id="286" r:id="rId17"/>
    <p:sldId id="287" r:id="rId18"/>
    <p:sldId id="288" r:id="rId19"/>
    <p:sldId id="289" r:id="rId20"/>
    <p:sldId id="290" r:id="rId21"/>
    <p:sldId id="258" r:id="rId22"/>
    <p:sldId id="291" r:id="rId23"/>
    <p:sldId id="303" r:id="rId24"/>
    <p:sldId id="270" r:id="rId25"/>
    <p:sldId id="271" r:id="rId26"/>
    <p:sldId id="272" r:id="rId27"/>
    <p:sldId id="273" r:id="rId2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0" d="100"/>
          <a:sy n="80" d="100"/>
        </p:scale>
        <p:origin x="682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65FE52B-9B17-4C3D-8AA0-F4A0ED5F7464}" type="datetimeFigureOut">
              <a:rPr lang="ru-RU" smtClean="0"/>
              <a:t>14.12.2021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194AABB-32BC-4232-9D01-3F41E6A54C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394910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83D6C542-D4DD-458D-A543-AD0C88DB9168}" type="slidenum">
              <a:rPr lang="ru-RU"/>
              <a:pPr/>
              <a:t>14</a:t>
            </a:fld>
            <a:endParaRPr lang="ru-RU"/>
          </a:p>
        </p:txBody>
      </p:sp>
      <p:sp>
        <p:nvSpPr>
          <p:cNvPr id="18433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434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pPr eaLnBrk="1" hangingPunct="1">
              <a:spcBef>
                <a:spcPct val="0"/>
              </a:spcBef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ru-RU">
              <a:latin typeface="Calibri" pitchFamily="34" charset="0"/>
              <a:ea typeface="Microsoft YaHei" charset="-122"/>
            </a:endParaRPr>
          </a:p>
        </p:txBody>
      </p:sp>
      <p:sp>
        <p:nvSpPr>
          <p:cNvPr id="18435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 anchor="b"/>
          <a:lstStyle/>
          <a:p>
            <a:pPr algn="r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7A3190E7-1B7C-4EB9-91D1-94FB443B1BC0}" type="slidenum">
              <a:rPr lang="ru-RU" sz="1200">
                <a:solidFill>
                  <a:srgbClr val="000000"/>
                </a:solidFill>
              </a:rPr>
              <a:pPr algn="r">
                <a:buClrTx/>
                <a:buFontTx/>
                <a:buNone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</a:pPr>
              <a:t>14</a:t>
            </a:fld>
            <a:endParaRPr lang="ru-RU" sz="12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986210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E1549CBA-A598-4BB2-8258-98598750457D}" type="slidenum">
              <a:rPr lang="ru-RU"/>
              <a:pPr/>
              <a:t>15</a:t>
            </a:fld>
            <a:endParaRPr lang="ru-RU"/>
          </a:p>
        </p:txBody>
      </p:sp>
      <p:sp>
        <p:nvSpPr>
          <p:cNvPr id="20481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482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pPr eaLnBrk="1" hangingPunct="1">
              <a:spcBef>
                <a:spcPct val="0"/>
              </a:spcBef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ru-RU">
              <a:latin typeface="Calibri" pitchFamily="34" charset="0"/>
              <a:ea typeface="Microsoft YaHei" charset="-122"/>
            </a:endParaRPr>
          </a:p>
        </p:txBody>
      </p:sp>
      <p:sp>
        <p:nvSpPr>
          <p:cNvPr id="20483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 anchor="b"/>
          <a:lstStyle/>
          <a:p>
            <a:pPr algn="r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4941D8F7-8B3A-47C1-8E07-537BA6592D84}" type="slidenum">
              <a:rPr lang="ru-RU" sz="1200">
                <a:solidFill>
                  <a:srgbClr val="000000"/>
                </a:solidFill>
              </a:rPr>
              <a:pPr algn="r">
                <a:buClrTx/>
                <a:buFontTx/>
                <a:buNone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</a:pPr>
              <a:t>15</a:t>
            </a:fld>
            <a:endParaRPr lang="ru-RU" sz="12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129727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6FB03671-C9D9-4AF0-AEDC-62BB36D9131C}" type="slidenum">
              <a:rPr lang="ru-RU"/>
              <a:pPr/>
              <a:t>16</a:t>
            </a:fld>
            <a:endParaRPr lang="ru-RU"/>
          </a:p>
        </p:txBody>
      </p:sp>
      <p:sp>
        <p:nvSpPr>
          <p:cNvPr id="21505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1506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pPr eaLnBrk="1" hangingPunct="1">
              <a:spcBef>
                <a:spcPct val="0"/>
              </a:spcBef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ru-RU">
              <a:latin typeface="Calibri" pitchFamily="34" charset="0"/>
              <a:ea typeface="Microsoft YaHei" charset="-122"/>
            </a:endParaRPr>
          </a:p>
        </p:txBody>
      </p:sp>
      <p:sp>
        <p:nvSpPr>
          <p:cNvPr id="21507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 anchor="b"/>
          <a:lstStyle/>
          <a:p>
            <a:pPr algn="r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BFADEE21-5E89-4116-A831-CCB6DF1D6C70}" type="slidenum">
              <a:rPr lang="ru-RU" sz="1200">
                <a:solidFill>
                  <a:srgbClr val="000000"/>
                </a:solidFill>
              </a:rPr>
              <a:pPr algn="r">
                <a:buClrTx/>
                <a:buFontTx/>
                <a:buNone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</a:pPr>
              <a:t>16</a:t>
            </a:fld>
            <a:endParaRPr lang="ru-RU" sz="12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904671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C363B3E9-BCCC-4B47-B30C-FDF200E9C9BD}" type="slidenum">
              <a:rPr lang="ru-RU"/>
              <a:pPr/>
              <a:t>17</a:t>
            </a:fld>
            <a:endParaRPr lang="ru-RU"/>
          </a:p>
        </p:txBody>
      </p:sp>
      <p:sp>
        <p:nvSpPr>
          <p:cNvPr id="22529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230188" y="600075"/>
            <a:ext cx="6397625" cy="3598863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2530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57059494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D0E9575C-18D9-40BF-A09B-9780D3DC14CD}" type="slidenum">
              <a:rPr lang="ru-RU"/>
              <a:pPr/>
              <a:t>18</a:t>
            </a:fld>
            <a:endParaRPr lang="ru-RU"/>
          </a:p>
        </p:txBody>
      </p:sp>
      <p:sp>
        <p:nvSpPr>
          <p:cNvPr id="24577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230188" y="600075"/>
            <a:ext cx="6397625" cy="3598863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4578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40905189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400B8952-330F-419A-9139-6721B751CD12}" type="slidenum">
              <a:rPr lang="ru-RU"/>
              <a:pPr/>
              <a:t>19</a:t>
            </a:fld>
            <a:endParaRPr lang="ru-RU"/>
          </a:p>
        </p:txBody>
      </p:sp>
      <p:sp>
        <p:nvSpPr>
          <p:cNvPr id="25601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030288" y="600075"/>
            <a:ext cx="4797425" cy="3598863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2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06350912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36FC484D-B49E-48B9-813C-E141A71B5A5D}" type="slidenum">
              <a:rPr lang="ru-RU"/>
              <a:pPr/>
              <a:t>20</a:t>
            </a:fld>
            <a:endParaRPr lang="ru-RU"/>
          </a:p>
        </p:txBody>
      </p:sp>
      <p:sp>
        <p:nvSpPr>
          <p:cNvPr id="26625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030288" y="600075"/>
            <a:ext cx="4797425" cy="3598863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6626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7590466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2F5390-5A8D-4C4C-90E7-8FB768754EC5}" type="datetimeFigureOut">
              <a:rPr lang="ru-RU" smtClean="0"/>
              <a:t>14.12.2021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BC1C8C-9EA0-43AA-A2FB-8502328E69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900249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2F5390-5A8D-4C4C-90E7-8FB768754EC5}" type="datetimeFigureOut">
              <a:rPr lang="ru-RU" smtClean="0"/>
              <a:t>14.12.2021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BC1C8C-9EA0-43AA-A2FB-8502328E69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264920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2F5390-5A8D-4C4C-90E7-8FB768754EC5}" type="datetimeFigureOut">
              <a:rPr lang="ru-RU" smtClean="0"/>
              <a:t>14.12.2021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BC1C8C-9EA0-43AA-A2FB-8502328E69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577154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2F5390-5A8D-4C4C-90E7-8FB768754EC5}" type="datetimeFigureOut">
              <a:rPr lang="ru-RU" smtClean="0"/>
              <a:t>14.12.2021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BC1C8C-9EA0-43AA-A2FB-8502328E69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094665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2F5390-5A8D-4C4C-90E7-8FB768754EC5}" type="datetimeFigureOut">
              <a:rPr lang="ru-RU" smtClean="0"/>
              <a:t>14.12.2021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BC1C8C-9EA0-43AA-A2FB-8502328E69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158431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2F5390-5A8D-4C4C-90E7-8FB768754EC5}" type="datetimeFigureOut">
              <a:rPr lang="ru-RU" smtClean="0"/>
              <a:t>14.12.2021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BC1C8C-9EA0-43AA-A2FB-8502328E69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175295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2F5390-5A8D-4C4C-90E7-8FB768754EC5}" type="datetimeFigureOut">
              <a:rPr lang="ru-RU" smtClean="0"/>
              <a:t>14.12.2021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BC1C8C-9EA0-43AA-A2FB-8502328E69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478709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2F5390-5A8D-4C4C-90E7-8FB768754EC5}" type="datetimeFigureOut">
              <a:rPr lang="ru-RU" smtClean="0"/>
              <a:t>14.12.2021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BC1C8C-9EA0-43AA-A2FB-8502328E69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902148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2F5390-5A8D-4C4C-90E7-8FB768754EC5}" type="datetimeFigureOut">
              <a:rPr lang="ru-RU" smtClean="0"/>
              <a:t>14.12.2021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BC1C8C-9EA0-43AA-A2FB-8502328E69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721420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2F5390-5A8D-4C4C-90E7-8FB768754EC5}" type="datetimeFigureOut">
              <a:rPr lang="ru-RU" smtClean="0"/>
              <a:t>14.12.2021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BC1C8C-9EA0-43AA-A2FB-8502328E69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015516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2F5390-5A8D-4C4C-90E7-8FB768754EC5}" type="datetimeFigureOut">
              <a:rPr lang="ru-RU" smtClean="0"/>
              <a:t>14.12.2021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BC1C8C-9EA0-43AA-A2FB-8502328E69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038179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2F5390-5A8D-4C4C-90E7-8FB768754EC5}" type="datetimeFigureOut">
              <a:rPr lang="ru-RU" smtClean="0"/>
              <a:t>14.12.2021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C1C8C-9EA0-43AA-A2FB-8502328E69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857479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4" Type="http://schemas.openxmlformats.org/officeDocument/2006/relationships/image" Target="../media/image2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muzyka-bez-slov-dlya-sochineniya-pesen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851525" y="3184525"/>
            <a:ext cx="487363" cy="487363"/>
          </a:xfrm>
          <a:prstGeom prst="rect">
            <a:avLst/>
          </a:prstGeom>
        </p:spPr>
      </p:pic>
      <p:sp>
        <p:nvSpPr>
          <p:cNvPr id="5" name="Текст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Текст 2"/>
          <p:cNvSpPr>
            <a:spLocks noGrp="1"/>
          </p:cNvSpPr>
          <p:nvPr>
            <p:ph type="title"/>
          </p:nvPr>
        </p:nvSpPr>
        <p:spPr>
          <a:xfrm>
            <a:off x="1222375" y="-147638"/>
            <a:ext cx="10515600" cy="2852738"/>
          </a:xfrm>
        </p:spPr>
        <p:txBody>
          <a:bodyPr>
            <a:noAutofit/>
          </a:bodyPr>
          <a:lstStyle/>
          <a:p>
            <a:r>
              <a:rPr lang="uk-UA" sz="6000" b="1" dirty="0" smtClean="0">
                <a:solidFill>
                  <a:schemeClr val="tx1"/>
                </a:solidFill>
              </a:rPr>
              <a:t>ВИГАДУЙ, ПРОБУЙ, ТВОРИ! РОЗУМ, ФАНТАЗІЮ ПРОЯВИ!</a:t>
            </a:r>
            <a:endParaRPr lang="ru-RU" sz="60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24900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" dur="115983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2000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uk-UA" sz="9600" dirty="0" smtClean="0"/>
              <a:t>      3  .            НИК</a:t>
            </a:r>
            <a:endParaRPr lang="ru-RU" sz="9600" dirty="0"/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 flipH="1">
            <a:off x="3924300" y="876300"/>
            <a:ext cx="1485900" cy="188595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единительная линия 7"/>
          <p:cNvCxnSpPr/>
          <p:nvPr/>
        </p:nvCxnSpPr>
        <p:spPr>
          <a:xfrm flipH="1">
            <a:off x="3924300" y="2343150"/>
            <a:ext cx="2809875" cy="47625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613351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781050" y="609601"/>
            <a:ext cx="10306050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sz="9600" b="1" i="1" dirty="0" smtClean="0">
                <a:solidFill>
                  <a:schemeClr val="bg1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ТРИКУТНИКИ </a:t>
            </a:r>
            <a:r>
              <a:rPr lang="ru-RU" sz="4800" b="1" i="1" dirty="0" smtClean="0">
                <a:solidFill>
                  <a:schemeClr val="bg1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endParaRPr lang="ru-RU" sz="4800" b="1" i="1" dirty="0">
              <a:solidFill>
                <a:schemeClr val="bg1"/>
              </a:solidFill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21372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Евгений\Desktop\1277989418_treugolniki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38283" y="3571876"/>
            <a:ext cx="4295775" cy="3024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10183" y="214291"/>
            <a:ext cx="4473575" cy="3354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Прямоугольник 3"/>
          <p:cNvSpPr/>
          <p:nvPr/>
        </p:nvSpPr>
        <p:spPr>
          <a:xfrm>
            <a:off x="6238875" y="4180344"/>
            <a:ext cx="4476749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800" dirty="0"/>
              <a:t>Трикутники із дріжджового тіста з різними </a:t>
            </a:r>
            <a:r>
              <a:rPr lang="uk-UA" sz="2800" dirty="0" err="1"/>
              <a:t>начинками</a:t>
            </a:r>
            <a:r>
              <a:rPr lang="uk-UA" sz="2800" dirty="0"/>
              <a:t> дуже популярні в італійській кухні.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700397" y="691634"/>
            <a:ext cx="3294235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6000" dirty="0" smtClean="0">
                <a:ln w="0"/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Кулінарія</a:t>
            </a:r>
            <a:endParaRPr lang="ru-RU" sz="6000" dirty="0"/>
          </a:p>
        </p:txBody>
      </p:sp>
    </p:spTree>
    <p:extLst>
      <p:ext uri="{BB962C8B-B14F-4D97-AF65-F5344CB8AC3E}">
        <p14:creationId xmlns:p14="http://schemas.microsoft.com/office/powerpoint/2010/main" val="2775500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2399" y="174611"/>
            <a:ext cx="2652752" cy="1325563"/>
          </a:xfrm>
        </p:spPr>
        <p:txBody>
          <a:bodyPr>
            <a:noAutofit/>
          </a:bodyPr>
          <a:lstStyle/>
          <a:p>
            <a:pPr algn="ctr"/>
            <a:r>
              <a:rPr lang="uk-UA" sz="6000" dirty="0" smtClean="0">
                <a:ln w="0"/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Страви</a:t>
            </a:r>
            <a:endParaRPr lang="ru-RU" sz="6000" b="1" dirty="0">
              <a:ln w="22225">
                <a:solidFill>
                  <a:srgbClr val="92D050"/>
                </a:solidFill>
                <a:prstDash val="solid"/>
              </a:ln>
              <a:solidFill>
                <a:srgbClr val="00B050"/>
              </a:solidFill>
            </a:endParaRPr>
          </a:p>
        </p:txBody>
      </p:sp>
      <p:pic>
        <p:nvPicPr>
          <p:cNvPr id="3" name="Picture 13" descr="images (1)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38282" y="1500174"/>
            <a:ext cx="3214710" cy="25717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14" descr="image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167174" y="4286256"/>
            <a:ext cx="3357586" cy="24288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15" descr="images (2)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238876" y="1500174"/>
            <a:ext cx="3308354" cy="25717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0954922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sz="6000" dirty="0" smtClean="0">
                <a:ln w="0"/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Трикутники на дорогах</a:t>
            </a:r>
            <a:endParaRPr lang="ru-RU" sz="6000" dirty="0">
              <a:ln w="0"/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4" descr="28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639880" y="4365104"/>
            <a:ext cx="1928826" cy="1857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7" descr="2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647729" y="1551495"/>
            <a:ext cx="2160587" cy="1901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6" descr="3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077274" y="4365104"/>
            <a:ext cx="2160588" cy="1900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5" descr="30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184232" y="1672883"/>
            <a:ext cx="2071702" cy="1901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733768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/>
          <a:stretch>
            <a:fillRect/>
          </a:stretch>
        </p:blipFill>
        <p:spPr>
          <a:xfrm>
            <a:off x="695326" y="1743075"/>
            <a:ext cx="9286874" cy="4849496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456274" y="-117306"/>
            <a:ext cx="10746916" cy="19389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6000" dirty="0" smtClean="0">
                <a:ln w="0"/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Правило «золотого трикутника»</a:t>
            </a:r>
          </a:p>
          <a:p>
            <a:r>
              <a:rPr lang="uk-UA" sz="6000" dirty="0" smtClean="0">
                <a:ln w="0"/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в торгівлі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884223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Вчені пояснили, чим насправді небезпечний бермудський трикутник » Новини  Чернівці: Інформаційний портал «Молодий буковинець»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6351" y="1458912"/>
            <a:ext cx="8323262" cy="4892675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Прямоугольник 3"/>
          <p:cNvSpPr/>
          <p:nvPr/>
        </p:nvSpPr>
        <p:spPr>
          <a:xfrm>
            <a:off x="665824" y="120819"/>
            <a:ext cx="8062656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6000" dirty="0" smtClean="0">
                <a:ln w="0"/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Бермудський трикутник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946715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Нет описания фото.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937" y="0"/>
            <a:ext cx="5940425" cy="338963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Рисунок 2" descr="ЯК ГРАТИ В БОУЛІНГ - як правильно кидати кулю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7987" y="2490787"/>
            <a:ext cx="5940425" cy="4295775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Прямоугольник 3"/>
          <p:cNvSpPr/>
          <p:nvPr/>
        </p:nvSpPr>
        <p:spPr>
          <a:xfrm>
            <a:off x="7009474" y="-126831"/>
            <a:ext cx="2696059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6000" dirty="0" smtClean="0">
                <a:ln w="0"/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Більярд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466460" y="5540544"/>
            <a:ext cx="1884427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6000" dirty="0" smtClean="0">
                <a:ln w="0"/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Кеглі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291279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s://upload.wikimedia.org/wikipedia/commons/f/fc/%D0%90%D0%9A%D0%A1%D0%9C-843_%D0%BD%D0%B0_%D1%82%D1%80%D0%B5%D1%83%D0%B3%D0%BE%D0%BB%D1%8C%D0%BD%D0%B8%D0%BA%D0%B5%2C_%D0%9A%D0%B0%D0%B7%D0%B0%D0%BD%D1%8C_%282%29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9725" y="1468119"/>
            <a:ext cx="8332787" cy="4999355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Прямоугольник 2"/>
          <p:cNvSpPr/>
          <p:nvPr/>
        </p:nvSpPr>
        <p:spPr>
          <a:xfrm>
            <a:off x="503899" y="0"/>
            <a:ext cx="7817268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6000" dirty="0" smtClean="0">
                <a:ln w="0"/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Поворотний трикутник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176816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423592" y="764704"/>
            <a:ext cx="8244408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400" b="1" dirty="0">
                <a:solidFill>
                  <a:srgbClr val="FF00FF"/>
                </a:solidFill>
              </a:rPr>
              <a:t>Трикутник – це _______________фігура, яка складається з </a:t>
            </a:r>
            <a:r>
              <a:rPr lang="uk-UA" sz="4400" b="1" dirty="0" err="1">
                <a:solidFill>
                  <a:srgbClr val="FF00FF"/>
                </a:solidFill>
              </a:rPr>
              <a:t>______точок</a:t>
            </a:r>
            <a:r>
              <a:rPr lang="uk-UA" sz="4400" b="1" dirty="0">
                <a:solidFill>
                  <a:srgbClr val="FF00FF"/>
                </a:solidFill>
              </a:rPr>
              <a:t> (які не лежать на одній площині)  та трьох _________, що послідовно їх з</a:t>
            </a:r>
            <a:r>
              <a:rPr lang="en-US" sz="4400" b="1" dirty="0">
                <a:solidFill>
                  <a:srgbClr val="FF00FF"/>
                </a:solidFill>
              </a:rPr>
              <a:t>’</a:t>
            </a:r>
            <a:r>
              <a:rPr lang="uk-UA" sz="4400" b="1" dirty="0" err="1">
                <a:solidFill>
                  <a:srgbClr val="FF00FF"/>
                </a:solidFill>
              </a:rPr>
              <a:t>єднують</a:t>
            </a:r>
            <a:r>
              <a:rPr lang="uk-UA" sz="4400" b="1" dirty="0">
                <a:solidFill>
                  <a:srgbClr val="FF00FF"/>
                </a:solidFill>
              </a:rPr>
              <a:t>. </a:t>
            </a:r>
            <a:endParaRPr lang="ru-RU" sz="4400" b="1" dirty="0">
              <a:solidFill>
                <a:srgbClr val="FF00FF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213532" y="3445259"/>
            <a:ext cx="266429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000" b="1" dirty="0">
                <a:solidFill>
                  <a:srgbClr val="0000FF"/>
                </a:solidFill>
              </a:rPr>
              <a:t>відрізків</a:t>
            </a:r>
            <a:endParaRPr lang="ru-RU" sz="4000" b="1" dirty="0">
              <a:solidFill>
                <a:srgbClr val="0000FF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168008" y="2132856"/>
            <a:ext cx="187220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000" b="1" dirty="0">
                <a:solidFill>
                  <a:srgbClr val="0000FF"/>
                </a:solidFill>
              </a:rPr>
              <a:t>трьох</a:t>
            </a:r>
            <a:endParaRPr lang="ru-RU" sz="4000" b="1" dirty="0">
              <a:solidFill>
                <a:srgbClr val="0000FF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351584" y="1412776"/>
            <a:ext cx="372389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000" b="1" dirty="0">
                <a:solidFill>
                  <a:srgbClr val="0000FF"/>
                </a:solidFill>
              </a:rPr>
              <a:t>геометрична</a:t>
            </a:r>
            <a:endParaRPr lang="ru-RU" sz="4000" b="1" dirty="0">
              <a:solidFill>
                <a:srgbClr val="0000FF"/>
              </a:solidFill>
            </a:endParaRPr>
          </a:p>
        </p:txBody>
      </p:sp>
      <p:pic>
        <p:nvPicPr>
          <p:cNvPr id="15" name="Рисунок 14" descr="http://t2.gstatic.com/images?q=tbn:ANd9GcTE6ZnCrJvsVDradCONm612TP8wBsn_eUk3GckbFkUm1bkZMwQ&amp;t=1&amp;usg=__P01BA3zEjJFtdFZPX4G18Ls8l5c=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24192" y="4653137"/>
            <a:ext cx="2631182" cy="2204864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  <p:sp>
        <p:nvSpPr>
          <p:cNvPr id="16" name="TextBox 15"/>
          <p:cNvSpPr txBox="1"/>
          <p:nvPr/>
        </p:nvSpPr>
        <p:spPr>
          <a:xfrm>
            <a:off x="581025" y="88179"/>
            <a:ext cx="3214117" cy="707886"/>
          </a:xfrm>
          <a:prstGeom prst="rect">
            <a:avLst/>
          </a:prstGeom>
          <a:solidFill>
            <a:srgbClr val="00FFFF"/>
          </a:soli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uk-UA" sz="4000" b="1" dirty="0">
                <a:solidFill>
                  <a:srgbClr val="0000FF"/>
                </a:solidFill>
              </a:rPr>
              <a:t>Пригадайте</a:t>
            </a:r>
            <a:endParaRPr lang="ru-RU" sz="4000" b="1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4673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809720" y="1142985"/>
            <a:ext cx="600079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6600CC"/>
                </a:solidFill>
              </a:rPr>
              <a:t>1)</a:t>
            </a:r>
            <a:r>
              <a:rPr lang="uk-UA" sz="2800" b="1" dirty="0">
                <a:solidFill>
                  <a:srgbClr val="6600CC"/>
                </a:solidFill>
              </a:rPr>
              <a:t>Кут – це фігура,  що </a:t>
            </a:r>
            <a:r>
              <a:rPr lang="uk-UA" sz="2800" b="1" dirty="0" err="1">
                <a:solidFill>
                  <a:srgbClr val="6600CC"/>
                </a:solidFill>
              </a:rPr>
              <a:t>утворена_________</a:t>
            </a:r>
            <a:r>
              <a:rPr lang="uk-UA" sz="2800" b="1" dirty="0">
                <a:solidFill>
                  <a:srgbClr val="6600CC"/>
                </a:solidFill>
              </a:rPr>
              <a:t>променями, які  виходять з </a:t>
            </a:r>
            <a:r>
              <a:rPr lang="uk-UA" sz="2800" b="1" dirty="0" err="1">
                <a:solidFill>
                  <a:srgbClr val="6600CC"/>
                </a:solidFill>
              </a:rPr>
              <a:t>________точки</a:t>
            </a:r>
            <a:r>
              <a:rPr lang="uk-UA" sz="2800" b="1" dirty="0">
                <a:solidFill>
                  <a:srgbClr val="00FFFF"/>
                </a:solidFill>
              </a:rPr>
              <a:t>.</a:t>
            </a:r>
            <a:endParaRPr lang="ru-RU" sz="2800" b="1" dirty="0">
              <a:solidFill>
                <a:srgbClr val="00FFFF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595670" y="1571612"/>
            <a:ext cx="119776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800" b="1" dirty="0">
                <a:solidFill>
                  <a:srgbClr val="FF0000"/>
                </a:solidFill>
              </a:rPr>
              <a:t>двома</a:t>
            </a:r>
            <a:endParaRPr lang="ru-RU" sz="2800" b="1" dirty="0">
              <a:solidFill>
                <a:srgbClr val="FF000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701924" y="1952944"/>
            <a:ext cx="110549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800" b="1" dirty="0">
                <a:solidFill>
                  <a:srgbClr val="FF0000"/>
                </a:solidFill>
              </a:rPr>
              <a:t>однієї</a:t>
            </a:r>
            <a:endParaRPr lang="ru-RU" sz="2800" b="1" dirty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881158" y="2928935"/>
            <a:ext cx="664373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6600CC"/>
                </a:solidFill>
              </a:rPr>
              <a:t>2)</a:t>
            </a:r>
            <a:r>
              <a:rPr lang="uk-UA" sz="2800" b="1" dirty="0">
                <a:solidFill>
                  <a:srgbClr val="6600CC"/>
                </a:solidFill>
              </a:rPr>
              <a:t>Промені ВА і ВС називають _____________кута, а точку</a:t>
            </a:r>
          </a:p>
          <a:p>
            <a:r>
              <a:rPr lang="uk-UA" sz="2800" b="1" dirty="0">
                <a:solidFill>
                  <a:srgbClr val="6600CC"/>
                </a:solidFill>
              </a:rPr>
              <a:t> В – _____________кута.</a:t>
            </a:r>
            <a:endParaRPr lang="ru-RU" sz="2800" b="1" dirty="0">
              <a:solidFill>
                <a:srgbClr val="6600CC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135561" y="3356992"/>
            <a:ext cx="18792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800" b="1" dirty="0">
                <a:solidFill>
                  <a:srgbClr val="FF0000"/>
                </a:solidFill>
              </a:rPr>
              <a:t>сторонами</a:t>
            </a:r>
            <a:endParaRPr lang="ru-RU" sz="2800" b="1" dirty="0">
              <a:solidFill>
                <a:srgbClr val="FF0000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2783633" y="3789040"/>
            <a:ext cx="186942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800" b="1" dirty="0">
                <a:solidFill>
                  <a:srgbClr val="FF0000"/>
                </a:solidFill>
              </a:rPr>
              <a:t>вершиною</a:t>
            </a:r>
            <a:endParaRPr lang="ru-RU" sz="2800" b="1" dirty="0">
              <a:solidFill>
                <a:srgbClr val="FF0000"/>
              </a:solidFill>
            </a:endParaRPr>
          </a:p>
        </p:txBody>
      </p:sp>
      <p:cxnSp>
        <p:nvCxnSpPr>
          <p:cNvPr id="12" name="Прямая соединительная линия 11"/>
          <p:cNvCxnSpPr/>
          <p:nvPr/>
        </p:nvCxnSpPr>
        <p:spPr>
          <a:xfrm rot="10800000" flipV="1">
            <a:off x="7381884" y="1357298"/>
            <a:ext cx="1428760" cy="1000132"/>
          </a:xfrm>
          <a:prstGeom prst="line">
            <a:avLst/>
          </a:prstGeom>
          <a:ln w="38100">
            <a:solidFill>
              <a:schemeClr val="bg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 rot="10800000">
            <a:off x="7381884" y="2357430"/>
            <a:ext cx="2000264" cy="500066"/>
          </a:xfrm>
          <a:prstGeom prst="line">
            <a:avLst/>
          </a:prstGeom>
          <a:ln w="38100">
            <a:solidFill>
              <a:schemeClr val="bg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Дуга 20"/>
          <p:cNvSpPr/>
          <p:nvPr/>
        </p:nvSpPr>
        <p:spPr>
          <a:xfrm rot="5023029">
            <a:off x="7671531" y="2110131"/>
            <a:ext cx="500066" cy="285752"/>
          </a:xfrm>
          <a:prstGeom prst="arc">
            <a:avLst>
              <a:gd name="adj1" fmla="val 10383639"/>
              <a:gd name="adj2" fmla="val 0"/>
            </a:avLst>
          </a:prstGeom>
          <a:ln w="381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2" name="TextBox 21"/>
          <p:cNvSpPr txBox="1"/>
          <p:nvPr/>
        </p:nvSpPr>
        <p:spPr>
          <a:xfrm>
            <a:off x="8953520" y="2786058"/>
            <a:ext cx="32092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/>
              <a:t>C</a:t>
            </a:r>
            <a:endParaRPr lang="ru-RU" sz="2000" b="1" dirty="0"/>
          </a:p>
        </p:txBody>
      </p:sp>
      <p:sp>
        <p:nvSpPr>
          <p:cNvPr id="23" name="Прямоугольник 22"/>
          <p:cNvSpPr/>
          <p:nvPr/>
        </p:nvSpPr>
        <p:spPr>
          <a:xfrm>
            <a:off x="8167702" y="1214422"/>
            <a:ext cx="3241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/>
              <a:t>A</a:t>
            </a:r>
            <a:endParaRPr lang="ru-RU" b="1" dirty="0"/>
          </a:p>
        </p:txBody>
      </p:sp>
      <p:sp>
        <p:nvSpPr>
          <p:cNvPr id="24" name="Прямоугольник 23"/>
          <p:cNvSpPr/>
          <p:nvPr/>
        </p:nvSpPr>
        <p:spPr>
          <a:xfrm>
            <a:off x="7096132" y="2214554"/>
            <a:ext cx="31931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/>
              <a:t>B</a:t>
            </a:r>
            <a:endParaRPr lang="ru-RU" b="1" dirty="0"/>
          </a:p>
        </p:txBody>
      </p:sp>
      <p:sp>
        <p:nvSpPr>
          <p:cNvPr id="28" name="TextBox 27"/>
          <p:cNvSpPr txBox="1"/>
          <p:nvPr/>
        </p:nvSpPr>
        <p:spPr>
          <a:xfrm>
            <a:off x="2095472" y="4786323"/>
            <a:ext cx="814393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6600CC"/>
                </a:solidFill>
              </a:rPr>
              <a:t>3) </a:t>
            </a:r>
            <a:r>
              <a:rPr lang="uk-UA" sz="2800" b="1" dirty="0">
                <a:solidFill>
                  <a:srgbClr val="6600CC"/>
                </a:solidFill>
              </a:rPr>
              <a:t>Виміряти кути можна за допомогою ______________.</a:t>
            </a:r>
            <a:endParaRPr lang="ru-RU" sz="2800" b="1" dirty="0">
              <a:solidFill>
                <a:srgbClr val="6600CC"/>
              </a:solidFill>
            </a:endParaRPr>
          </a:p>
        </p:txBody>
      </p:sp>
      <p:sp>
        <p:nvSpPr>
          <p:cNvPr id="29" name="Прямоугольник 28"/>
          <p:cNvSpPr/>
          <p:nvPr/>
        </p:nvSpPr>
        <p:spPr>
          <a:xfrm>
            <a:off x="2319159" y="5217210"/>
            <a:ext cx="232788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800" b="1" dirty="0">
                <a:solidFill>
                  <a:srgbClr val="FF0000"/>
                </a:solidFill>
              </a:rPr>
              <a:t>транспортира</a:t>
            </a:r>
            <a:endParaRPr lang="ru-RU" sz="2800" b="1" dirty="0">
              <a:solidFill>
                <a:srgbClr val="FF0000"/>
              </a:solidFill>
            </a:endParaRPr>
          </a:p>
        </p:txBody>
      </p:sp>
      <p:pic>
        <p:nvPicPr>
          <p:cNvPr id="22530" name="Picture 2" descr="http://t3.gstatic.com/images?q=tbn:ANd9GcQIPi8fRblKJNU6sXMCUa-iiprcv-_HP_sl6v0zHA1enJeEGZM&amp;t=1&amp;usg=__4Y1DcS-D_X02Cv0fJjpX4jkbjaU=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91830" y="4871597"/>
            <a:ext cx="2244884" cy="121444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sp>
        <p:nvSpPr>
          <p:cNvPr id="19" name="TextBox 18"/>
          <p:cNvSpPr txBox="1"/>
          <p:nvPr/>
        </p:nvSpPr>
        <p:spPr>
          <a:xfrm>
            <a:off x="551385" y="79731"/>
            <a:ext cx="3168352" cy="707886"/>
          </a:xfrm>
          <a:prstGeom prst="rect">
            <a:avLst/>
          </a:prstGeom>
          <a:solidFill>
            <a:srgbClr val="00FFFF"/>
          </a:soli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uk-UA" sz="4000" b="1" dirty="0">
                <a:solidFill>
                  <a:srgbClr val="0000FF"/>
                </a:solidFill>
              </a:rPr>
              <a:t>Пригадайте</a:t>
            </a:r>
            <a:endParaRPr lang="ru-RU" sz="4000" b="1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73671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20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9" grpId="0"/>
      <p:bldP spid="10" grpId="0"/>
      <p:bldP spid="2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t3.gstatic.com/images?q=tbn:ANd9GcRqLUpMGSf32KvrxV-76euxd99JMAF3plMlMtBHxSytbtv6FgM&amp;t=1&amp;usg=__HAb5PeTBk1aGcLHGJ_zBfpZu2ys=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4834" y="1345866"/>
            <a:ext cx="2143125" cy="214312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5" name="TextBox 4"/>
          <p:cNvSpPr txBox="1"/>
          <p:nvPr/>
        </p:nvSpPr>
        <p:spPr>
          <a:xfrm>
            <a:off x="4452926" y="1428737"/>
            <a:ext cx="607223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000" b="1" dirty="0">
                <a:solidFill>
                  <a:srgbClr val="FF0000"/>
                </a:solidFill>
              </a:rPr>
              <a:t>Периметр</a:t>
            </a:r>
            <a:r>
              <a:rPr lang="uk-UA" sz="4000" b="1" dirty="0"/>
              <a:t> </a:t>
            </a:r>
            <a:r>
              <a:rPr lang="uk-UA" sz="4000" b="1" dirty="0">
                <a:solidFill>
                  <a:srgbClr val="00B050"/>
                </a:solidFill>
              </a:rPr>
              <a:t>трикутника </a:t>
            </a:r>
            <a:r>
              <a:rPr lang="uk-UA" sz="4000" b="1" dirty="0">
                <a:solidFill>
                  <a:srgbClr val="009900"/>
                </a:solidFill>
              </a:rPr>
              <a:t>– це ________ довжин </a:t>
            </a:r>
            <a:r>
              <a:rPr lang="uk-UA" sz="4000" b="1" dirty="0" err="1">
                <a:solidFill>
                  <a:srgbClr val="009900"/>
                </a:solidFill>
              </a:rPr>
              <a:t>_____сторін</a:t>
            </a:r>
            <a:r>
              <a:rPr lang="uk-UA" sz="4000" b="1" dirty="0">
                <a:solidFill>
                  <a:srgbClr val="009900"/>
                </a:solidFill>
              </a:rPr>
              <a:t> трикутника.</a:t>
            </a:r>
          </a:p>
          <a:p>
            <a:r>
              <a:rPr lang="uk-UA" sz="4000" b="1" dirty="0">
                <a:solidFill>
                  <a:srgbClr val="009900"/>
                </a:solidFill>
              </a:rPr>
              <a:t>Формула: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4583832" y="2636912"/>
            <a:ext cx="100213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4000" b="1" dirty="0">
                <a:solidFill>
                  <a:srgbClr val="FF0000"/>
                </a:solidFill>
              </a:rPr>
              <a:t>усіх</a:t>
            </a:r>
            <a:endParaRPr lang="ru-RU" sz="4000" b="1" dirty="0">
              <a:solidFill>
                <a:srgbClr val="FF0000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4909137" y="1928268"/>
            <a:ext cx="1258871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4000" b="1" dirty="0">
                <a:solidFill>
                  <a:srgbClr val="FF0000"/>
                </a:solidFill>
              </a:rPr>
              <a:t>сума</a:t>
            </a:r>
            <a:endParaRPr lang="ru-RU" sz="4000" b="1" dirty="0">
              <a:solidFill>
                <a:srgbClr val="FF0000"/>
              </a:solidFill>
            </a:endParaRPr>
          </a:p>
        </p:txBody>
      </p:sp>
      <p:sp>
        <p:nvSpPr>
          <p:cNvPr id="20" name="Прямоугольный треугольник 19"/>
          <p:cNvSpPr/>
          <p:nvPr/>
        </p:nvSpPr>
        <p:spPr>
          <a:xfrm>
            <a:off x="2495600" y="4219349"/>
            <a:ext cx="3672408" cy="1944216"/>
          </a:xfrm>
          <a:prstGeom prst="rtTriangle">
            <a:avLst/>
          </a:prstGeom>
          <a:solidFill>
            <a:srgbClr val="FFC000"/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1" name="Прямоугольник 20"/>
          <p:cNvSpPr/>
          <p:nvPr/>
        </p:nvSpPr>
        <p:spPr>
          <a:xfrm>
            <a:off x="3863752" y="6021288"/>
            <a:ext cx="43143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b="1" dirty="0">
                <a:solidFill>
                  <a:srgbClr val="009900"/>
                </a:solidFill>
              </a:rPr>
              <a:t>c</a:t>
            </a:r>
            <a:endParaRPr lang="ru-RU" sz="2800" b="1" dirty="0">
              <a:solidFill>
                <a:srgbClr val="009900"/>
              </a:solidFill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4007768" y="4437112"/>
            <a:ext cx="43143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b="1" dirty="0">
                <a:solidFill>
                  <a:srgbClr val="009900"/>
                </a:solidFill>
              </a:rPr>
              <a:t>b</a:t>
            </a:r>
            <a:endParaRPr lang="ru-RU" sz="2800" b="1" dirty="0">
              <a:solidFill>
                <a:srgbClr val="009900"/>
              </a:solidFill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2063552" y="4941168"/>
            <a:ext cx="43143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uk-UA" sz="2800" b="1" dirty="0">
                <a:solidFill>
                  <a:srgbClr val="009900"/>
                </a:solidFill>
              </a:rPr>
              <a:t>а</a:t>
            </a:r>
            <a:endParaRPr lang="ru-RU" sz="2800" b="1" dirty="0">
              <a:solidFill>
                <a:srgbClr val="009900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6528048" y="4429133"/>
            <a:ext cx="371132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>
                <a:solidFill>
                  <a:srgbClr val="FF0000"/>
                </a:solidFill>
              </a:rPr>
              <a:t>P  = a+b+c</a:t>
            </a:r>
            <a:endParaRPr lang="ru-RU" sz="4800" b="1" dirty="0">
              <a:solidFill>
                <a:srgbClr val="FF0000"/>
              </a:solidFill>
            </a:endParaRPr>
          </a:p>
        </p:txBody>
      </p:sp>
      <p:sp>
        <p:nvSpPr>
          <p:cNvPr id="25" name="Равнобедренный треугольник 24"/>
          <p:cNvSpPr/>
          <p:nvPr/>
        </p:nvSpPr>
        <p:spPr>
          <a:xfrm>
            <a:off x="6888088" y="4869160"/>
            <a:ext cx="285752" cy="285752"/>
          </a:xfrm>
          <a:prstGeom prst="triangl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4" name="TextBox 13"/>
          <p:cNvSpPr txBox="1"/>
          <p:nvPr/>
        </p:nvSpPr>
        <p:spPr>
          <a:xfrm>
            <a:off x="550590" y="25479"/>
            <a:ext cx="3168352" cy="707886"/>
          </a:xfrm>
          <a:prstGeom prst="rect">
            <a:avLst/>
          </a:prstGeom>
          <a:solidFill>
            <a:srgbClr val="00FFFF"/>
          </a:soli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uk-UA" sz="4000" b="1" dirty="0">
                <a:solidFill>
                  <a:srgbClr val="0000FF"/>
                </a:solidFill>
              </a:rPr>
              <a:t>Пригадайте</a:t>
            </a:r>
            <a:endParaRPr lang="ru-RU" sz="4000" b="1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04809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1" grpId="0"/>
      <p:bldP spid="24" grpId="0"/>
      <p:bldP spid="2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4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95600" y="1772816"/>
            <a:ext cx="7175500" cy="419893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7169" name="Text Box 1"/>
          <p:cNvSpPr txBox="1">
            <a:spLocks noChangeArrowheads="1"/>
          </p:cNvSpPr>
          <p:nvPr/>
        </p:nvSpPr>
        <p:spPr bwMode="auto">
          <a:xfrm>
            <a:off x="3457934" y="29490"/>
            <a:ext cx="4814436" cy="1202510"/>
          </a:xfrm>
          <a:prstGeom prst="rect">
            <a:avLst/>
          </a:prstGeom>
          <a:solidFill>
            <a:srgbClr val="00FFFF"/>
          </a:solidFill>
          <a:ln w="9360">
            <a:solidFill>
              <a:srgbClr val="4E67C8"/>
            </a:solidFill>
            <a:miter lim="800000"/>
            <a:headEnd/>
            <a:tailEnd/>
          </a:ln>
          <a:effectLst>
            <a:outerShdw dist="52300" dir="4563565" algn="ctr" rotWithShape="0">
              <a:srgbClr val="000000">
                <a:alpha val="20044"/>
              </a:srgbClr>
            </a:outerShdw>
          </a:effectLst>
        </p:spPr>
        <p:txBody>
          <a:bodyPr wrap="none" lIns="90000" tIns="46800" rIns="90000" bIns="46800">
            <a:spAutoFit/>
          </a:bodyPr>
          <a:lstStyle/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ru-RU" sz="3600" b="1" dirty="0" err="1">
                <a:solidFill>
                  <a:srgbClr val="FF0000"/>
                </a:solidFill>
                <a:latin typeface="Century Schoolbook" pitchFamily="16" charset="0"/>
              </a:rPr>
              <a:t>Види</a:t>
            </a:r>
            <a:r>
              <a:rPr lang="ru-RU" sz="3600" b="1" dirty="0">
                <a:solidFill>
                  <a:srgbClr val="FF0000"/>
                </a:solidFill>
                <a:latin typeface="Century Schoolbook" pitchFamily="16" charset="0"/>
              </a:rPr>
              <a:t> </a:t>
            </a:r>
            <a:r>
              <a:rPr lang="ru-RU" sz="3600" b="1" dirty="0" err="1">
                <a:solidFill>
                  <a:srgbClr val="FF0000"/>
                </a:solidFill>
                <a:latin typeface="Century Schoolbook" pitchFamily="16" charset="0"/>
              </a:rPr>
              <a:t>трикутників</a:t>
            </a:r>
            <a:r>
              <a:rPr lang="ru-RU" sz="3600" b="1" dirty="0">
                <a:solidFill>
                  <a:srgbClr val="FF0000"/>
                </a:solidFill>
                <a:latin typeface="Century Schoolbook" pitchFamily="16" charset="0"/>
              </a:rPr>
              <a:t> </a:t>
            </a:r>
          </a:p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ru-RU" sz="3600" b="1" dirty="0">
                <a:solidFill>
                  <a:srgbClr val="FF0000"/>
                </a:solidFill>
                <a:latin typeface="Century Schoolbook" pitchFamily="16" charset="0"/>
              </a:rPr>
              <a:t>(за кутами)</a:t>
            </a:r>
          </a:p>
        </p:txBody>
      </p:sp>
      <p:cxnSp>
        <p:nvCxnSpPr>
          <p:cNvPr id="7171" name="AutoShape 3"/>
          <p:cNvCxnSpPr>
            <a:cxnSpLocks noChangeShapeType="1"/>
          </p:cNvCxnSpPr>
          <p:nvPr/>
        </p:nvCxnSpPr>
        <p:spPr bwMode="auto">
          <a:xfrm>
            <a:off x="6096000" y="1268760"/>
            <a:ext cx="72008" cy="2376264"/>
          </a:xfrm>
          <a:prstGeom prst="straightConnector1">
            <a:avLst/>
          </a:prstGeom>
          <a:ln>
            <a:headEnd/>
            <a:tailEnd type="triangle" w="med" len="med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7172" name="AutoShape 4"/>
          <p:cNvCxnSpPr>
            <a:cxnSpLocks noChangeShapeType="1"/>
          </p:cNvCxnSpPr>
          <p:nvPr/>
        </p:nvCxnSpPr>
        <p:spPr bwMode="auto">
          <a:xfrm flipH="1">
            <a:off x="4727848" y="1268761"/>
            <a:ext cx="938212" cy="790575"/>
          </a:xfrm>
          <a:prstGeom prst="straightConnector1">
            <a:avLst/>
          </a:prstGeom>
          <a:ln>
            <a:headEnd/>
            <a:tailEnd type="triangle" w="med" len="med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2" name="Скругленный прямоугольник 11"/>
          <p:cNvSpPr/>
          <p:nvPr/>
        </p:nvSpPr>
        <p:spPr>
          <a:xfrm>
            <a:off x="2999656" y="2132856"/>
            <a:ext cx="3024336" cy="43204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2999656" y="3501008"/>
            <a:ext cx="3024336" cy="43204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3071664" y="4941168"/>
            <a:ext cx="3024336" cy="43204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5" name="Прямоугольник 14"/>
          <p:cNvSpPr/>
          <p:nvPr/>
        </p:nvSpPr>
        <p:spPr>
          <a:xfrm>
            <a:off x="3159283" y="1988840"/>
            <a:ext cx="270586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4000" b="1" dirty="0" err="1">
                <a:ln w="11430"/>
                <a:solidFill>
                  <a:schemeClr val="bg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Гострокутні</a:t>
            </a:r>
            <a:endParaRPr lang="ru-RU" sz="4000" b="1" dirty="0">
              <a:ln w="11430"/>
              <a:solidFill>
                <a:schemeClr val="bg1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3427049" y="3356992"/>
            <a:ext cx="2314352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4000" b="1" dirty="0" err="1">
                <a:ln w="11430"/>
                <a:solidFill>
                  <a:schemeClr val="bg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Тупокутні</a:t>
            </a:r>
            <a:endParaRPr lang="ru-RU" sz="4000" b="1" dirty="0">
              <a:ln w="11430"/>
              <a:solidFill>
                <a:schemeClr val="bg1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3263866" y="4797152"/>
            <a:ext cx="278473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4000" b="1" dirty="0" err="1">
                <a:ln w="11430"/>
                <a:solidFill>
                  <a:schemeClr val="bg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Прямокутні</a:t>
            </a:r>
            <a:endParaRPr lang="ru-RU" sz="4000" b="1" dirty="0">
              <a:ln w="11430"/>
              <a:solidFill>
                <a:schemeClr val="bg1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8" name="AutoShape 2"/>
          <p:cNvSpPr>
            <a:spLocks noChangeArrowheads="1"/>
          </p:cNvSpPr>
          <p:nvPr/>
        </p:nvSpPr>
        <p:spPr bwMode="auto">
          <a:xfrm>
            <a:off x="8472264" y="1772817"/>
            <a:ext cx="864096" cy="1149177"/>
          </a:xfrm>
          <a:prstGeom prst="triangle">
            <a:avLst>
              <a:gd name="adj" fmla="val 23460"/>
            </a:avLst>
          </a:prstGeom>
          <a:solidFill>
            <a:srgbClr val="FF0000"/>
          </a:solidFill>
          <a:ln w="15840">
            <a:solidFill>
              <a:srgbClr val="1C2B68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uk-UA"/>
          </a:p>
        </p:txBody>
      </p:sp>
      <p:sp>
        <p:nvSpPr>
          <p:cNvPr id="19" name="Равнобедренный треугольник 18"/>
          <p:cNvSpPr/>
          <p:nvPr/>
        </p:nvSpPr>
        <p:spPr>
          <a:xfrm>
            <a:off x="7248128" y="3789040"/>
            <a:ext cx="2808312" cy="648072"/>
          </a:xfrm>
          <a:prstGeom prst="triangle">
            <a:avLst>
              <a:gd name="adj" fmla="val 77825"/>
            </a:avLst>
          </a:prstGeom>
          <a:solidFill>
            <a:srgbClr val="00FF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0" name="AutoShape 2"/>
          <p:cNvSpPr>
            <a:spLocks noChangeArrowheads="1"/>
          </p:cNvSpPr>
          <p:nvPr/>
        </p:nvSpPr>
        <p:spPr bwMode="auto">
          <a:xfrm>
            <a:off x="8112224" y="4941168"/>
            <a:ext cx="1512168" cy="936104"/>
          </a:xfrm>
          <a:prstGeom prst="rtTriangle">
            <a:avLst/>
          </a:prstGeom>
          <a:solidFill>
            <a:srgbClr val="FFFF00"/>
          </a:solidFill>
          <a:ln w="15840">
            <a:solidFill>
              <a:srgbClr val="1C2B68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uk-UA"/>
          </a:p>
        </p:txBody>
      </p:sp>
      <p:cxnSp>
        <p:nvCxnSpPr>
          <p:cNvPr id="7170" name="AutoShape 2"/>
          <p:cNvCxnSpPr>
            <a:cxnSpLocks noChangeShapeType="1"/>
          </p:cNvCxnSpPr>
          <p:nvPr/>
        </p:nvCxnSpPr>
        <p:spPr bwMode="auto">
          <a:xfrm>
            <a:off x="6456040" y="1268760"/>
            <a:ext cx="936228" cy="3959770"/>
          </a:xfrm>
          <a:prstGeom prst="straightConnector1">
            <a:avLst/>
          </a:prstGeom>
          <a:ln>
            <a:headEnd/>
            <a:tailEnd type="triangle" w="med" len="med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3" name="Прямоугольник 2"/>
          <p:cNvSpPr/>
          <p:nvPr/>
        </p:nvSpPr>
        <p:spPr>
          <a:xfrm>
            <a:off x="3221087" y="6142192"/>
            <a:ext cx="572452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800" b="1" dirty="0">
                <a:solidFill>
                  <a:srgbClr val="FF0000"/>
                </a:solidFill>
              </a:rPr>
              <a:t>Сума кутів трикутника </a:t>
            </a:r>
            <a:r>
              <a:rPr lang="uk-UA" sz="2800" b="1" dirty="0" smtClean="0">
                <a:solidFill>
                  <a:srgbClr val="FF0000"/>
                </a:solidFill>
              </a:rPr>
              <a:t>= </a:t>
            </a:r>
            <a:r>
              <a:rPr lang="uk-UA" sz="2800" b="1" dirty="0">
                <a:solidFill>
                  <a:srgbClr val="FF0000"/>
                </a:solidFill>
              </a:rPr>
              <a:t>180</a:t>
            </a:r>
            <a:r>
              <a:rPr lang="uk-UA" sz="2800" b="1" baseline="30000" dirty="0">
                <a:solidFill>
                  <a:srgbClr val="FF0000"/>
                </a:solidFill>
              </a:rPr>
              <a:t>о</a:t>
            </a:r>
            <a:endParaRPr lang="ru-RU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6970759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7" name="Text Box 1"/>
          <p:cNvSpPr txBox="1">
            <a:spLocks noChangeArrowheads="1"/>
          </p:cNvSpPr>
          <p:nvPr/>
        </p:nvSpPr>
        <p:spPr bwMode="auto">
          <a:xfrm>
            <a:off x="3024188" y="214313"/>
            <a:ext cx="6786562" cy="3480056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ru-RU" sz="4400" b="1" dirty="0" err="1">
                <a:solidFill>
                  <a:srgbClr val="009900"/>
                </a:solidFill>
                <a:latin typeface="Century Schoolbook" pitchFamily="16" charset="0"/>
              </a:rPr>
              <a:t>Трикутник</a:t>
            </a:r>
            <a:r>
              <a:rPr lang="ru-RU" sz="4400" b="1" dirty="0">
                <a:solidFill>
                  <a:srgbClr val="009900"/>
                </a:solidFill>
                <a:latin typeface="Century Schoolbook" pitchFamily="16" charset="0"/>
              </a:rPr>
              <a:t> </a:t>
            </a:r>
            <a:r>
              <a:rPr lang="ru-RU" sz="4400" b="1" dirty="0" err="1">
                <a:solidFill>
                  <a:srgbClr val="009900"/>
                </a:solidFill>
                <a:latin typeface="Century Schoolbook" pitchFamily="16" charset="0"/>
              </a:rPr>
              <a:t>називається</a:t>
            </a:r>
            <a:r>
              <a:rPr lang="ru-RU" sz="4400" b="1" dirty="0">
                <a:solidFill>
                  <a:srgbClr val="009900"/>
                </a:solidFill>
                <a:latin typeface="Century Schoolbook" pitchFamily="16" charset="0"/>
              </a:rPr>
              <a:t> </a:t>
            </a:r>
            <a:r>
              <a:rPr lang="ru-RU" sz="4400" b="1" u="sng" dirty="0">
                <a:solidFill>
                  <a:srgbClr val="FF0000"/>
                </a:solidFill>
                <a:latin typeface="Century Schoolbook" pitchFamily="16" charset="0"/>
              </a:rPr>
              <a:t>_______________ </a:t>
            </a:r>
            <a:r>
              <a:rPr lang="ru-RU" sz="4400" b="1" dirty="0">
                <a:solidFill>
                  <a:srgbClr val="009900"/>
                </a:solidFill>
                <a:latin typeface="Century Schoolbook" pitchFamily="16" charset="0"/>
              </a:rPr>
              <a:t>, </a:t>
            </a:r>
            <a:r>
              <a:rPr lang="ru-RU" sz="4400" b="1" dirty="0" err="1">
                <a:solidFill>
                  <a:srgbClr val="009900"/>
                </a:solidFill>
                <a:latin typeface="Century Schoolbook" pitchFamily="16" charset="0"/>
              </a:rPr>
              <a:t>якщо</a:t>
            </a:r>
            <a:r>
              <a:rPr lang="ru-RU" sz="4400" b="1" dirty="0">
                <a:solidFill>
                  <a:srgbClr val="009900"/>
                </a:solidFill>
                <a:latin typeface="Century Schoolbook" pitchFamily="16" charset="0"/>
              </a:rPr>
              <a:t> у </a:t>
            </a:r>
            <a:r>
              <a:rPr lang="ru-RU" sz="4400" b="1" dirty="0" err="1">
                <a:solidFill>
                  <a:srgbClr val="009900"/>
                </a:solidFill>
                <a:latin typeface="Century Schoolbook" pitchFamily="16" charset="0"/>
              </a:rPr>
              <a:t>нього</a:t>
            </a:r>
            <a:r>
              <a:rPr lang="ru-RU" sz="4400" b="1" dirty="0">
                <a:solidFill>
                  <a:srgbClr val="009900"/>
                </a:solidFill>
                <a:latin typeface="Century Schoolbook" pitchFamily="16" charset="0"/>
              </a:rPr>
              <a:t>  </a:t>
            </a:r>
            <a:r>
              <a:rPr lang="ru-RU" sz="4400" b="1" dirty="0" err="1">
                <a:solidFill>
                  <a:srgbClr val="009900"/>
                </a:solidFill>
                <a:latin typeface="Century Schoolbook" pitchFamily="16" charset="0"/>
              </a:rPr>
              <a:t>всі</a:t>
            </a:r>
            <a:r>
              <a:rPr lang="ru-RU" sz="4400" b="1" dirty="0">
                <a:solidFill>
                  <a:srgbClr val="009900"/>
                </a:solidFill>
                <a:latin typeface="Century Schoolbook" pitchFamily="16" charset="0"/>
              </a:rPr>
              <a:t> кути </a:t>
            </a:r>
            <a:r>
              <a:rPr lang="ru-RU" sz="4400" b="1" dirty="0" err="1">
                <a:solidFill>
                  <a:srgbClr val="009900"/>
                </a:solidFill>
                <a:latin typeface="Century Schoolbook" pitchFamily="16" charset="0"/>
              </a:rPr>
              <a:t>гострі</a:t>
            </a:r>
            <a:r>
              <a:rPr lang="ru-RU" sz="4400" b="1" dirty="0">
                <a:solidFill>
                  <a:srgbClr val="009900"/>
                </a:solidFill>
                <a:latin typeface="Century Schoolbook" pitchFamily="16" charset="0"/>
              </a:rPr>
              <a:t>.</a:t>
            </a:r>
          </a:p>
        </p:txBody>
      </p:sp>
      <p:sp>
        <p:nvSpPr>
          <p:cNvPr id="9218" name="AutoShape 2"/>
          <p:cNvSpPr>
            <a:spLocks noChangeArrowheads="1"/>
          </p:cNvSpPr>
          <p:nvPr/>
        </p:nvSpPr>
        <p:spPr bwMode="auto">
          <a:xfrm>
            <a:off x="6600057" y="2996953"/>
            <a:ext cx="2357437" cy="3453433"/>
          </a:xfrm>
          <a:prstGeom prst="triangle">
            <a:avLst>
              <a:gd name="adj" fmla="val 23460"/>
            </a:avLst>
          </a:prstGeom>
          <a:solidFill>
            <a:srgbClr val="FF0000"/>
          </a:solidFill>
          <a:ln w="15840">
            <a:solidFill>
              <a:srgbClr val="1C2B68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uk-UA"/>
          </a:p>
        </p:txBody>
      </p:sp>
      <p:sp>
        <p:nvSpPr>
          <p:cNvPr id="9219" name="Text Box 3"/>
          <p:cNvSpPr txBox="1">
            <a:spLocks noChangeArrowheads="1"/>
          </p:cNvSpPr>
          <p:nvPr/>
        </p:nvSpPr>
        <p:spPr bwMode="auto">
          <a:xfrm>
            <a:off x="6744072" y="2852937"/>
            <a:ext cx="349250" cy="402291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square" lIns="90000" tIns="46800" rIns="90000" bIns="46800">
            <a:spAutoFit/>
          </a:bodyPr>
          <a:lstStyle/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ru-RU" sz="2000" b="1" dirty="0">
                <a:solidFill>
                  <a:srgbClr val="000000"/>
                </a:solidFill>
                <a:latin typeface="Century Schoolbook" pitchFamily="16" charset="0"/>
              </a:rPr>
              <a:t>В</a:t>
            </a:r>
          </a:p>
        </p:txBody>
      </p:sp>
      <p:sp>
        <p:nvSpPr>
          <p:cNvPr id="9220" name="Text Box 4"/>
          <p:cNvSpPr txBox="1">
            <a:spLocks noChangeArrowheads="1"/>
          </p:cNvSpPr>
          <p:nvPr/>
        </p:nvSpPr>
        <p:spPr bwMode="auto">
          <a:xfrm>
            <a:off x="9048328" y="6165305"/>
            <a:ext cx="380530" cy="402291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ru-RU" sz="2000" b="1" dirty="0">
                <a:solidFill>
                  <a:srgbClr val="000000"/>
                </a:solidFill>
                <a:latin typeface="Century Schoolbook" pitchFamily="16" charset="0"/>
              </a:rPr>
              <a:t>С</a:t>
            </a:r>
          </a:p>
        </p:txBody>
      </p:sp>
      <p:sp>
        <p:nvSpPr>
          <p:cNvPr id="9221" name="Text Box 5"/>
          <p:cNvSpPr txBox="1">
            <a:spLocks noChangeArrowheads="1"/>
          </p:cNvSpPr>
          <p:nvPr/>
        </p:nvSpPr>
        <p:spPr bwMode="auto">
          <a:xfrm>
            <a:off x="6168008" y="6165305"/>
            <a:ext cx="375722" cy="402291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ru-RU" sz="2000" b="1" dirty="0">
                <a:solidFill>
                  <a:srgbClr val="000000"/>
                </a:solidFill>
                <a:latin typeface="Century Schoolbook" pitchFamily="16" charset="0"/>
              </a:rPr>
              <a:t>А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2900809" y="1412776"/>
            <a:ext cx="429668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dirty="0" err="1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гострокутним</a:t>
            </a:r>
            <a:endParaRPr lang="ru-RU" sz="5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47381259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1" name="Text Box 1"/>
          <p:cNvSpPr txBox="1">
            <a:spLocks noChangeArrowheads="1"/>
          </p:cNvSpPr>
          <p:nvPr/>
        </p:nvSpPr>
        <p:spPr bwMode="auto">
          <a:xfrm>
            <a:off x="1952626" y="357188"/>
            <a:ext cx="8501063" cy="4957384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ru-RU" sz="4400" b="1" i="1" dirty="0" err="1">
                <a:solidFill>
                  <a:srgbClr val="568D11"/>
                </a:solidFill>
              </a:rPr>
              <a:t>Якщо</a:t>
            </a:r>
            <a:r>
              <a:rPr lang="ru-RU" sz="4400" b="1" i="1" dirty="0">
                <a:solidFill>
                  <a:srgbClr val="568D11"/>
                </a:solidFill>
              </a:rPr>
              <a:t> один </a:t>
            </a:r>
            <a:r>
              <a:rPr lang="ru-RU" sz="4400" b="1" i="1" dirty="0" err="1">
                <a:solidFill>
                  <a:srgbClr val="568D11"/>
                </a:solidFill>
              </a:rPr>
              <a:t>із</a:t>
            </a:r>
            <a:r>
              <a:rPr lang="ru-RU" sz="4400" b="1" i="1" dirty="0">
                <a:solidFill>
                  <a:srgbClr val="568D11"/>
                </a:solidFill>
              </a:rPr>
              <a:t> </a:t>
            </a:r>
            <a:r>
              <a:rPr lang="ru-RU" sz="4400" b="1" i="1" dirty="0" err="1">
                <a:solidFill>
                  <a:srgbClr val="568D11"/>
                </a:solidFill>
              </a:rPr>
              <a:t>кутів</a:t>
            </a:r>
            <a:r>
              <a:rPr lang="ru-RU" sz="4400" b="1" i="1" dirty="0">
                <a:solidFill>
                  <a:srgbClr val="568D11"/>
                </a:solidFill>
              </a:rPr>
              <a:t> </a:t>
            </a:r>
            <a:r>
              <a:rPr lang="ru-RU" sz="4400" b="1" i="1" dirty="0" err="1">
                <a:solidFill>
                  <a:srgbClr val="568D11"/>
                </a:solidFill>
              </a:rPr>
              <a:t>трикутника</a:t>
            </a:r>
            <a:r>
              <a:rPr lang="ru-RU" sz="4400" b="1" i="1" dirty="0">
                <a:solidFill>
                  <a:srgbClr val="568D11"/>
                </a:solidFill>
              </a:rPr>
              <a:t> </a:t>
            </a:r>
            <a:r>
              <a:rPr lang="ru-RU" sz="4400" b="1" i="1" dirty="0" err="1">
                <a:solidFill>
                  <a:srgbClr val="568D11"/>
                </a:solidFill>
              </a:rPr>
              <a:t>тупий</a:t>
            </a:r>
            <a:r>
              <a:rPr lang="ru-RU" sz="4400" b="1" i="1" dirty="0">
                <a:solidFill>
                  <a:srgbClr val="568D11"/>
                </a:solidFill>
              </a:rPr>
              <a:t> (</a:t>
            </a:r>
            <a:r>
              <a:rPr lang="ru-RU" sz="4400" b="1" i="1" dirty="0" err="1">
                <a:solidFill>
                  <a:srgbClr val="568D11"/>
                </a:solidFill>
              </a:rPr>
              <a:t>більше</a:t>
            </a:r>
            <a:r>
              <a:rPr lang="ru-RU" sz="4400" b="1" i="1" dirty="0">
                <a:solidFill>
                  <a:srgbClr val="568D11"/>
                </a:solidFill>
              </a:rPr>
              <a:t> 90°), то </a:t>
            </a:r>
            <a:r>
              <a:rPr lang="ru-RU" sz="4400" b="1" i="1" dirty="0" err="1">
                <a:solidFill>
                  <a:srgbClr val="568D11"/>
                </a:solidFill>
              </a:rPr>
              <a:t>трикутник</a:t>
            </a:r>
            <a:r>
              <a:rPr lang="ru-RU" sz="4400" b="1" i="1" dirty="0">
                <a:solidFill>
                  <a:srgbClr val="568D11"/>
                </a:solidFill>
              </a:rPr>
              <a:t> </a:t>
            </a:r>
            <a:r>
              <a:rPr lang="ru-RU" sz="4400" b="1" i="1" dirty="0" err="1">
                <a:solidFill>
                  <a:srgbClr val="568D11"/>
                </a:solidFill>
              </a:rPr>
              <a:t>називається</a:t>
            </a:r>
            <a:r>
              <a:rPr lang="ru-RU" sz="4400" b="1" i="1" dirty="0">
                <a:solidFill>
                  <a:srgbClr val="568D11"/>
                </a:solidFill>
              </a:rPr>
              <a:t> </a:t>
            </a:r>
            <a:r>
              <a:rPr lang="ru-RU" sz="4400" b="1" i="1" u="sng" dirty="0" smtClean="0">
                <a:solidFill>
                  <a:srgbClr val="FF0000"/>
                </a:solidFill>
              </a:rPr>
              <a:t>_____________._</a:t>
            </a:r>
            <a:endParaRPr lang="ru-RU" sz="4400" b="1" i="1" dirty="0">
              <a:solidFill>
                <a:srgbClr val="12B2EB"/>
              </a:solidFill>
            </a:endParaRPr>
          </a:p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ru-RU" sz="2400" dirty="0">
                <a:solidFill>
                  <a:srgbClr val="000000"/>
                </a:solidFill>
                <a:latin typeface="Century Schoolbook" pitchFamily="16" charset="0"/>
              </a:rPr>
              <a:t>                </a:t>
            </a:r>
          </a:p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ru-RU" sz="2400" dirty="0">
              <a:solidFill>
                <a:srgbClr val="000000"/>
              </a:solidFill>
              <a:latin typeface="Century Schoolbook" pitchFamily="16" charset="0"/>
            </a:endParaRPr>
          </a:p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ru-RU" sz="2400" dirty="0">
              <a:solidFill>
                <a:srgbClr val="000000"/>
              </a:solidFill>
              <a:latin typeface="Century Schoolbook" pitchFamily="16" charset="0"/>
            </a:endParaRPr>
          </a:p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ru-RU" sz="2400" dirty="0">
                <a:solidFill>
                  <a:srgbClr val="000000"/>
                </a:solidFill>
                <a:latin typeface="Century Schoolbook" pitchFamily="16" charset="0"/>
              </a:rPr>
              <a:t>                                        </a:t>
            </a:r>
          </a:p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ru-RU" sz="2400" dirty="0">
                <a:solidFill>
                  <a:srgbClr val="000000"/>
                </a:solidFill>
                <a:latin typeface="Century Schoolbook" pitchFamily="16" charset="0"/>
              </a:rPr>
              <a:t>                                   </a:t>
            </a:r>
            <a:r>
              <a:rPr lang="ru-RU" sz="4400" dirty="0">
                <a:solidFill>
                  <a:srgbClr val="000000"/>
                </a:solidFill>
                <a:latin typeface="Century Schoolbook" pitchFamily="16" charset="0"/>
              </a:rPr>
              <a:t>         </a:t>
            </a:r>
          </a:p>
        </p:txBody>
      </p:sp>
      <p:sp>
        <p:nvSpPr>
          <p:cNvPr id="10245" name="Text Box 5"/>
          <p:cNvSpPr txBox="1">
            <a:spLocks noChangeArrowheads="1"/>
          </p:cNvSpPr>
          <p:nvPr/>
        </p:nvSpPr>
        <p:spPr bwMode="auto">
          <a:xfrm>
            <a:off x="7321550" y="3489326"/>
            <a:ext cx="314808" cy="1479509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ru-RU">
                <a:solidFill>
                  <a:srgbClr val="000000"/>
                </a:solidFill>
              </a:rPr>
              <a:t>А</a:t>
            </a:r>
          </a:p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ru-RU">
              <a:solidFill>
                <a:srgbClr val="000000"/>
              </a:solidFill>
            </a:endParaRPr>
          </a:p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ru-RU">
              <a:solidFill>
                <a:srgbClr val="000000"/>
              </a:solidFill>
            </a:endParaRPr>
          </a:p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ru-RU">
              <a:solidFill>
                <a:srgbClr val="000000"/>
              </a:solidFill>
            </a:endParaRPr>
          </a:p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10246" name="Text Box 6"/>
          <p:cNvSpPr txBox="1">
            <a:spLocks noChangeArrowheads="1"/>
          </p:cNvSpPr>
          <p:nvPr/>
        </p:nvSpPr>
        <p:spPr bwMode="auto">
          <a:xfrm>
            <a:off x="2135560" y="5517233"/>
            <a:ext cx="306792" cy="3715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dirty="0">
                <a:solidFill>
                  <a:srgbClr val="000000"/>
                </a:solidFill>
              </a:rPr>
              <a:t>B</a:t>
            </a:r>
          </a:p>
        </p:txBody>
      </p:sp>
      <p:sp>
        <p:nvSpPr>
          <p:cNvPr id="10247" name="Text Box 7"/>
          <p:cNvSpPr txBox="1">
            <a:spLocks noChangeArrowheads="1"/>
          </p:cNvSpPr>
          <p:nvPr/>
        </p:nvSpPr>
        <p:spPr bwMode="auto">
          <a:xfrm>
            <a:off x="8976320" y="5517233"/>
            <a:ext cx="305190" cy="3715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dirty="0">
                <a:solidFill>
                  <a:srgbClr val="000000"/>
                </a:solidFill>
              </a:rPr>
              <a:t>C</a:t>
            </a:r>
          </a:p>
        </p:txBody>
      </p:sp>
      <p:sp>
        <p:nvSpPr>
          <p:cNvPr id="9" name="Равнобедренный треугольник 8"/>
          <p:cNvSpPr/>
          <p:nvPr/>
        </p:nvSpPr>
        <p:spPr>
          <a:xfrm>
            <a:off x="2207568" y="3861048"/>
            <a:ext cx="6984776" cy="1728192"/>
          </a:xfrm>
          <a:prstGeom prst="triangle">
            <a:avLst>
              <a:gd name="adj" fmla="val 77825"/>
            </a:avLst>
          </a:prstGeom>
          <a:solidFill>
            <a:srgbClr val="00FF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0" name="Прямоугольник 9"/>
          <p:cNvSpPr/>
          <p:nvPr/>
        </p:nvSpPr>
        <p:spPr>
          <a:xfrm>
            <a:off x="1977463" y="2132856"/>
            <a:ext cx="372249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dirty="0" err="1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тупокутним</a:t>
            </a:r>
            <a:endParaRPr lang="ru-RU" sz="5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08701949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5" name="Text Box 1"/>
          <p:cNvSpPr txBox="1">
            <a:spLocks noChangeArrowheads="1"/>
          </p:cNvSpPr>
          <p:nvPr/>
        </p:nvSpPr>
        <p:spPr bwMode="auto">
          <a:xfrm>
            <a:off x="1775520" y="0"/>
            <a:ext cx="8501062" cy="280294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ru-RU" sz="4400" b="1" i="1" dirty="0" err="1">
                <a:solidFill>
                  <a:srgbClr val="568D11"/>
                </a:solidFill>
              </a:rPr>
              <a:t>Якщо</a:t>
            </a:r>
            <a:r>
              <a:rPr lang="ru-RU" sz="4400" b="1" i="1" dirty="0">
                <a:solidFill>
                  <a:srgbClr val="568D11"/>
                </a:solidFill>
              </a:rPr>
              <a:t> один </a:t>
            </a:r>
            <a:r>
              <a:rPr lang="ru-RU" sz="4400" b="1" i="1" dirty="0" err="1">
                <a:solidFill>
                  <a:srgbClr val="568D11"/>
                </a:solidFill>
              </a:rPr>
              <a:t>із</a:t>
            </a:r>
            <a:r>
              <a:rPr lang="ru-RU" sz="4400" b="1" i="1" dirty="0">
                <a:solidFill>
                  <a:srgbClr val="568D11"/>
                </a:solidFill>
              </a:rPr>
              <a:t> </a:t>
            </a:r>
            <a:r>
              <a:rPr lang="ru-RU" sz="4400" b="1" i="1" dirty="0" err="1">
                <a:solidFill>
                  <a:srgbClr val="568D11"/>
                </a:solidFill>
              </a:rPr>
              <a:t>кутів</a:t>
            </a:r>
            <a:r>
              <a:rPr lang="ru-RU" sz="4400" b="1" i="1" dirty="0">
                <a:solidFill>
                  <a:srgbClr val="568D11"/>
                </a:solidFill>
              </a:rPr>
              <a:t> </a:t>
            </a:r>
            <a:r>
              <a:rPr lang="ru-RU" sz="4400" b="1" i="1" dirty="0" err="1">
                <a:solidFill>
                  <a:srgbClr val="568D11"/>
                </a:solidFill>
              </a:rPr>
              <a:t>трикутника</a:t>
            </a:r>
            <a:r>
              <a:rPr lang="ru-RU" sz="4400" b="1" i="1" dirty="0">
                <a:solidFill>
                  <a:srgbClr val="568D11"/>
                </a:solidFill>
              </a:rPr>
              <a:t> </a:t>
            </a:r>
            <a:r>
              <a:rPr lang="ru-RU" sz="4400" b="1" i="1" dirty="0" err="1">
                <a:solidFill>
                  <a:srgbClr val="568D11"/>
                </a:solidFill>
              </a:rPr>
              <a:t>прямий</a:t>
            </a:r>
            <a:r>
              <a:rPr lang="ru-RU" sz="4400" b="1" i="1" dirty="0">
                <a:solidFill>
                  <a:srgbClr val="568D11"/>
                </a:solidFill>
              </a:rPr>
              <a:t> (</a:t>
            </a:r>
            <a:r>
              <a:rPr lang="ru-RU" sz="4400" b="1" i="1" dirty="0" err="1">
                <a:solidFill>
                  <a:srgbClr val="568D11"/>
                </a:solidFill>
              </a:rPr>
              <a:t>дорівнює</a:t>
            </a:r>
            <a:r>
              <a:rPr lang="ru-RU" sz="4400" b="1" i="1" dirty="0">
                <a:solidFill>
                  <a:srgbClr val="568D11"/>
                </a:solidFill>
              </a:rPr>
              <a:t> 90°), то </a:t>
            </a:r>
            <a:r>
              <a:rPr lang="ru-RU" sz="4400" b="1" i="1" dirty="0" err="1">
                <a:solidFill>
                  <a:srgbClr val="568D11"/>
                </a:solidFill>
              </a:rPr>
              <a:t>трикутник</a:t>
            </a:r>
            <a:r>
              <a:rPr lang="ru-RU" sz="4400" b="1" i="1" dirty="0">
                <a:solidFill>
                  <a:srgbClr val="568D11"/>
                </a:solidFill>
              </a:rPr>
              <a:t> </a:t>
            </a:r>
            <a:r>
              <a:rPr lang="ru-RU" sz="4400" b="1" i="1" dirty="0" err="1">
                <a:solidFill>
                  <a:srgbClr val="568D11"/>
                </a:solidFill>
              </a:rPr>
              <a:t>називається</a:t>
            </a:r>
            <a:r>
              <a:rPr lang="ru-RU" sz="4400" b="1" i="1" dirty="0">
                <a:solidFill>
                  <a:srgbClr val="568D11"/>
                </a:solidFill>
              </a:rPr>
              <a:t> </a:t>
            </a:r>
            <a:r>
              <a:rPr lang="ru-RU" sz="4400" b="1" i="1" u="sng" dirty="0" smtClean="0">
                <a:solidFill>
                  <a:srgbClr val="FF0000"/>
                </a:solidFill>
              </a:rPr>
              <a:t>_______________.</a:t>
            </a:r>
            <a:endParaRPr lang="ru-RU" sz="4400" b="1" i="1" dirty="0">
              <a:solidFill>
                <a:srgbClr val="12B2EB"/>
              </a:solidFill>
            </a:endParaRPr>
          </a:p>
        </p:txBody>
      </p:sp>
      <p:sp>
        <p:nvSpPr>
          <p:cNvPr id="11266" name="AutoShape 2"/>
          <p:cNvSpPr>
            <a:spLocks noChangeArrowheads="1"/>
          </p:cNvSpPr>
          <p:nvPr/>
        </p:nvSpPr>
        <p:spPr bwMode="auto">
          <a:xfrm>
            <a:off x="4953001" y="3643314"/>
            <a:ext cx="3375025" cy="1870075"/>
          </a:xfrm>
          <a:prstGeom prst="rtTriangle">
            <a:avLst/>
          </a:prstGeom>
          <a:solidFill>
            <a:srgbClr val="FFFF00"/>
          </a:solidFill>
          <a:ln w="15840">
            <a:solidFill>
              <a:srgbClr val="1C2B68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uk-UA"/>
          </a:p>
        </p:txBody>
      </p:sp>
      <p:sp>
        <p:nvSpPr>
          <p:cNvPr id="11267" name="Text Box 3"/>
          <p:cNvSpPr txBox="1">
            <a:spLocks noChangeArrowheads="1"/>
          </p:cNvSpPr>
          <p:nvPr/>
        </p:nvSpPr>
        <p:spPr bwMode="auto">
          <a:xfrm>
            <a:off x="4655840" y="3429001"/>
            <a:ext cx="348470" cy="3715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ru-RU" dirty="0">
                <a:solidFill>
                  <a:srgbClr val="000000"/>
                </a:solidFill>
                <a:latin typeface="Century Schoolbook" pitchFamily="16" charset="0"/>
              </a:rPr>
              <a:t>А</a:t>
            </a:r>
          </a:p>
        </p:txBody>
      </p:sp>
      <p:sp>
        <p:nvSpPr>
          <p:cNvPr id="11268" name="Text Box 4"/>
          <p:cNvSpPr txBox="1">
            <a:spLocks noChangeArrowheads="1"/>
          </p:cNvSpPr>
          <p:nvPr/>
        </p:nvSpPr>
        <p:spPr bwMode="auto">
          <a:xfrm>
            <a:off x="8112224" y="5157193"/>
            <a:ext cx="348470" cy="3715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ru-RU" dirty="0">
                <a:solidFill>
                  <a:srgbClr val="000000"/>
                </a:solidFill>
                <a:latin typeface="Century Schoolbook" pitchFamily="16" charset="0"/>
              </a:rPr>
              <a:t>В</a:t>
            </a:r>
          </a:p>
        </p:txBody>
      </p:sp>
      <p:sp>
        <p:nvSpPr>
          <p:cNvPr id="11269" name="Text Box 5"/>
          <p:cNvSpPr txBox="1">
            <a:spLocks noChangeArrowheads="1"/>
          </p:cNvSpPr>
          <p:nvPr/>
        </p:nvSpPr>
        <p:spPr bwMode="auto">
          <a:xfrm>
            <a:off x="4533900" y="5143501"/>
            <a:ext cx="348470" cy="3715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ru-RU">
                <a:solidFill>
                  <a:srgbClr val="000000"/>
                </a:solidFill>
                <a:latin typeface="Century Schoolbook" pitchFamily="16" charset="0"/>
              </a:rPr>
              <a:t>С</a:t>
            </a:r>
          </a:p>
        </p:txBody>
      </p:sp>
      <p:sp>
        <p:nvSpPr>
          <p:cNvPr id="11270" name="Rectangle 6"/>
          <p:cNvSpPr>
            <a:spLocks noChangeArrowheads="1"/>
          </p:cNvSpPr>
          <p:nvPr/>
        </p:nvSpPr>
        <p:spPr bwMode="auto">
          <a:xfrm>
            <a:off x="4943872" y="5301208"/>
            <a:ext cx="215900" cy="215900"/>
          </a:xfrm>
          <a:prstGeom prst="rect">
            <a:avLst/>
          </a:prstGeom>
          <a:solidFill>
            <a:srgbClr val="000000"/>
          </a:solidFill>
          <a:ln w="1584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uk-UA"/>
          </a:p>
        </p:txBody>
      </p:sp>
      <p:sp>
        <p:nvSpPr>
          <p:cNvPr id="11271" name="Text Box 7"/>
          <p:cNvSpPr txBox="1">
            <a:spLocks noChangeArrowheads="1"/>
          </p:cNvSpPr>
          <p:nvPr/>
        </p:nvSpPr>
        <p:spPr bwMode="auto">
          <a:xfrm rot="1740000">
            <a:off x="5515918" y="4013183"/>
            <a:ext cx="1547516" cy="3715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ru-RU" b="1" dirty="0" err="1">
                <a:solidFill>
                  <a:srgbClr val="000000"/>
                </a:solidFill>
                <a:latin typeface="Century Schoolbook" pitchFamily="16" charset="0"/>
              </a:rPr>
              <a:t>Гіпотенуза</a:t>
            </a:r>
            <a:endParaRPr lang="ru-RU" b="1" dirty="0">
              <a:solidFill>
                <a:srgbClr val="000000"/>
              </a:solidFill>
              <a:latin typeface="Century Schoolbook" pitchFamily="16" charset="0"/>
            </a:endParaRPr>
          </a:p>
        </p:txBody>
      </p:sp>
      <p:sp>
        <p:nvSpPr>
          <p:cNvPr id="11272" name="Text Box 8"/>
          <p:cNvSpPr txBox="1">
            <a:spLocks noChangeArrowheads="1"/>
          </p:cNvSpPr>
          <p:nvPr/>
        </p:nvSpPr>
        <p:spPr bwMode="auto">
          <a:xfrm rot="5400000">
            <a:off x="4193518" y="4191777"/>
            <a:ext cx="893491" cy="3715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ru-RU" b="1">
                <a:solidFill>
                  <a:srgbClr val="000000"/>
                </a:solidFill>
                <a:latin typeface="Century Schoolbook" pitchFamily="16" charset="0"/>
              </a:rPr>
              <a:t>Катет</a:t>
            </a:r>
          </a:p>
        </p:txBody>
      </p:sp>
      <p:sp>
        <p:nvSpPr>
          <p:cNvPr id="11273" name="Text Box 9"/>
          <p:cNvSpPr txBox="1">
            <a:spLocks noChangeArrowheads="1"/>
          </p:cNvSpPr>
          <p:nvPr/>
        </p:nvSpPr>
        <p:spPr bwMode="auto">
          <a:xfrm>
            <a:off x="5508626" y="5500689"/>
            <a:ext cx="893491" cy="3715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ru-RU" b="1">
                <a:solidFill>
                  <a:srgbClr val="000000"/>
                </a:solidFill>
                <a:latin typeface="Century Schoolbook" pitchFamily="16" charset="0"/>
              </a:rPr>
              <a:t>Катет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1857775" y="1901662"/>
            <a:ext cx="4097596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4800" b="1" i="1" dirty="0" err="1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прямокутним</a:t>
            </a:r>
            <a:endParaRPr lang="uk-UA" sz="48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126843830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7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24000" y="1052736"/>
            <a:ext cx="9144000" cy="6264696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cxnSp>
        <p:nvCxnSpPr>
          <p:cNvPr id="13314" name="AutoShape 2"/>
          <p:cNvCxnSpPr>
            <a:cxnSpLocks noChangeShapeType="1"/>
          </p:cNvCxnSpPr>
          <p:nvPr/>
        </p:nvCxnSpPr>
        <p:spPr bwMode="auto">
          <a:xfrm flipH="1">
            <a:off x="4007769" y="1772816"/>
            <a:ext cx="1150937" cy="647700"/>
          </a:xfrm>
          <a:prstGeom prst="straightConnector1">
            <a:avLst/>
          </a:prstGeom>
          <a:ln>
            <a:headEnd/>
            <a:tailEnd type="triangle" w="med" len="med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3315" name="AutoShape 3"/>
          <p:cNvCxnSpPr>
            <a:cxnSpLocks noChangeShapeType="1"/>
          </p:cNvCxnSpPr>
          <p:nvPr/>
        </p:nvCxnSpPr>
        <p:spPr bwMode="auto">
          <a:xfrm>
            <a:off x="7104112" y="1772816"/>
            <a:ext cx="1080120" cy="648072"/>
          </a:xfrm>
          <a:prstGeom prst="straightConnector1">
            <a:avLst/>
          </a:prstGeom>
          <a:ln>
            <a:headEnd/>
            <a:tailEnd type="triangle" w="med" len="med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3316" name="AutoShape 4"/>
          <p:cNvCxnSpPr>
            <a:cxnSpLocks noChangeShapeType="1"/>
          </p:cNvCxnSpPr>
          <p:nvPr/>
        </p:nvCxnSpPr>
        <p:spPr bwMode="auto">
          <a:xfrm flipH="1">
            <a:off x="6023992" y="1700809"/>
            <a:ext cx="13246" cy="1276871"/>
          </a:xfrm>
          <a:prstGeom prst="straightConnector1">
            <a:avLst/>
          </a:prstGeom>
          <a:ln>
            <a:headEnd/>
            <a:tailEnd type="triangle" w="med" len="med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3318" name="AutoShape 6"/>
          <p:cNvSpPr>
            <a:spLocks noChangeArrowheads="1"/>
          </p:cNvSpPr>
          <p:nvPr/>
        </p:nvSpPr>
        <p:spPr bwMode="auto">
          <a:xfrm>
            <a:off x="8256240" y="2852936"/>
            <a:ext cx="1728192" cy="1584176"/>
          </a:xfrm>
          <a:prstGeom prst="triangle">
            <a:avLst>
              <a:gd name="adj" fmla="val 50000"/>
            </a:avLst>
          </a:prstGeom>
          <a:solidFill>
            <a:srgbClr val="4E67C8"/>
          </a:solidFill>
          <a:ln w="15840">
            <a:solidFill>
              <a:srgbClr val="1C2B68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uk-UA"/>
          </a:p>
        </p:txBody>
      </p:sp>
      <p:sp>
        <p:nvSpPr>
          <p:cNvPr id="13319" name="AutoShape 7"/>
          <p:cNvSpPr>
            <a:spLocks noChangeArrowheads="1"/>
          </p:cNvSpPr>
          <p:nvPr/>
        </p:nvSpPr>
        <p:spPr bwMode="auto">
          <a:xfrm>
            <a:off x="5159896" y="2852936"/>
            <a:ext cx="1656184" cy="1584176"/>
          </a:xfrm>
          <a:prstGeom prst="triangle">
            <a:avLst>
              <a:gd name="adj" fmla="val 78736"/>
            </a:avLst>
          </a:prstGeom>
          <a:solidFill>
            <a:srgbClr val="4E67C8"/>
          </a:solidFill>
          <a:ln w="15840">
            <a:solidFill>
              <a:srgbClr val="1C2B68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uk-UA"/>
          </a:p>
        </p:txBody>
      </p:sp>
      <p:sp>
        <p:nvSpPr>
          <p:cNvPr id="13320" name="AutoShape 8"/>
          <p:cNvSpPr>
            <a:spLocks noChangeArrowheads="1"/>
          </p:cNvSpPr>
          <p:nvPr/>
        </p:nvSpPr>
        <p:spPr bwMode="auto">
          <a:xfrm>
            <a:off x="2207568" y="2708920"/>
            <a:ext cx="1224136" cy="1800200"/>
          </a:xfrm>
          <a:prstGeom prst="triangle">
            <a:avLst>
              <a:gd name="adj" fmla="val 51366"/>
            </a:avLst>
          </a:prstGeom>
          <a:solidFill>
            <a:srgbClr val="4E67C8"/>
          </a:solidFill>
          <a:ln w="15840">
            <a:solidFill>
              <a:srgbClr val="1C2B68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uk-UA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1524000" y="4869160"/>
            <a:ext cx="1979712" cy="50405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655840" y="4941168"/>
            <a:ext cx="1979712" cy="50405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7752184" y="4941168"/>
            <a:ext cx="1979712" cy="50405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6" name="Прямоугольник 15"/>
          <p:cNvSpPr/>
          <p:nvPr/>
        </p:nvSpPr>
        <p:spPr>
          <a:xfrm>
            <a:off x="1524001" y="4941168"/>
            <a:ext cx="2088233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2000" b="1" dirty="0" err="1">
                <a:ln w="11430"/>
                <a:solidFill>
                  <a:schemeClr val="bg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Рівнобедрений</a:t>
            </a:r>
            <a:endParaRPr lang="ru-RU" sz="2000" b="1" dirty="0">
              <a:ln w="11430"/>
              <a:solidFill>
                <a:schemeClr val="bg1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4583833" y="5013176"/>
            <a:ext cx="2088233" cy="36933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ru-RU" b="1" dirty="0" err="1">
                <a:ln w="11430"/>
                <a:solidFill>
                  <a:schemeClr val="bg1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Різносторонній</a:t>
            </a:r>
            <a:endParaRPr lang="ru-RU" b="1" dirty="0">
              <a:ln w="11430"/>
              <a:solidFill>
                <a:schemeClr val="bg1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7752185" y="5013176"/>
            <a:ext cx="2088233" cy="36933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b="1" dirty="0" err="1">
                <a:ln w="11430"/>
                <a:solidFill>
                  <a:schemeClr val="bg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Рівносторонній</a:t>
            </a:r>
            <a:endParaRPr lang="ru-RU" b="1" dirty="0">
              <a:ln w="11430"/>
              <a:solidFill>
                <a:schemeClr val="bg1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9" name="Text Box 1"/>
          <p:cNvSpPr txBox="1">
            <a:spLocks noChangeArrowheads="1"/>
          </p:cNvSpPr>
          <p:nvPr/>
        </p:nvSpPr>
        <p:spPr bwMode="auto">
          <a:xfrm>
            <a:off x="3647728" y="404664"/>
            <a:ext cx="4814436" cy="1202510"/>
          </a:xfrm>
          <a:prstGeom prst="rect">
            <a:avLst/>
          </a:prstGeom>
          <a:solidFill>
            <a:srgbClr val="00FFFF"/>
          </a:solidFill>
          <a:ln w="9360">
            <a:solidFill>
              <a:srgbClr val="4E67C8"/>
            </a:solidFill>
            <a:miter lim="800000"/>
            <a:headEnd/>
            <a:tailEnd/>
          </a:ln>
          <a:effectLst>
            <a:outerShdw dist="52300" dir="4563565" algn="ctr" rotWithShape="0">
              <a:srgbClr val="000000">
                <a:alpha val="20044"/>
              </a:srgbClr>
            </a:outerShdw>
          </a:effectLst>
        </p:spPr>
        <p:txBody>
          <a:bodyPr wrap="none" lIns="90000" tIns="46800" rIns="90000" bIns="46800">
            <a:spAutoFit/>
          </a:bodyPr>
          <a:lstStyle/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ru-RU" sz="3600" b="1" dirty="0" err="1">
                <a:solidFill>
                  <a:srgbClr val="FF0000"/>
                </a:solidFill>
                <a:latin typeface="Century Schoolbook" pitchFamily="16" charset="0"/>
              </a:rPr>
              <a:t>Види</a:t>
            </a:r>
            <a:r>
              <a:rPr lang="ru-RU" sz="3600" b="1" dirty="0">
                <a:solidFill>
                  <a:srgbClr val="FF0000"/>
                </a:solidFill>
                <a:latin typeface="Century Schoolbook" pitchFamily="16" charset="0"/>
              </a:rPr>
              <a:t> </a:t>
            </a:r>
            <a:r>
              <a:rPr lang="ru-RU" sz="3600" b="1" dirty="0" err="1">
                <a:solidFill>
                  <a:srgbClr val="FF0000"/>
                </a:solidFill>
                <a:latin typeface="Century Schoolbook" pitchFamily="16" charset="0"/>
              </a:rPr>
              <a:t>трикутників</a:t>
            </a:r>
            <a:r>
              <a:rPr lang="ru-RU" sz="3600" b="1" dirty="0">
                <a:solidFill>
                  <a:srgbClr val="FF0000"/>
                </a:solidFill>
                <a:latin typeface="Century Schoolbook" pitchFamily="16" charset="0"/>
              </a:rPr>
              <a:t> </a:t>
            </a:r>
          </a:p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ru-RU" sz="3600" b="1" dirty="0">
                <a:solidFill>
                  <a:srgbClr val="FF0000"/>
                </a:solidFill>
                <a:latin typeface="Century Schoolbook" pitchFamily="16" charset="0"/>
              </a:rPr>
              <a:t>(за сторонами)</a:t>
            </a:r>
          </a:p>
        </p:txBody>
      </p:sp>
    </p:spTree>
    <p:extLst>
      <p:ext uri="{BB962C8B-B14F-4D97-AF65-F5344CB8AC3E}">
        <p14:creationId xmlns:p14="http://schemas.microsoft.com/office/powerpoint/2010/main" val="2219974388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  <p:bldP spid="1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Text Box 1"/>
          <p:cNvSpPr txBox="1">
            <a:spLocks noChangeArrowheads="1"/>
          </p:cNvSpPr>
          <p:nvPr/>
        </p:nvSpPr>
        <p:spPr bwMode="auto">
          <a:xfrm>
            <a:off x="2024063" y="142875"/>
            <a:ext cx="8286750" cy="317228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ru-RU" sz="4000" b="1" dirty="0" err="1">
                <a:solidFill>
                  <a:srgbClr val="002060"/>
                </a:solidFill>
                <a:latin typeface="Century Schoolbook" pitchFamily="16" charset="0"/>
              </a:rPr>
              <a:t>Трикутник</a:t>
            </a:r>
            <a:r>
              <a:rPr lang="ru-RU" sz="4000" b="1" dirty="0">
                <a:solidFill>
                  <a:srgbClr val="002060"/>
                </a:solidFill>
                <a:latin typeface="Century Schoolbook" pitchFamily="16" charset="0"/>
              </a:rPr>
              <a:t> </a:t>
            </a:r>
            <a:r>
              <a:rPr lang="ru-RU" sz="4000" b="1" dirty="0" err="1">
                <a:solidFill>
                  <a:srgbClr val="002060"/>
                </a:solidFill>
                <a:latin typeface="Century Schoolbook" pitchFamily="16" charset="0"/>
              </a:rPr>
              <a:t>називається</a:t>
            </a:r>
            <a:r>
              <a:rPr lang="ru-RU" sz="4000" b="1" dirty="0">
                <a:solidFill>
                  <a:srgbClr val="002060"/>
                </a:solidFill>
                <a:latin typeface="Century Schoolbook" pitchFamily="16" charset="0"/>
              </a:rPr>
              <a:t> </a:t>
            </a:r>
            <a:r>
              <a:rPr lang="ru-RU" sz="4000" b="1" u="sng" dirty="0">
                <a:solidFill>
                  <a:srgbClr val="FF0000"/>
                </a:solidFill>
                <a:latin typeface="Century Schoolbook" pitchFamily="16" charset="0"/>
              </a:rPr>
              <a:t>__________________</a:t>
            </a:r>
            <a:r>
              <a:rPr lang="ru-RU" sz="4000" b="1" dirty="0">
                <a:solidFill>
                  <a:srgbClr val="002060"/>
                </a:solidFill>
                <a:latin typeface="Century Schoolbook" pitchFamily="16" charset="0"/>
              </a:rPr>
              <a:t>, </a:t>
            </a:r>
          </a:p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ru-RU" sz="4000" b="1" dirty="0" err="1">
                <a:solidFill>
                  <a:srgbClr val="002060"/>
                </a:solidFill>
                <a:latin typeface="Century Schoolbook" pitchFamily="16" charset="0"/>
              </a:rPr>
              <a:t>якщо</a:t>
            </a:r>
            <a:r>
              <a:rPr lang="ru-RU" sz="4000" b="1" dirty="0">
                <a:solidFill>
                  <a:srgbClr val="002060"/>
                </a:solidFill>
                <a:latin typeface="Century Schoolbook" pitchFamily="16" charset="0"/>
              </a:rPr>
              <a:t> у </a:t>
            </a:r>
            <a:r>
              <a:rPr lang="ru-RU" sz="4000" b="1" dirty="0" err="1">
                <a:solidFill>
                  <a:srgbClr val="002060"/>
                </a:solidFill>
                <a:latin typeface="Century Schoolbook" pitchFamily="16" charset="0"/>
              </a:rPr>
              <a:t>нього</a:t>
            </a:r>
            <a:r>
              <a:rPr lang="ru-RU" sz="4000" b="1" dirty="0">
                <a:solidFill>
                  <a:srgbClr val="002060"/>
                </a:solidFill>
                <a:latin typeface="Century Schoolbook" pitchFamily="16" charset="0"/>
              </a:rPr>
              <a:t> </a:t>
            </a:r>
            <a:r>
              <a:rPr lang="ru-RU" sz="4000" b="1" dirty="0" err="1">
                <a:solidFill>
                  <a:srgbClr val="002060"/>
                </a:solidFill>
                <a:latin typeface="Century Schoolbook" pitchFamily="16" charset="0"/>
              </a:rPr>
              <a:t>дві</a:t>
            </a:r>
            <a:r>
              <a:rPr lang="ru-RU" sz="4000" b="1" dirty="0">
                <a:solidFill>
                  <a:srgbClr val="002060"/>
                </a:solidFill>
                <a:latin typeface="Century Schoolbook" pitchFamily="16" charset="0"/>
              </a:rPr>
              <a:t> </a:t>
            </a:r>
            <a:r>
              <a:rPr lang="ru-RU" sz="4000" b="1" dirty="0" err="1">
                <a:solidFill>
                  <a:srgbClr val="002060"/>
                </a:solidFill>
                <a:latin typeface="Century Schoolbook" pitchFamily="16" charset="0"/>
              </a:rPr>
              <a:t>сторони</a:t>
            </a:r>
            <a:r>
              <a:rPr lang="ru-RU" sz="4000" b="1" dirty="0">
                <a:solidFill>
                  <a:srgbClr val="002060"/>
                </a:solidFill>
                <a:latin typeface="Century Schoolbook" pitchFamily="16" charset="0"/>
              </a:rPr>
              <a:t> </a:t>
            </a:r>
            <a:r>
              <a:rPr lang="ru-RU" sz="4000" b="1" dirty="0" err="1">
                <a:solidFill>
                  <a:srgbClr val="002060"/>
                </a:solidFill>
                <a:latin typeface="Century Schoolbook" pitchFamily="16" charset="0"/>
              </a:rPr>
              <a:t>рівні</a:t>
            </a:r>
            <a:r>
              <a:rPr lang="ru-RU" sz="4000" b="1" dirty="0">
                <a:solidFill>
                  <a:srgbClr val="002060"/>
                </a:solidFill>
                <a:latin typeface="Century Schoolbook" pitchFamily="16" charset="0"/>
              </a:rPr>
              <a:t>.</a:t>
            </a:r>
          </a:p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ru-RU" sz="4000" b="1" dirty="0">
              <a:solidFill>
                <a:srgbClr val="002060"/>
              </a:solidFill>
              <a:latin typeface="Century Schoolbook" pitchFamily="16" charset="0"/>
            </a:endParaRPr>
          </a:p>
        </p:txBody>
      </p:sp>
      <p:sp>
        <p:nvSpPr>
          <p:cNvPr id="14338" name="Text Box 2"/>
          <p:cNvSpPr txBox="1">
            <a:spLocks noChangeArrowheads="1"/>
          </p:cNvSpPr>
          <p:nvPr/>
        </p:nvSpPr>
        <p:spPr bwMode="auto">
          <a:xfrm>
            <a:off x="7019925" y="3357563"/>
            <a:ext cx="1406452" cy="463846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ru-RU" sz="2400" b="1">
                <a:solidFill>
                  <a:srgbClr val="000000"/>
                </a:solidFill>
                <a:latin typeface="Century Schoolbook" pitchFamily="16" charset="0"/>
              </a:rPr>
              <a:t>АВ </a:t>
            </a:r>
            <a:r>
              <a:rPr lang="en-US" sz="2400" b="1">
                <a:solidFill>
                  <a:srgbClr val="000000"/>
                </a:solidFill>
                <a:latin typeface="Century Schoolbook" pitchFamily="16" charset="0"/>
              </a:rPr>
              <a:t>=</a:t>
            </a:r>
            <a:r>
              <a:rPr lang="ru-RU" sz="2400" b="1">
                <a:solidFill>
                  <a:srgbClr val="000000"/>
                </a:solidFill>
                <a:latin typeface="Century Schoolbook" pitchFamily="16" charset="0"/>
              </a:rPr>
              <a:t>ВС</a:t>
            </a:r>
          </a:p>
        </p:txBody>
      </p:sp>
      <p:sp>
        <p:nvSpPr>
          <p:cNvPr id="14339" name="Text Box 3"/>
          <p:cNvSpPr txBox="1">
            <a:spLocks noChangeArrowheads="1"/>
          </p:cNvSpPr>
          <p:nvPr/>
        </p:nvSpPr>
        <p:spPr bwMode="auto">
          <a:xfrm>
            <a:off x="7175501" y="4286250"/>
            <a:ext cx="2427565" cy="120251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ru-RU" sz="2400" b="1" dirty="0">
                <a:solidFill>
                  <a:srgbClr val="000000"/>
                </a:solidFill>
                <a:latin typeface="Century Schoolbook" pitchFamily="16" charset="0"/>
              </a:rPr>
              <a:t>АВ </a:t>
            </a:r>
            <a:r>
              <a:rPr lang="ru-RU" sz="2400" b="1" dirty="0" err="1">
                <a:solidFill>
                  <a:srgbClr val="000000"/>
                </a:solidFill>
                <a:latin typeface="Century Schoolbook" pitchFamily="16" charset="0"/>
              </a:rPr>
              <a:t>і</a:t>
            </a:r>
            <a:r>
              <a:rPr lang="ru-RU" sz="2400" b="1" dirty="0">
                <a:solidFill>
                  <a:srgbClr val="000000"/>
                </a:solidFill>
                <a:latin typeface="Century Schoolbook" pitchFamily="16" charset="0"/>
              </a:rPr>
              <a:t> ВС- </a:t>
            </a:r>
          </a:p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ru-RU" sz="2400" b="1" dirty="0" err="1">
                <a:solidFill>
                  <a:srgbClr val="FF0000"/>
                </a:solidFill>
                <a:latin typeface="Century Schoolbook" pitchFamily="16" charset="0"/>
              </a:rPr>
              <a:t>бічні</a:t>
            </a:r>
            <a:r>
              <a:rPr lang="ru-RU" sz="2400" b="1" dirty="0">
                <a:solidFill>
                  <a:srgbClr val="FF0000"/>
                </a:solidFill>
                <a:latin typeface="Century Schoolbook" pitchFamily="16" charset="0"/>
              </a:rPr>
              <a:t> </a:t>
            </a:r>
            <a:r>
              <a:rPr lang="ru-RU" sz="2400" b="1" dirty="0" err="1">
                <a:solidFill>
                  <a:srgbClr val="FF0000"/>
                </a:solidFill>
                <a:latin typeface="Century Schoolbook" pitchFamily="16" charset="0"/>
              </a:rPr>
              <a:t>сторони</a:t>
            </a:r>
            <a:endParaRPr lang="ru-RU" sz="2400" b="1" dirty="0">
              <a:solidFill>
                <a:srgbClr val="FF0000"/>
              </a:solidFill>
              <a:latin typeface="Century Schoolbook" pitchFamily="16" charset="0"/>
            </a:endParaRPr>
          </a:p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ru-RU" sz="2400" b="1" dirty="0">
                <a:solidFill>
                  <a:srgbClr val="000000"/>
                </a:solidFill>
                <a:latin typeface="Century Schoolbook" pitchFamily="16" charset="0"/>
              </a:rPr>
              <a:t>АС - </a:t>
            </a:r>
            <a:r>
              <a:rPr lang="ru-RU" sz="2400" b="1" dirty="0">
                <a:solidFill>
                  <a:srgbClr val="FF0000"/>
                </a:solidFill>
                <a:latin typeface="Century Schoolbook" pitchFamily="16" charset="0"/>
              </a:rPr>
              <a:t>основа</a:t>
            </a:r>
          </a:p>
        </p:txBody>
      </p:sp>
      <p:sp>
        <p:nvSpPr>
          <p:cNvPr id="14340" name="AutoShape 4"/>
          <p:cNvSpPr>
            <a:spLocks noChangeArrowheads="1"/>
          </p:cNvSpPr>
          <p:nvPr/>
        </p:nvSpPr>
        <p:spPr bwMode="auto">
          <a:xfrm>
            <a:off x="4095751" y="2636913"/>
            <a:ext cx="1800225" cy="2587551"/>
          </a:xfrm>
          <a:prstGeom prst="triangle">
            <a:avLst>
              <a:gd name="adj" fmla="val 47327"/>
            </a:avLst>
          </a:prstGeom>
          <a:solidFill>
            <a:srgbClr val="FF9933"/>
          </a:solidFill>
          <a:ln w="15840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uk-UA"/>
          </a:p>
        </p:txBody>
      </p:sp>
      <p:sp>
        <p:nvSpPr>
          <p:cNvPr id="14341" name="Text Box 5"/>
          <p:cNvSpPr txBox="1">
            <a:spLocks noChangeArrowheads="1"/>
          </p:cNvSpPr>
          <p:nvPr/>
        </p:nvSpPr>
        <p:spPr bwMode="auto">
          <a:xfrm>
            <a:off x="3670301" y="5000626"/>
            <a:ext cx="365125" cy="3984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ru-RU" sz="2000">
                <a:solidFill>
                  <a:srgbClr val="000000"/>
                </a:solidFill>
                <a:latin typeface="Century Schoolbook" pitchFamily="16" charset="0"/>
              </a:rPr>
              <a:t>А</a:t>
            </a:r>
          </a:p>
        </p:txBody>
      </p:sp>
      <p:sp>
        <p:nvSpPr>
          <p:cNvPr id="14342" name="Text Box 6"/>
          <p:cNvSpPr txBox="1">
            <a:spLocks noChangeArrowheads="1"/>
          </p:cNvSpPr>
          <p:nvPr/>
        </p:nvSpPr>
        <p:spPr bwMode="auto">
          <a:xfrm>
            <a:off x="4727848" y="2276873"/>
            <a:ext cx="367706" cy="402291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ru-RU" sz="2000" dirty="0">
                <a:solidFill>
                  <a:srgbClr val="000000"/>
                </a:solidFill>
                <a:latin typeface="Century Schoolbook" pitchFamily="16" charset="0"/>
              </a:rPr>
              <a:t>В</a:t>
            </a:r>
          </a:p>
        </p:txBody>
      </p:sp>
      <p:sp>
        <p:nvSpPr>
          <p:cNvPr id="14343" name="Text Box 7"/>
          <p:cNvSpPr txBox="1">
            <a:spLocks noChangeArrowheads="1"/>
          </p:cNvSpPr>
          <p:nvPr/>
        </p:nvSpPr>
        <p:spPr bwMode="auto">
          <a:xfrm>
            <a:off x="5962650" y="5000626"/>
            <a:ext cx="366104" cy="402291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ru-RU" sz="2000">
                <a:solidFill>
                  <a:srgbClr val="000000"/>
                </a:solidFill>
                <a:latin typeface="Century Schoolbook" pitchFamily="16" charset="0"/>
              </a:rPr>
              <a:t>С</a:t>
            </a:r>
          </a:p>
        </p:txBody>
      </p:sp>
      <p:sp>
        <p:nvSpPr>
          <p:cNvPr id="14344" name="Text Box 8"/>
          <p:cNvSpPr txBox="1">
            <a:spLocks noChangeArrowheads="1"/>
          </p:cNvSpPr>
          <p:nvPr/>
        </p:nvSpPr>
        <p:spPr bwMode="auto">
          <a:xfrm>
            <a:off x="4439817" y="5157193"/>
            <a:ext cx="1177223" cy="402291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square" lIns="90000" tIns="46800" rIns="90000" bIns="46800">
            <a:spAutoFit/>
          </a:bodyPr>
          <a:lstStyle/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ru-RU" sz="2000" b="1" dirty="0">
                <a:solidFill>
                  <a:srgbClr val="FF0000"/>
                </a:solidFill>
                <a:latin typeface="Century Schoolbook" pitchFamily="16" charset="0"/>
              </a:rPr>
              <a:t>Основа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2207569" y="692696"/>
            <a:ext cx="435407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4000" b="1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entury Schoolbook" pitchFamily="16" charset="0"/>
              </a:rPr>
              <a:t>рівнобедреним</a:t>
            </a:r>
            <a:endParaRPr lang="uk-UA" sz="4000" b="1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91092014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Text Box 1"/>
          <p:cNvSpPr txBox="1">
            <a:spLocks noChangeArrowheads="1"/>
          </p:cNvSpPr>
          <p:nvPr/>
        </p:nvSpPr>
        <p:spPr bwMode="auto">
          <a:xfrm>
            <a:off x="1952625" y="214313"/>
            <a:ext cx="8572500" cy="280294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ru-RU" sz="4400" b="1" i="1" dirty="0" err="1">
                <a:solidFill>
                  <a:srgbClr val="568D11"/>
                </a:solidFill>
                <a:latin typeface="Century Schoolbook" pitchFamily="16" charset="0"/>
              </a:rPr>
              <a:t>Трикутник</a:t>
            </a:r>
            <a:r>
              <a:rPr lang="ru-RU" sz="4400" b="1" i="1" dirty="0">
                <a:solidFill>
                  <a:srgbClr val="568D11"/>
                </a:solidFill>
                <a:latin typeface="Century Schoolbook" pitchFamily="16" charset="0"/>
              </a:rPr>
              <a:t> </a:t>
            </a:r>
            <a:r>
              <a:rPr lang="ru-RU" sz="4400" b="1" i="1" dirty="0" err="1">
                <a:solidFill>
                  <a:srgbClr val="568D11"/>
                </a:solidFill>
                <a:latin typeface="Century Schoolbook" pitchFamily="16" charset="0"/>
              </a:rPr>
              <a:t>називається</a:t>
            </a:r>
            <a:r>
              <a:rPr lang="ru-RU" sz="4400" b="1" i="1" dirty="0">
                <a:solidFill>
                  <a:srgbClr val="568D11"/>
                </a:solidFill>
                <a:latin typeface="Century Schoolbook" pitchFamily="16" charset="0"/>
              </a:rPr>
              <a:t> </a:t>
            </a:r>
            <a:r>
              <a:rPr lang="ru-RU" sz="4400" b="1" i="1" u="sng" dirty="0">
                <a:solidFill>
                  <a:srgbClr val="F14124"/>
                </a:solidFill>
                <a:latin typeface="Century Schoolbook" pitchFamily="16" charset="0"/>
              </a:rPr>
              <a:t>____________________</a:t>
            </a:r>
            <a:r>
              <a:rPr lang="ru-RU" sz="4400" b="1" i="1" dirty="0">
                <a:solidFill>
                  <a:srgbClr val="F14124"/>
                </a:solidFill>
                <a:latin typeface="Century Schoolbook" pitchFamily="16" charset="0"/>
              </a:rPr>
              <a:t>, </a:t>
            </a:r>
          </a:p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ru-RU" sz="4400" b="1" i="1" dirty="0" err="1">
                <a:solidFill>
                  <a:srgbClr val="568D11"/>
                </a:solidFill>
                <a:latin typeface="Century Schoolbook" pitchFamily="16" charset="0"/>
              </a:rPr>
              <a:t>якщо</a:t>
            </a:r>
            <a:r>
              <a:rPr lang="ru-RU" sz="4400" b="1" i="1" dirty="0">
                <a:solidFill>
                  <a:srgbClr val="568D11"/>
                </a:solidFill>
                <a:latin typeface="Century Schoolbook" pitchFamily="16" charset="0"/>
              </a:rPr>
              <a:t> у </a:t>
            </a:r>
            <a:r>
              <a:rPr lang="ru-RU" sz="4400" b="1" i="1" dirty="0" err="1">
                <a:solidFill>
                  <a:srgbClr val="568D11"/>
                </a:solidFill>
                <a:latin typeface="Century Schoolbook" pitchFamily="16" charset="0"/>
              </a:rPr>
              <a:t>нього</a:t>
            </a:r>
            <a:r>
              <a:rPr lang="ru-RU" sz="4400" b="1" i="1" dirty="0">
                <a:solidFill>
                  <a:srgbClr val="568D11"/>
                </a:solidFill>
                <a:latin typeface="Century Schoolbook" pitchFamily="16" charset="0"/>
              </a:rPr>
              <a:t> </a:t>
            </a:r>
            <a:r>
              <a:rPr lang="ru-RU" sz="4400" b="1" i="1" dirty="0" err="1">
                <a:solidFill>
                  <a:srgbClr val="568D11"/>
                </a:solidFill>
                <a:latin typeface="Century Schoolbook" pitchFamily="16" charset="0"/>
              </a:rPr>
              <a:t>всі</a:t>
            </a:r>
            <a:r>
              <a:rPr lang="ru-RU" sz="4400" b="1" i="1" dirty="0">
                <a:solidFill>
                  <a:srgbClr val="568D11"/>
                </a:solidFill>
                <a:latin typeface="Century Schoolbook" pitchFamily="16" charset="0"/>
              </a:rPr>
              <a:t> три </a:t>
            </a:r>
            <a:r>
              <a:rPr lang="ru-RU" sz="4400" b="1" i="1" dirty="0" err="1">
                <a:solidFill>
                  <a:srgbClr val="568D11"/>
                </a:solidFill>
                <a:latin typeface="Century Schoolbook" pitchFamily="16" charset="0"/>
              </a:rPr>
              <a:t>сторони</a:t>
            </a:r>
            <a:r>
              <a:rPr lang="ru-RU" sz="4400" b="1" i="1" dirty="0">
                <a:solidFill>
                  <a:srgbClr val="568D11"/>
                </a:solidFill>
                <a:latin typeface="Century Schoolbook" pitchFamily="16" charset="0"/>
              </a:rPr>
              <a:t>  </a:t>
            </a:r>
            <a:r>
              <a:rPr lang="ru-RU" sz="4400" b="1" i="1" dirty="0" err="1">
                <a:solidFill>
                  <a:srgbClr val="568D11"/>
                </a:solidFill>
                <a:latin typeface="Century Schoolbook" pitchFamily="16" charset="0"/>
              </a:rPr>
              <a:t>рівні</a:t>
            </a:r>
            <a:r>
              <a:rPr lang="ru-RU" sz="3600" b="1" i="1" dirty="0">
                <a:solidFill>
                  <a:srgbClr val="568D11"/>
                </a:solidFill>
                <a:latin typeface="Century Schoolbook" pitchFamily="16" charset="0"/>
              </a:rPr>
              <a:t>.</a:t>
            </a:r>
          </a:p>
        </p:txBody>
      </p:sp>
      <p:sp>
        <p:nvSpPr>
          <p:cNvPr id="15362" name="Text Box 2"/>
          <p:cNvSpPr txBox="1">
            <a:spLocks noChangeArrowheads="1"/>
          </p:cNvSpPr>
          <p:nvPr/>
        </p:nvSpPr>
        <p:spPr bwMode="auto">
          <a:xfrm>
            <a:off x="3257551" y="3500438"/>
            <a:ext cx="2065287" cy="463846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ru-RU" sz="2400" b="1">
                <a:solidFill>
                  <a:srgbClr val="000000"/>
                </a:solidFill>
                <a:latin typeface="Century Schoolbook" pitchFamily="16" charset="0"/>
              </a:rPr>
              <a:t>АВ</a:t>
            </a:r>
            <a:r>
              <a:rPr lang="en-US" sz="2400" b="1">
                <a:solidFill>
                  <a:srgbClr val="000000"/>
                </a:solidFill>
                <a:latin typeface="Century Schoolbook" pitchFamily="16" charset="0"/>
              </a:rPr>
              <a:t>=</a:t>
            </a:r>
            <a:r>
              <a:rPr lang="ru-RU" sz="2400" b="1">
                <a:solidFill>
                  <a:srgbClr val="000000"/>
                </a:solidFill>
                <a:latin typeface="Century Schoolbook" pitchFamily="16" charset="0"/>
              </a:rPr>
              <a:t> ВС=АС</a:t>
            </a:r>
          </a:p>
        </p:txBody>
      </p:sp>
      <p:sp>
        <p:nvSpPr>
          <p:cNvPr id="15363" name="Text Box 3"/>
          <p:cNvSpPr txBox="1">
            <a:spLocks noChangeArrowheads="1"/>
          </p:cNvSpPr>
          <p:nvPr/>
        </p:nvSpPr>
        <p:spPr bwMode="auto">
          <a:xfrm>
            <a:off x="5087888" y="6237313"/>
            <a:ext cx="348470" cy="3715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ru-RU" dirty="0">
                <a:solidFill>
                  <a:srgbClr val="000000"/>
                </a:solidFill>
                <a:latin typeface="Century Schoolbook" pitchFamily="16" charset="0"/>
              </a:rPr>
              <a:t>А</a:t>
            </a:r>
          </a:p>
        </p:txBody>
      </p:sp>
      <p:sp>
        <p:nvSpPr>
          <p:cNvPr id="15364" name="Text Box 4"/>
          <p:cNvSpPr txBox="1">
            <a:spLocks noChangeArrowheads="1"/>
          </p:cNvSpPr>
          <p:nvPr/>
        </p:nvSpPr>
        <p:spPr bwMode="auto">
          <a:xfrm>
            <a:off x="7392144" y="2708921"/>
            <a:ext cx="348470" cy="3715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ru-RU" dirty="0">
                <a:solidFill>
                  <a:srgbClr val="000000"/>
                </a:solidFill>
                <a:latin typeface="Century Schoolbook" pitchFamily="16" charset="0"/>
              </a:rPr>
              <a:t>В</a:t>
            </a:r>
          </a:p>
        </p:txBody>
      </p:sp>
      <p:sp>
        <p:nvSpPr>
          <p:cNvPr id="15365" name="Text Box 5"/>
          <p:cNvSpPr txBox="1">
            <a:spLocks noChangeArrowheads="1"/>
          </p:cNvSpPr>
          <p:nvPr/>
        </p:nvSpPr>
        <p:spPr bwMode="auto">
          <a:xfrm>
            <a:off x="9696400" y="6309321"/>
            <a:ext cx="348470" cy="3715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ru-RU" dirty="0">
                <a:solidFill>
                  <a:srgbClr val="000000"/>
                </a:solidFill>
                <a:latin typeface="Century Schoolbook" pitchFamily="16" charset="0"/>
              </a:rPr>
              <a:t>С</a:t>
            </a:r>
          </a:p>
        </p:txBody>
      </p:sp>
      <p:pic>
        <p:nvPicPr>
          <p:cNvPr id="15366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19936" y="3068960"/>
            <a:ext cx="4104456" cy="359063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10" name="Прямоугольник 9"/>
          <p:cNvSpPr/>
          <p:nvPr/>
        </p:nvSpPr>
        <p:spPr>
          <a:xfrm>
            <a:off x="3317918" y="908720"/>
            <a:ext cx="3687804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4000" b="1" dirty="0" err="1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рівностороннім</a:t>
            </a:r>
            <a:endParaRPr lang="ru-RU" sz="4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200649711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35781" y="1813563"/>
            <a:ext cx="8256556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8000" b="1" dirty="0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Динамічна </a:t>
            </a:r>
            <a:r>
              <a:rPr lang="uk-UA" sz="8000" b="1" dirty="0" smtClean="0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пауза</a:t>
            </a:r>
            <a:endParaRPr lang="ru-RU" sz="8000" dirty="0">
              <a:solidFill>
                <a:srgbClr val="00B050"/>
              </a:solidFill>
            </a:endParaRPr>
          </a:p>
        </p:txBody>
      </p:sp>
      <p:pic>
        <p:nvPicPr>
          <p:cNvPr id="3" name="muzyka-bez-slov-dlya-sochineniya-pesen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851525" y="318452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36584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5983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2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847528" y="548681"/>
            <a:ext cx="8286808" cy="646331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uk-UA" sz="3600" dirty="0">
                <a:solidFill>
                  <a:srgbClr val="00040C"/>
                </a:solidFill>
              </a:rPr>
              <a:t>      </a:t>
            </a:r>
            <a:r>
              <a:rPr lang="uk-UA" sz="3600" b="1" dirty="0">
                <a:solidFill>
                  <a:srgbClr val="FF0000"/>
                </a:solidFill>
              </a:rPr>
              <a:t>Знайти периметри трикутників</a:t>
            </a:r>
            <a:endParaRPr lang="ru-RU" sz="4000" b="1" dirty="0">
              <a:solidFill>
                <a:srgbClr val="FF0000"/>
              </a:solidFill>
            </a:endParaRPr>
          </a:p>
        </p:txBody>
      </p:sp>
      <p:sp>
        <p:nvSpPr>
          <p:cNvPr id="8" name="Прямоугольный треугольник 7"/>
          <p:cNvSpPr/>
          <p:nvPr/>
        </p:nvSpPr>
        <p:spPr>
          <a:xfrm>
            <a:off x="2063552" y="1340768"/>
            <a:ext cx="1643074" cy="1071570"/>
          </a:xfrm>
          <a:prstGeom prst="rtTriangle">
            <a:avLst/>
          </a:prstGeom>
          <a:solidFill>
            <a:srgbClr val="00FFFF"/>
          </a:solidFill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9" name="Равнобедренный треугольник 8"/>
          <p:cNvSpPr/>
          <p:nvPr/>
        </p:nvSpPr>
        <p:spPr>
          <a:xfrm>
            <a:off x="4799856" y="1196752"/>
            <a:ext cx="1571636" cy="1285884"/>
          </a:xfrm>
          <a:prstGeom prst="triangle">
            <a:avLst/>
          </a:prstGeom>
          <a:solidFill>
            <a:srgbClr val="FFC000"/>
          </a:soli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0" name="Равнобедренный треугольник 9"/>
          <p:cNvSpPr/>
          <p:nvPr/>
        </p:nvSpPr>
        <p:spPr>
          <a:xfrm>
            <a:off x="7320136" y="1196752"/>
            <a:ext cx="2643206" cy="1492218"/>
          </a:xfrm>
          <a:prstGeom prst="triangle">
            <a:avLst>
              <a:gd name="adj" fmla="val 48120"/>
            </a:avLst>
          </a:prstGeom>
          <a:solidFill>
            <a:srgbClr val="009900"/>
          </a:soli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cxnSp>
        <p:nvCxnSpPr>
          <p:cNvPr id="12" name="Прямая соединительная линия 11"/>
          <p:cNvCxnSpPr/>
          <p:nvPr/>
        </p:nvCxnSpPr>
        <p:spPr>
          <a:xfrm>
            <a:off x="2063552" y="2132856"/>
            <a:ext cx="285752" cy="1588"/>
          </a:xfrm>
          <a:prstGeom prst="line">
            <a:avLst/>
          </a:prstGeom>
          <a:ln>
            <a:solidFill>
              <a:srgbClr val="00040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 rot="5400000" flipH="1" flipV="1">
            <a:off x="2210296" y="2274144"/>
            <a:ext cx="284164" cy="1588"/>
          </a:xfrm>
          <a:prstGeom prst="line">
            <a:avLst/>
          </a:prstGeom>
          <a:ln>
            <a:solidFill>
              <a:srgbClr val="00040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1738282" y="1285860"/>
            <a:ext cx="5000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dirty="0"/>
              <a:t>3</a:t>
            </a:r>
            <a:endParaRPr lang="ru-RU" sz="2800" b="1" dirty="0"/>
          </a:p>
        </p:txBody>
      </p:sp>
      <p:sp>
        <p:nvSpPr>
          <p:cNvPr id="17" name="TextBox 16"/>
          <p:cNvSpPr txBox="1"/>
          <p:nvPr/>
        </p:nvSpPr>
        <p:spPr>
          <a:xfrm>
            <a:off x="2423592" y="2348880"/>
            <a:ext cx="5000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dirty="0"/>
              <a:t>4</a:t>
            </a:r>
            <a:endParaRPr lang="ru-RU" sz="2800" b="1" dirty="0"/>
          </a:p>
        </p:txBody>
      </p:sp>
      <p:sp>
        <p:nvSpPr>
          <p:cNvPr id="18" name="TextBox 17"/>
          <p:cNvSpPr txBox="1"/>
          <p:nvPr/>
        </p:nvSpPr>
        <p:spPr>
          <a:xfrm>
            <a:off x="2711624" y="1412776"/>
            <a:ext cx="5000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dirty="0"/>
              <a:t>5</a:t>
            </a:r>
            <a:endParaRPr lang="ru-RU" sz="2800" b="1" dirty="0"/>
          </a:p>
        </p:txBody>
      </p:sp>
      <p:sp>
        <p:nvSpPr>
          <p:cNvPr id="19" name="TextBox 18"/>
          <p:cNvSpPr txBox="1"/>
          <p:nvPr/>
        </p:nvSpPr>
        <p:spPr>
          <a:xfrm>
            <a:off x="5375920" y="2420888"/>
            <a:ext cx="5000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dirty="0"/>
              <a:t>6</a:t>
            </a:r>
            <a:endParaRPr lang="ru-RU" sz="2800" b="1" dirty="0"/>
          </a:p>
        </p:txBody>
      </p:sp>
      <p:sp>
        <p:nvSpPr>
          <p:cNvPr id="20" name="TextBox 19"/>
          <p:cNvSpPr txBox="1"/>
          <p:nvPr/>
        </p:nvSpPr>
        <p:spPr>
          <a:xfrm>
            <a:off x="5881686" y="1357298"/>
            <a:ext cx="5000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dirty="0"/>
              <a:t>6</a:t>
            </a:r>
            <a:endParaRPr lang="ru-RU" sz="2800" b="1" dirty="0"/>
          </a:p>
        </p:txBody>
      </p:sp>
      <p:sp>
        <p:nvSpPr>
          <p:cNvPr id="21" name="TextBox 20"/>
          <p:cNvSpPr txBox="1"/>
          <p:nvPr/>
        </p:nvSpPr>
        <p:spPr>
          <a:xfrm>
            <a:off x="4810116" y="1357298"/>
            <a:ext cx="5000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dirty="0"/>
              <a:t>6</a:t>
            </a:r>
            <a:endParaRPr lang="ru-RU" sz="2800" b="1" dirty="0"/>
          </a:p>
        </p:txBody>
      </p:sp>
      <p:sp>
        <p:nvSpPr>
          <p:cNvPr id="22" name="TextBox 21"/>
          <p:cNvSpPr txBox="1"/>
          <p:nvPr/>
        </p:nvSpPr>
        <p:spPr>
          <a:xfrm>
            <a:off x="9120336" y="1340768"/>
            <a:ext cx="5000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dirty="0"/>
              <a:t>5</a:t>
            </a:r>
            <a:endParaRPr lang="ru-RU" sz="2800" b="1" dirty="0"/>
          </a:p>
        </p:txBody>
      </p:sp>
      <p:sp>
        <p:nvSpPr>
          <p:cNvPr id="23" name="TextBox 22"/>
          <p:cNvSpPr txBox="1"/>
          <p:nvPr/>
        </p:nvSpPr>
        <p:spPr>
          <a:xfrm>
            <a:off x="8400256" y="2564904"/>
            <a:ext cx="5000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dirty="0"/>
              <a:t>8</a:t>
            </a:r>
            <a:endParaRPr lang="ru-RU" sz="2800" b="1" dirty="0"/>
          </a:p>
        </p:txBody>
      </p:sp>
      <p:sp>
        <p:nvSpPr>
          <p:cNvPr id="24" name="TextBox 23"/>
          <p:cNvSpPr txBox="1"/>
          <p:nvPr/>
        </p:nvSpPr>
        <p:spPr>
          <a:xfrm>
            <a:off x="7608168" y="1412776"/>
            <a:ext cx="5000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dirty="0"/>
              <a:t>5</a:t>
            </a:r>
            <a:endParaRPr lang="ru-RU" sz="2800" b="1" dirty="0"/>
          </a:p>
        </p:txBody>
      </p:sp>
      <p:sp>
        <p:nvSpPr>
          <p:cNvPr id="26" name="TextBox 25"/>
          <p:cNvSpPr txBox="1"/>
          <p:nvPr/>
        </p:nvSpPr>
        <p:spPr>
          <a:xfrm>
            <a:off x="619125" y="5103674"/>
            <a:ext cx="98774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/>
              <a:t>                   </a:t>
            </a:r>
            <a:r>
              <a:rPr lang="uk-UA" sz="3600" b="1" dirty="0">
                <a:solidFill>
                  <a:srgbClr val="0000FF"/>
                </a:solidFill>
              </a:rPr>
              <a:t>Які ці трикутники </a:t>
            </a:r>
            <a:r>
              <a:rPr lang="uk-UA" sz="3600" b="1" dirty="0" smtClean="0">
                <a:solidFill>
                  <a:srgbClr val="0000FF"/>
                </a:solidFill>
              </a:rPr>
              <a:t>за сторонами</a:t>
            </a:r>
            <a:r>
              <a:rPr lang="uk-UA" sz="3600" b="1" dirty="0">
                <a:solidFill>
                  <a:srgbClr val="0000FF"/>
                </a:solidFill>
              </a:rPr>
              <a:t>?</a:t>
            </a:r>
            <a:endParaRPr lang="ru-RU" b="1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8449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85750" y="476250"/>
            <a:ext cx="10820400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0215" indent="-450215" algn="ctr">
              <a:lnSpc>
                <a:spcPct val="150000"/>
              </a:lnSpc>
              <a:spcAft>
                <a:spcPts val="0"/>
              </a:spcAft>
            </a:pPr>
            <a:r>
              <a:rPr lang="uk-UA" sz="44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Математична </a:t>
            </a:r>
            <a:r>
              <a:rPr lang="uk-UA" sz="44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майстерня</a:t>
            </a:r>
            <a:endParaRPr lang="ru-RU" sz="4400" dirty="0">
              <a:solidFill>
                <a:srgbClr val="FF0000"/>
              </a:solidFill>
              <a:latin typeface="Century Gothic" panose="020B0502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0215">
              <a:lnSpc>
                <a:spcPct val="150000"/>
              </a:lnSpc>
              <a:spcAft>
                <a:spcPts val="0"/>
              </a:spcAft>
            </a:pPr>
            <a:r>
              <a:rPr lang="uk-UA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8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Задача </a:t>
            </a:r>
            <a:r>
              <a:rPr lang="uk-UA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1.</a:t>
            </a:r>
            <a:r>
              <a:rPr lang="uk-UA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Накресліть два трикутники так, щоб вершини одного належали сторонам другого трикутника.</a:t>
            </a:r>
            <a:endParaRPr lang="ru-RU" sz="2800" dirty="0">
              <a:latin typeface="Century Gothic" panose="020B0502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0215">
              <a:lnSpc>
                <a:spcPct val="150000"/>
              </a:lnSpc>
              <a:spcAft>
                <a:spcPts val="0"/>
              </a:spcAft>
            </a:pPr>
            <a:r>
              <a:rPr lang="uk-UA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8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Задача </a:t>
            </a:r>
            <a:r>
              <a:rPr lang="uk-UA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2.</a:t>
            </a:r>
            <a:r>
              <a:rPr lang="uk-UA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Накресліть різносторонній тупокутний трикутник.</a:t>
            </a:r>
            <a:endParaRPr lang="ru-RU" sz="2800" dirty="0">
              <a:latin typeface="Century Gothic" panose="020B0502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0215">
              <a:lnSpc>
                <a:spcPct val="150000"/>
              </a:lnSpc>
              <a:spcAft>
                <a:spcPts val="0"/>
              </a:spcAft>
            </a:pPr>
            <a:r>
              <a:rPr lang="uk-UA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8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Задача </a:t>
            </a:r>
            <a:r>
              <a:rPr lang="uk-UA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3.</a:t>
            </a:r>
            <a:r>
              <a:rPr lang="uk-UA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Накресліть прямокутний рівнобедрений трикутник.</a:t>
            </a:r>
            <a:endParaRPr lang="ru-RU" sz="2800" dirty="0">
              <a:effectLst/>
              <a:latin typeface="Century Gothic" panose="020B0502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6752573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549237" y="323274"/>
            <a:ext cx="605905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>
              <a:lnSpc>
                <a:spcPct val="150000"/>
              </a:lnSpc>
              <a:spcAft>
                <a:spcPts val="0"/>
              </a:spcAft>
            </a:pPr>
            <a:r>
              <a:rPr lang="uk-UA" sz="3600" b="1" dirty="0" smtClean="0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Домашнє завдання</a:t>
            </a:r>
            <a:endParaRPr lang="ru-RU" sz="3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9125" y="1730971"/>
            <a:ext cx="10099462" cy="25248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7337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Описание: Результат пошуку зображень за запитом &quot;покажи палець&quot;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26" b="52647"/>
          <a:stretch>
            <a:fillRect/>
          </a:stretch>
        </p:blipFill>
        <p:spPr bwMode="auto">
          <a:xfrm>
            <a:off x="1400175" y="1162050"/>
            <a:ext cx="8575993" cy="38481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7253512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52476" y="12680"/>
            <a:ext cx="9629774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>
              <a:lnSpc>
                <a:spcPct val="150000"/>
              </a:lnSpc>
              <a:spcAft>
                <a:spcPts val="0"/>
              </a:spcAft>
            </a:pPr>
            <a:r>
              <a:rPr lang="uk-UA" sz="4000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Загублений той час, який ти </a:t>
            </a:r>
            <a:endParaRPr lang="uk-UA" sz="4000" b="1" i="1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50215">
              <a:lnSpc>
                <a:spcPct val="150000"/>
              </a:lnSpc>
              <a:spcAft>
                <a:spcPts val="0"/>
              </a:spcAft>
            </a:pPr>
            <a:r>
              <a:rPr lang="uk-UA" sz="4000" b="1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не </a:t>
            </a:r>
            <a:r>
              <a:rPr lang="uk-UA" sz="4000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використав на </a:t>
            </a:r>
            <a:r>
              <a:rPr lang="uk-UA" sz="4000" b="1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навчання.</a:t>
            </a: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endParaRPr lang="uk-UA" sz="3200" b="1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r">
              <a:lnSpc>
                <a:spcPct val="150000"/>
              </a:lnSpc>
              <a:spcAft>
                <a:spcPts val="0"/>
              </a:spcAft>
            </a:pPr>
            <a:r>
              <a:rPr lang="uk-UA" sz="3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uk-UA" sz="32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</a:t>
            </a:r>
            <a:r>
              <a:rPr lang="uk-UA" sz="32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Пліній</a:t>
            </a:r>
            <a:r>
              <a:rPr lang="uk-UA" sz="32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  <a:endParaRPr lang="ru-RU" sz="32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514412" y="4699085"/>
            <a:ext cx="9277476" cy="90383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uk-UA" sz="4000" dirty="0" smtClean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Не </a:t>
            </a:r>
            <a:r>
              <a:rPr lang="uk-UA" sz="4000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хочеш відставати від життя – учись!</a:t>
            </a:r>
            <a:endParaRPr lang="ru-RU" sz="4000" dirty="0">
              <a:solidFill>
                <a:srgbClr val="0070C0"/>
              </a:solidFill>
              <a:effectLst/>
              <a:latin typeface="Century Gothic" panose="020B0502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42267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902691" y="812800"/>
            <a:ext cx="8599054" cy="3785652"/>
          </a:xfrm>
          <a:prstGeom prst="rect">
            <a:avLst/>
          </a:prstGeom>
          <a:scene3d>
            <a:camera prst="perspectiveRelaxedModerately"/>
            <a:lightRig rig="threePt" dir="t"/>
          </a:scene3d>
        </p:spPr>
        <p:txBody>
          <a:bodyPr wrap="square">
            <a:spAutoFit/>
          </a:bodyPr>
          <a:lstStyle/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uk-UA" sz="8000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Урок завершено. </a:t>
            </a:r>
            <a:endParaRPr lang="uk-UA" sz="8000" dirty="0" smtClean="0">
              <a:solidFill>
                <a:schemeClr val="bg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uk-UA" sz="8000" dirty="0" smtClean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Дякую </a:t>
            </a:r>
            <a:r>
              <a:rPr lang="uk-UA" sz="8000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 урок!</a:t>
            </a:r>
            <a:endParaRPr lang="ru-RU" sz="80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9629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652</TotalTime>
  <Words>377</Words>
  <Application>Microsoft Office PowerPoint</Application>
  <PresentationFormat>Широкоэкранный</PresentationFormat>
  <Paragraphs>128</Paragraphs>
  <Slides>27</Slides>
  <Notes>7</Notes>
  <HiddenSlides>0</HiddenSlides>
  <MMClips>2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36" baseType="lpstr">
      <vt:lpstr>Microsoft YaHei</vt:lpstr>
      <vt:lpstr>Arial</vt:lpstr>
      <vt:lpstr>Calibri</vt:lpstr>
      <vt:lpstr>Calibri Light</vt:lpstr>
      <vt:lpstr>Century Gothic</vt:lpstr>
      <vt:lpstr>Century Schoolbook</vt:lpstr>
      <vt:lpstr>Courier New</vt:lpstr>
      <vt:lpstr>Times New Roman</vt:lpstr>
      <vt:lpstr>Тема Office</vt:lpstr>
      <vt:lpstr>ВИГАДУЙ, ПРОБУЙ, ТВОРИ! РОЗУМ, ФАНТАЗІЮ ПРОЯВИ!</vt:lpstr>
      <vt:lpstr>Презентация PowerPoint</vt:lpstr>
      <vt:lpstr>Презентация PowerPoint</vt:lpstr>
      <vt:lpstr>Презентация PowerPoint</vt:lpstr>
      <vt:lpstr>Страви</vt:lpstr>
      <vt:lpstr>Трикутники на дорогах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ОКСАНА</dc:creator>
  <cp:lastModifiedBy>ОКСАНА</cp:lastModifiedBy>
  <cp:revision>79</cp:revision>
  <dcterms:created xsi:type="dcterms:W3CDTF">2021-11-04T15:10:47Z</dcterms:created>
  <dcterms:modified xsi:type="dcterms:W3CDTF">2021-12-14T12:40:16Z</dcterms:modified>
</cp:coreProperties>
</file>