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708" r:id="rId3"/>
    <p:sldMasterId id="2147483720" r:id="rId4"/>
    <p:sldMasterId id="2147483733" r:id="rId5"/>
  </p:sldMasterIdLst>
  <p:sldIdLst>
    <p:sldId id="473" r:id="rId6"/>
    <p:sldId id="484" r:id="rId7"/>
    <p:sldId id="265" r:id="rId8"/>
    <p:sldId id="486" r:id="rId9"/>
    <p:sldId id="485" r:id="rId10"/>
    <p:sldId id="488" r:id="rId11"/>
    <p:sldId id="487" r:id="rId12"/>
    <p:sldId id="489" r:id="rId13"/>
    <p:sldId id="490" r:id="rId14"/>
    <p:sldId id="480" r:id="rId15"/>
    <p:sldId id="479" r:id="rId16"/>
    <p:sldId id="263" r:id="rId17"/>
    <p:sldId id="478" r:id="rId18"/>
    <p:sldId id="260" r:id="rId19"/>
    <p:sldId id="491" r:id="rId20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8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977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172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853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1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1" y="1825625"/>
            <a:ext cx="3867151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861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015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00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1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3436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145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331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7626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870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1E12B11-4F4C-3A4C-8CBF-37056273AA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3C2B303-F250-1E4D-A969-BE028063FB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2927" y="2586038"/>
            <a:ext cx="5424668" cy="2387600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D7770C-AF11-6D4D-96F5-4881A17A66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2927" y="5065713"/>
            <a:ext cx="5424668" cy="1655762"/>
          </a:xfrm>
        </p:spPr>
        <p:txBody>
          <a:bodyPr/>
          <a:lstStyle>
            <a:lvl1pPr marL="0" indent="0" algn="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uk-U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7F82EA-5B9A-9C41-BB00-04B4EF60D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06.10.2025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88749-9614-FF45-999D-F353E2120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EA518E-3384-0441-8331-F95AD960E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139813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3D77D-74BB-D44E-9806-DE00527C2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F063C6-E040-134A-AEB8-58AD1238E4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71EF0-07E0-9645-BDE7-DB08124FF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06.10.2025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68BEBE-1F8C-4D48-AFAB-43A92C093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4926C-3B92-114A-AA89-EB3DC43FC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810706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4227C-49D1-3F47-A6C1-78DAB52D2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4DBF4E-7CCE-574A-BB52-C6920E9DFB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CBFACB-23D7-5D4A-B762-97E6D2448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06.10.2025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8B1752-548F-094F-A940-C14B7A83C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F2887C-A38B-7942-B98D-A958CA46E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78257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044E2-33D8-9F48-BFF8-5F265F24C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E3654B-7311-B54E-B2D4-4F85F0458E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A9822E-365E-F44B-8880-9626AFB5CE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218E1A-9B0A-B04C-B340-64CE2E52F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06.10.2025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CBCE76-1DDD-B644-9398-6F3AC3C75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6193AD-D165-D74B-8B66-CF20EC46E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442012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DB99E-7E5D-9E40-9345-C6DE94C3E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823DB5-E69F-BF42-A418-C411AA62EC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9B1F32-AAF8-C044-8FEB-CA26CD892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428666-2E61-A848-A1DC-502C4E968E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22E6B8-B8EA-4346-99E6-EE7E2C2628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8528C2-6410-E840-8DE5-D5216B42F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06.10.2025</a:t>
            </a:fld>
            <a:endParaRPr lang="uk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B5C41-F23C-F849-8C09-035CF7B30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73A5B6-4EE2-F64F-8219-66B4C8F3D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82008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63C09-20F3-9C49-8B2A-1E7976710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307F2A-6456-E140-8442-06901460C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06.10.2025</a:t>
            </a:fld>
            <a:endParaRPr lang="uk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E19516-6FE0-374A-9EC4-0ACF6B280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04B710-AA20-FA4F-B4A4-7A8A03CF1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61046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F58119-B34E-4446-846C-249E1AA39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06.10.2025</a:t>
            </a:fld>
            <a:endParaRPr lang="uk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10B11F2-1435-2545-AB24-7C943DDBB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883570-50FF-194F-98D1-9B50B9E2E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53087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D282B-23FA-2F49-9D8E-F3C37F26D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02937-C62F-2C4A-B853-20B8B3C00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B3901A-A23B-AC4E-A806-578C65F1E5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81311D-2CB7-0B4F-BACB-D3EB56A4A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06.10.2025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99DF36-0E89-FD42-AC33-A9063E8F9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7BCC31-9148-1442-8130-7E4F5E869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76597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56394-ABE9-874F-869F-45EF97320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D8C170-B885-6444-A2D4-7733BCFCCD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FF143D-E5D1-FF4A-9DBB-4FE6606E6A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06BBD2-2A5C-7D41-86A3-2AE8B6E65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06.10.2025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B762AE-4541-7348-9F2D-2C466F03C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3C808B-011D-0F46-B208-7CF5C7C71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60314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D44C3-AAEA-B847-8D14-FBAF56E56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BE008D-5061-0242-A860-0BEA1B74D9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435E1C-A754-6041-BF88-5D0BF07BBC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06.10.2025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559B58-8C8F-E240-A502-6992AA630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C7C5D5-0F1F-804E-9AB5-9BEC6F6BC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2106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514878-3C2C-864C-9D13-896173EC0B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86AEB7-EF3B-0B44-93C4-1D6D02873F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E83A1D-0F8F-6D4D-87C1-2B19EE2F2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06.10.2025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69C5D0-2934-1D4A-B5C7-3608E1ACD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F8386-CC75-5648-B79D-995CFD03D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88225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504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9462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8618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1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1" y="1825625"/>
            <a:ext cx="3867151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91181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1816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4840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3078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8106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05895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7591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7626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7524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/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2784" y="2928935"/>
            <a:ext cx="9986433" cy="1000131"/>
          </a:xfrm>
        </p:spPr>
        <p:txBody>
          <a:bodyPr>
            <a:noAutofit/>
          </a:bodyPr>
          <a:lstStyle>
            <a:lvl1pPr>
              <a:defRPr sz="4000" b="1" cap="all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87425" y="4295773"/>
            <a:ext cx="10001792" cy="571504"/>
          </a:xfrm>
        </p:spPr>
        <p:txBody>
          <a:bodyPr anchor="ctr">
            <a:no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6308102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Content Placeholder 2"/>
          <p:cNvSpPr>
            <a:spLocks noGrp="1"/>
          </p:cNvSpPr>
          <p:nvPr>
            <p:ph idx="1"/>
          </p:nvPr>
        </p:nvSpPr>
        <p:spPr>
          <a:xfrm>
            <a:off x="2285974" y="1700214"/>
            <a:ext cx="8803245" cy="4321175"/>
          </a:xfrm>
          <a:solidFill>
            <a:schemeClr val="bg1"/>
          </a:solidFill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7" name="Title 1"/>
          <p:cNvSpPr>
            <a:spLocks noGrp="1"/>
          </p:cNvSpPr>
          <p:nvPr>
            <p:ph type="title"/>
          </p:nvPr>
        </p:nvSpPr>
        <p:spPr>
          <a:xfrm>
            <a:off x="2285973" y="857232"/>
            <a:ext cx="8803243" cy="857232"/>
          </a:xfrm>
        </p:spPr>
        <p:txBody>
          <a:bodyPr>
            <a:normAutofit/>
          </a:bodyPr>
          <a:lstStyle>
            <a:lvl1pPr>
              <a:defRPr sz="3600" cap="small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5" name="Slide Number Placeholder 94"/>
          <p:cNvSpPr>
            <a:spLocks noGrp="1"/>
          </p:cNvSpPr>
          <p:nvPr>
            <p:ph type="sldNum" sz="quarter" idx="11"/>
          </p:nvPr>
        </p:nvSpPr>
        <p:spPr>
          <a:xfrm>
            <a:off x="10346281" y="6356351"/>
            <a:ext cx="1485872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13CD679E-4CBD-4596-90B1-4D573899534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8" name="Footer Placeholder 97"/>
          <p:cNvSpPr>
            <a:spLocks noGrp="1"/>
          </p:cNvSpPr>
          <p:nvPr>
            <p:ph type="ftr" sz="quarter" idx="12"/>
          </p:nvPr>
        </p:nvSpPr>
        <p:spPr>
          <a:xfrm>
            <a:off x="4741333" y="6356351"/>
            <a:ext cx="3860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Goes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02232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99209-1D57-4852-A270-9062740836F5}" type="datetimeFigureOut">
              <a:rPr lang="fr-FR" smtClean="0"/>
              <a:pPr/>
              <a:t>06/10/2025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679E-4CBD-4596-90B1-4D573899534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70074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99209-1D57-4852-A270-9062740836F5}" type="datetimeFigureOut">
              <a:rPr lang="fr-FR" smtClean="0"/>
              <a:pPr/>
              <a:t>06/10/2025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679E-4CBD-4596-90B1-4D573899534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6383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99209-1D57-4852-A270-9062740836F5}" type="datetimeFigureOut">
              <a:rPr lang="fr-FR" smtClean="0"/>
              <a:pPr/>
              <a:t>06/10/2025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679E-4CBD-4596-90B1-4D573899534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68544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99209-1D57-4852-A270-9062740836F5}" type="datetimeFigureOut">
              <a:rPr lang="fr-FR" smtClean="0"/>
              <a:pPr/>
              <a:t>06/10/2025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679E-4CBD-4596-90B1-4D573899534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7515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99209-1D57-4852-A270-9062740836F5}" type="datetimeFigureOut">
              <a:rPr lang="fr-FR" smtClean="0"/>
              <a:pPr/>
              <a:t>06/10/2025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679E-4CBD-4596-90B1-4D573899534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478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99209-1D57-4852-A270-9062740836F5}" type="datetimeFigureOut">
              <a:rPr lang="fr-FR" smtClean="0"/>
              <a:pPr/>
              <a:t>06/10/2025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679E-4CBD-4596-90B1-4D573899534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41246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99209-1D57-4852-A270-9062740836F5}" type="datetimeFigureOut">
              <a:rPr lang="fr-FR" smtClean="0"/>
              <a:pPr/>
              <a:t>06/10/2025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679E-4CBD-4596-90B1-4D573899534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77606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99209-1D57-4852-A270-9062740836F5}" type="datetimeFigureOut">
              <a:rPr lang="fr-FR" smtClean="0"/>
              <a:pPr/>
              <a:t>06/10/2025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679E-4CBD-4596-90B1-4D573899534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4999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99209-1D57-4852-A270-9062740836F5}" type="datetimeFigureOut">
              <a:rPr lang="fr-FR" smtClean="0"/>
              <a:pPr/>
              <a:t>06/10/2025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679E-4CBD-4596-90B1-4D573899534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8425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99209-1D57-4852-A270-9062740836F5}" type="datetimeFigureOut">
              <a:rPr lang="fr-FR" smtClean="0"/>
              <a:pPr/>
              <a:t>06/10/2025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D679E-4CBD-4596-90B1-4D573899534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2850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91672" y="4724401"/>
            <a:ext cx="10990729" cy="708025"/>
          </a:xfrm>
        </p:spPr>
        <p:txBody>
          <a:bodyPr>
            <a:noAutofit/>
          </a:bodyPr>
          <a:lstStyle>
            <a:lvl1pPr algn="ctr">
              <a:defRPr lang="en-US" sz="4400" b="1" i="0" kern="1200" baseline="0" dirty="0" smtClean="0">
                <a:ln w="1905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5410200"/>
            <a:ext cx="10972800" cy="838200"/>
          </a:xfrm>
        </p:spPr>
        <p:txBody>
          <a:bodyPr>
            <a:normAutofit/>
          </a:bodyPr>
          <a:lstStyle>
            <a:lvl1pPr marL="0" indent="0" algn="ctr">
              <a:buNone/>
              <a:defRPr sz="2000" b="0" i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3080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21933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6885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76401"/>
            <a:ext cx="53848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76401"/>
            <a:ext cx="53848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90312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295401"/>
            <a:ext cx="5386917" cy="879475"/>
          </a:xfrm>
        </p:spPr>
        <p:txBody>
          <a:bodyPr anchor="b"/>
          <a:lstStyle>
            <a:lvl1pPr marL="0" indent="0">
              <a:buNone/>
              <a:defRPr sz="2400" b="0" i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295401"/>
            <a:ext cx="5389033" cy="879475"/>
          </a:xfrm>
        </p:spPr>
        <p:txBody>
          <a:bodyPr anchor="b"/>
          <a:lstStyle>
            <a:lvl1pPr marL="0" indent="0">
              <a:buNone/>
              <a:defRPr sz="2400" b="0" i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1106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8085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60224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1676400"/>
            <a:ext cx="4011084" cy="933450"/>
          </a:xfr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676401"/>
            <a:ext cx="6815667" cy="4449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743201"/>
            <a:ext cx="4011084" cy="33829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892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093" y="4800600"/>
            <a:ext cx="10998448" cy="566738"/>
          </a:xfr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48093" y="1371600"/>
            <a:ext cx="10998448" cy="33559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093" y="5367338"/>
            <a:ext cx="109984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82721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3908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8839200" y="1676401"/>
            <a:ext cx="2743200" cy="4449763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Click to edit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76401"/>
            <a:ext cx="8026400" cy="4449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19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6.jp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hyperlink" Target="http://slidehunter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480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8754C0C-DE1F-DC4C-B291-0D1E4E7A8ABA}"/>
              </a:ext>
            </a:extLst>
          </p:cNvPr>
          <p:cNvSpPr/>
          <p:nvPr userDrawn="1"/>
        </p:nvSpPr>
        <p:spPr>
          <a:xfrm>
            <a:off x="-1" y="844952"/>
            <a:ext cx="12191999" cy="801286"/>
          </a:xfrm>
          <a:prstGeom prst="rect">
            <a:avLst/>
          </a:prstGeom>
          <a:gradFill>
            <a:gsLst>
              <a:gs pos="0">
                <a:srgbClr val="E3E3E3">
                  <a:alpha val="0"/>
                </a:srgbClr>
              </a:gs>
              <a:gs pos="100000">
                <a:srgbClr val="E3E3E3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684D996-DA3E-D442-BCA3-DFC202D3BC28}"/>
              </a:ext>
            </a:extLst>
          </p:cNvPr>
          <p:cNvSpPr/>
          <p:nvPr userDrawn="1"/>
        </p:nvSpPr>
        <p:spPr>
          <a:xfrm>
            <a:off x="-1" y="1646238"/>
            <a:ext cx="12192001" cy="5211762"/>
          </a:xfrm>
          <a:prstGeom prst="rect">
            <a:avLst/>
          </a:prstGeom>
          <a:solidFill>
            <a:srgbClr val="E3E3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181F9E-7456-C143-BF14-5B88B193EC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40FFED-328F-424A-B7FB-7F9D6B0D55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DAE83-9695-8C4A-B05F-AD7344F10D97}" type="datetimeFigureOut">
              <a:rPr lang="uk-UA" smtClean="0"/>
              <a:t>06.10.2025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909B7-9F6C-8641-A0F9-12CF3A1ABE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9DB24E-74FC-F44A-832F-ADDE29216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66A961-27A6-2A47-A122-1F78B9032CC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 flipH="1" flipV="1">
            <a:off x="0" y="3697"/>
            <a:ext cx="12192000" cy="1660966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0C4D3B-BDBC-8948-9E2B-414A9315F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511" y="155183"/>
            <a:ext cx="10515600" cy="6000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43734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FF8D8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06.10.2025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672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99209-1D57-4852-A270-9062740836F5}" type="datetimeFigureOut">
              <a:rPr lang="fr-FR" smtClean="0"/>
              <a:pPr/>
              <a:t>06/10/2025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D679E-4CBD-4596-90B1-4D57389953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 rot="5400000">
            <a:off x="11604686" y="5799923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778394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7620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752601"/>
            <a:ext cx="109728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E:\websites\slidehunter\2012beew\psd\logo2012.png">
            <a:hlinkClick r:id="rId14"/>
          </p:cNvPr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304800"/>
            <a:ext cx="2895600" cy="62865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984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b="1" i="0" kern="1200" cap="none" spc="0">
          <a:ln w="19050">
            <a:noFill/>
            <a:prstDash val="solid"/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 Black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itchFamily="18" charset="0"/>
          <a:ea typeface="+mn-ea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itchFamily="18" charset="0"/>
          <a:ea typeface="+mn-ea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itchFamily="18" charset="0"/>
          <a:ea typeface="+mn-ea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itchFamily="18" charset="0"/>
          <a:ea typeface="+mn-ea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itchFamily="18" charset="0"/>
          <a:ea typeface="+mn-ea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702922F-001A-4F10-A485-01EFBFD51A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7963" y="-168812"/>
            <a:ext cx="8131126" cy="6098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BBD00B35-A8CC-481F-B833-8D290B5F84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7811" y="3784208"/>
            <a:ext cx="5777131" cy="1603717"/>
          </a:xfrm>
          <a:solidFill>
            <a:schemeClr val="bg2">
              <a:lumMod val="10000"/>
            </a:schemeClr>
          </a:solidFill>
          <a:ln w="28575">
            <a:solidFill>
              <a:schemeClr val="bg2"/>
            </a:solidFill>
          </a:ln>
        </p:spPr>
        <p:txBody>
          <a:bodyPr>
            <a:noAutofit/>
          </a:bodyPr>
          <a:lstStyle/>
          <a:p>
            <a:r>
              <a:rPr lang="ru-RU" sz="54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ru-RU" sz="5400" b="1" dirty="0" err="1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Вампіри</a:t>
            </a:r>
            <a:r>
              <a:rPr lang="ru-RU" sz="54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" </a:t>
            </a:r>
            <a:r>
              <a:rPr lang="ru-RU" sz="5200" b="1" dirty="0" err="1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електроенергії</a:t>
            </a:r>
            <a:endParaRPr lang="ru-UA" sz="5200" b="1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Подзаголовок 6">
            <a:extLst>
              <a:ext uri="{FF2B5EF4-FFF2-40B4-BE49-F238E27FC236}">
                <a16:creationId xmlns:a16="http://schemas.microsoft.com/office/drawing/2014/main" id="{75F3E145-9C54-4CE3-BE78-68EF1D2C9E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93366" y="5835944"/>
            <a:ext cx="8679765" cy="789939"/>
          </a:xfrm>
          <a:solidFill>
            <a:schemeClr val="tx1">
              <a:lumMod val="85000"/>
              <a:lumOff val="15000"/>
            </a:schemeClr>
          </a:solidFill>
          <a:ln>
            <a:solidFill>
              <a:schemeClr val="bg2"/>
            </a:solidFill>
          </a:ln>
        </p:spPr>
        <p:txBody>
          <a:bodyPr>
            <a:normAutofit fontScale="92500"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Математика </a:t>
            </a:r>
            <a:r>
              <a:rPr lang="uk-UA" sz="44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енергозбереження</a:t>
            </a:r>
            <a:endParaRPr lang="ru-UA" sz="4400" b="1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B85B7E3-88BE-419A-AD85-2C644F6E2A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6049" y="232117"/>
            <a:ext cx="3355145" cy="3355145"/>
          </a:xfrm>
          <a:prstGeom prst="rect">
            <a:avLst/>
          </a:prstGeom>
        </p:spPr>
      </p:pic>
      <p:sp>
        <p:nvSpPr>
          <p:cNvPr id="2" name="Стрелка: вправо 1">
            <a:extLst>
              <a:ext uri="{FF2B5EF4-FFF2-40B4-BE49-F238E27FC236}">
                <a16:creationId xmlns:a16="http://schemas.microsoft.com/office/drawing/2014/main" id="{7D3F2036-3D78-4432-8F7E-00852F46EF6C}"/>
              </a:ext>
            </a:extLst>
          </p:cNvPr>
          <p:cNvSpPr/>
          <p:nvPr/>
        </p:nvSpPr>
        <p:spPr>
          <a:xfrm>
            <a:off x="318869" y="4232228"/>
            <a:ext cx="2562921" cy="1885070"/>
          </a:xfrm>
          <a:prstGeom prst="rightArrow">
            <a:avLst>
              <a:gd name="adj1" fmla="val 60448"/>
              <a:gd name="adj2" fmla="val 28358"/>
            </a:avLst>
          </a:prstGeom>
          <a:solidFill>
            <a:schemeClr val="bg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Урок - дослідження</a:t>
            </a:r>
            <a:endParaRPr lang="ru-UA" sz="2400" b="1" dirty="0">
              <a:solidFill>
                <a:schemeClr val="tx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542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12B74F6-8E49-4D61-A54F-B5E3C72D4E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1502" y="618978"/>
            <a:ext cx="8468750" cy="5613010"/>
          </a:xfrm>
          <a:solidFill>
            <a:schemeClr val="tx2">
              <a:lumMod val="60000"/>
              <a:lumOff val="40000"/>
            </a:schemeClr>
          </a:solidFill>
          <a:ln w="57150"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Часто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вимкнення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телевізора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чи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інших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пристроїв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викликає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враження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що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економите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електроенергію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.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Однак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якщо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не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вимикаєте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пристрої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з розетки, вони все одно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споживають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енергію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що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може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збільшити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ваші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рахунки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.</a:t>
            </a:r>
          </a:p>
          <a:p>
            <a:endParaRPr lang="ru-RU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Багато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пристроїв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продовжують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споживати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електрику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навіть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після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того, як вони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вимкнені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.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Сьогодні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ми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дізнаємося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про "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пристрої-вампіри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",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які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можуть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споживати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енергію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навіть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у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вимкненому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стані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.</a:t>
            </a:r>
            <a:endParaRPr lang="ru-UA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2A17FD-F0CB-4525-A700-6816E0CDC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114" y="3802416"/>
            <a:ext cx="2611832" cy="27040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50291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1B48EF5-1578-49AB-873B-9ACAA3572B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7075" y="1139483"/>
            <a:ext cx="9613607" cy="5405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F403E1-7D98-4DB0-B6AA-95936F90FC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58" y="3270553"/>
            <a:ext cx="1579685" cy="32747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4919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37C5CE-3EBA-4E16-9E1C-26A1FE90E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4E9AC9-DAE7-42F2-9A8B-AB77D0E06E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33285F-F3B7-4B46-8B01-E2C1B2D6FF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863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FA1C5C4-2BD5-4E5C-9150-2F05AE20D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626" y="1772529"/>
            <a:ext cx="8412480" cy="4670474"/>
          </a:xfrm>
          <a:ln w="57150">
            <a:solidFill>
              <a:schemeClr val="accent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Вимикаючи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найбільшого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винуватця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—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настільні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комп’ютери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та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супутні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присторої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—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можете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значно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заощадити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.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Якщо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монітори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і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принтери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залишаються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у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режимі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очікування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коли вони не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використовуються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то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це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призводить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до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непотрібного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споживання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енергії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та,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ймовірно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коштує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вам дорого. Тому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переконатися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що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вимикаєте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комп’ютер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і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монітор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з розетки, а не просто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вимикаєте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їх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.</a:t>
            </a:r>
            <a:endParaRPr lang="ru-UA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F21161E-7BA8-49AE-905E-172860AFFA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9183" y="4187721"/>
            <a:ext cx="2475191" cy="2670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CE5AFF7-67B8-44AA-9988-6065F2E825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0" y="0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705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B0AD752-15CB-438A-80F7-439961575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0745" y="330588"/>
            <a:ext cx="4554416" cy="455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0FA1C5C4-2BD5-4E5C-9150-2F05AE20D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626" y="1645921"/>
            <a:ext cx="6302325" cy="4797082"/>
          </a:xfrm>
          <a:ln w="57150">
            <a:solidFill>
              <a:schemeClr val="accent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Сучасні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телевізори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та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аксесуари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до них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також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можуть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додати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близько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1000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грн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до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вашого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річного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рахунку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якщо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залишаються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включеними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.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Рекомендується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використовувати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подовжувач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для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телевізорів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ігрових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консолей та приставок,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що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полегшує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їх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вимикання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коли вони не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використовуються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.</a:t>
            </a:r>
            <a:endParaRPr lang="ru-UA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9DE37C3-047A-45C9-A5A1-A56A44BE3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6605" y="2954214"/>
            <a:ext cx="2824282" cy="390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022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4CA653-EC18-491F-B551-FC39161B1B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9569" y="3235569"/>
            <a:ext cx="3622431" cy="3622431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0FA1C5C4-2BD5-4E5C-9150-2F05AE20D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627" y="1913207"/>
            <a:ext cx="5345722" cy="4529796"/>
          </a:xfrm>
          <a:ln w="57150">
            <a:solidFill>
              <a:schemeClr val="accent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Підтримка наших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гаджетів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на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повному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заряді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завжди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є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пріоритетом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але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зарядні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пристрої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для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телефонів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і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ноутбуків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також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є "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пристроями-вампірами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". Вони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продовжують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споживати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енергію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навіть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якщо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гаджет уже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заряджений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.</a:t>
            </a:r>
            <a:endParaRPr lang="ru-UA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76CE680-309D-48EF-B045-A12E06212E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2824" y="1741352"/>
            <a:ext cx="3232923" cy="452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255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49CB88-06A6-4697-8E5D-D45420D353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3895" y="1401677"/>
            <a:ext cx="2893022" cy="2893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0FA1C5C4-2BD5-4E5C-9150-2F05AE20D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626" y="1927274"/>
            <a:ext cx="5190977" cy="4656406"/>
          </a:xfrm>
          <a:ln w="57150">
            <a:solidFill>
              <a:schemeClr val="accent1">
                <a:lumMod val="50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Також мікрохвильові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печі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кавоварки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та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тостери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можуть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витрачати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енергію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якщо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залишаються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підключеними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до розетки.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Рекомендується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використовувати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подовжувач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для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кухонних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приладів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що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може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заощадити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до 700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грн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на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рік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.</a:t>
            </a:r>
            <a:endParaRPr lang="ru-UA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259D424-F8ED-495B-97DF-740533A8E4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2819" y="2541299"/>
            <a:ext cx="3605752" cy="416595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B897C74-EC59-45E0-84D9-6F941F9562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2818" y="254137"/>
            <a:ext cx="2696306" cy="1801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5F24BAB-16DA-4B14-AD43-00CDEB63FB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3896" y="4009812"/>
            <a:ext cx="2858922" cy="2573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170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FA1C5C4-2BD5-4E5C-9150-2F05AE20D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626" y="1780734"/>
            <a:ext cx="4662267" cy="4043291"/>
          </a:xfrm>
          <a:ln w="57150">
            <a:solidFill>
              <a:schemeClr val="accent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Окрім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цього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експерти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радять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вимикати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Wi-Fi-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роутери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коли вони не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використовуються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адже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навіть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мінімальне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споживання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енергії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може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підвищити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рахунки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. </a:t>
            </a:r>
            <a:endParaRPr lang="ru-UA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BD368A7-7476-4821-8B17-0CF6FA3C56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5028" y="628971"/>
            <a:ext cx="4349204" cy="434920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30348C0-8C8F-427A-B357-D6A0FC05DC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748" y="2986453"/>
            <a:ext cx="4662268" cy="4662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5830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5ED0DC4-46A8-44B1-B74A-3EE43B17C8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625" y="1505243"/>
            <a:ext cx="6372664" cy="4951828"/>
          </a:xfrm>
          <a:solidFill>
            <a:schemeClr val="tx2">
              <a:lumMod val="50000"/>
            </a:schemeClr>
          </a:solidFill>
          <a:ln w="57150">
            <a:solidFill>
              <a:schemeClr val="tx2">
                <a:lumMod val="20000"/>
                <a:lumOff val="80000"/>
              </a:schemeClr>
            </a:solidFill>
          </a:ln>
        </p:spPr>
        <p:txBody>
          <a:bodyPr>
            <a:noAutofit/>
          </a:bodyPr>
          <a:lstStyle/>
          <a:p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Енергетики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розповіли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, як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економно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користуватися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бойлером і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платити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менше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за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світло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. За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їхніми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словами, не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варто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вимикати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сучасний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бойлер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із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розетки,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оскільки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на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нагрівання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нової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води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витрачатиметься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більше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електроенергії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ніж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на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підтримання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постійної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температури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.</a:t>
            </a:r>
            <a:endParaRPr lang="ru-UA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4F613C9-1D00-419B-85BC-A4F066034D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3224" y="152987"/>
            <a:ext cx="4951828" cy="49518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9691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D65BF3B-5BFF-43E0-9C9A-93728DA95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032" y="1406769"/>
            <a:ext cx="7962314" cy="4923693"/>
          </a:xfrm>
          <a:solidFill>
            <a:schemeClr val="tx2">
              <a:lumMod val="50000"/>
            </a:schemeClr>
          </a:solidFill>
          <a:ln w="57150">
            <a:solidFill>
              <a:schemeClr val="tx2">
                <a:lumMod val="20000"/>
                <a:lumOff val="80000"/>
              </a:schemeClr>
            </a:solidFill>
          </a:ln>
        </p:spPr>
        <p:txBody>
          <a:bodyPr>
            <a:noAutofit/>
          </a:bodyPr>
          <a:lstStyle/>
          <a:p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Фахівці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також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зазначили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що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холодильники з морозильною камерою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слід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залишати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увімкненими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бо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продукти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можуть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зіпсуватися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.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Однак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під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час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відпустки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можна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змусити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холодильник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споживати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менше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енергії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позбувшись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непотрібних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продуктів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і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змінивши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режим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роботи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.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Менш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заповнений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холодильник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потребує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менше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енергії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для </a:t>
            </a:r>
            <a:r>
              <a:rPr lang="ru-RU" sz="2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підтримки</a:t>
            </a:r>
            <a:r>
              <a:rPr lang="ru-RU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 прохолоди.</a:t>
            </a:r>
            <a:endParaRPr lang="ru-UA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94E3D0-8267-4960-B5D0-6137376979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2435" y="196948"/>
            <a:ext cx="3278550" cy="45438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97408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88165-7CA2-2C44-8610-B4B5268900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02215" y="3546230"/>
            <a:ext cx="5859165" cy="2387600"/>
          </a:xfrm>
        </p:spPr>
        <p:txBody>
          <a:bodyPr>
            <a:noAutofit/>
          </a:bodyPr>
          <a:lstStyle/>
          <a:p>
            <a:r>
              <a:rPr lang="ru-RU" sz="4000" b="1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ru-RU" sz="4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З’їдають</a:t>
            </a:r>
            <a:r>
              <a:rPr lang="ru-RU" sz="4000" b="1" dirty="0">
                <a:latin typeface="Courier New" panose="02070309020205020404" pitchFamily="49" charset="0"/>
                <a:cs typeface="Courier New" panose="02070309020205020404" pitchFamily="49" charset="0"/>
              </a:rPr>
              <a:t>" </a:t>
            </a:r>
            <a:r>
              <a:rPr lang="ru-RU" sz="4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гроші</a:t>
            </a:r>
            <a:r>
              <a:rPr lang="ru-RU" sz="4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та </a:t>
            </a:r>
            <a:r>
              <a:rPr lang="ru-RU" sz="4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енергію</a:t>
            </a:r>
            <a:r>
              <a:rPr lang="ru-RU" sz="4000" b="1" dirty="0">
                <a:latin typeface="Courier New" panose="02070309020205020404" pitchFamily="49" charset="0"/>
                <a:cs typeface="Courier New" panose="02070309020205020404" pitchFamily="49" charset="0"/>
              </a:rPr>
              <a:t>: </a:t>
            </a:r>
            <a:r>
              <a:rPr lang="ru-RU" sz="3200" b="1" dirty="0" err="1">
                <a:solidFill>
                  <a:schemeClr val="bg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які</a:t>
            </a:r>
            <a:r>
              <a:rPr lang="ru-RU" sz="3200" b="1" dirty="0">
                <a:solidFill>
                  <a:schemeClr val="bg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3200" b="1" dirty="0" err="1">
                <a:solidFill>
                  <a:schemeClr val="bg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прилади</a:t>
            </a:r>
            <a:r>
              <a:rPr lang="ru-RU" sz="3200" b="1" dirty="0">
                <a:solidFill>
                  <a:schemeClr val="bg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3200" b="1" dirty="0" err="1">
                <a:solidFill>
                  <a:schemeClr val="bg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варто</a:t>
            </a:r>
            <a:r>
              <a:rPr lang="ru-RU" sz="3200" b="1" dirty="0">
                <a:solidFill>
                  <a:schemeClr val="bg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3200" b="1" dirty="0" err="1">
                <a:solidFill>
                  <a:schemeClr val="bg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вимикати</a:t>
            </a:r>
            <a:r>
              <a:rPr lang="ru-RU" sz="3200" b="1" dirty="0">
                <a:solidFill>
                  <a:schemeClr val="bg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3200" b="1" dirty="0" err="1">
                <a:solidFill>
                  <a:schemeClr val="bg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після</a:t>
            </a:r>
            <a:r>
              <a:rPr lang="ru-RU" sz="3200" b="1" dirty="0">
                <a:solidFill>
                  <a:schemeClr val="bg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3200" b="1" dirty="0" err="1">
                <a:solidFill>
                  <a:schemeClr val="bg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користування</a:t>
            </a:r>
            <a:r>
              <a:rPr lang="ru-RU" sz="3200" b="1" dirty="0">
                <a:solidFill>
                  <a:schemeClr val="bg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endParaRPr lang="uk-UA" sz="3200" b="1" dirty="0">
              <a:solidFill>
                <a:schemeClr val="bg2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DF2FA-B8F5-3046-81A3-F133E477B4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02215" y="6025905"/>
            <a:ext cx="5859165" cy="1655762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Практична робота </a:t>
            </a:r>
            <a:endParaRPr lang="uk-UA" sz="2800" b="1" dirty="0">
              <a:solidFill>
                <a:schemeClr val="accent1">
                  <a:lumMod val="60000"/>
                  <a:lumOff val="40000"/>
                </a:schemeClr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1C8255E-1E4F-40F7-90F8-BF04EA5FFF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803" y="157443"/>
            <a:ext cx="5815412" cy="36915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C430DBA-E1F0-4197-BF4E-FF4A216597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350" y="382526"/>
            <a:ext cx="3944409" cy="19668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BEC0A7E-B5B8-4593-84A5-C949920D59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620" y="4465247"/>
            <a:ext cx="2158171" cy="215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3588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0C0DED48-609C-4947-8C40-1735A7FFAE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9944333"/>
              </p:ext>
            </p:extLst>
          </p:nvPr>
        </p:nvGraphicFramePr>
        <p:xfrm>
          <a:off x="246744" y="609600"/>
          <a:ext cx="11687349" cy="5921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6843">
                  <a:extLst>
                    <a:ext uri="{9D8B030D-6E8A-4147-A177-3AD203B41FA5}">
                      <a16:colId xmlns:a16="http://schemas.microsoft.com/office/drawing/2014/main" val="350749348"/>
                    </a:ext>
                  </a:extLst>
                </a:gridCol>
                <a:gridCol w="2703658">
                  <a:extLst>
                    <a:ext uri="{9D8B030D-6E8A-4147-A177-3AD203B41FA5}">
                      <a16:colId xmlns:a16="http://schemas.microsoft.com/office/drawing/2014/main" val="4215316054"/>
                    </a:ext>
                  </a:extLst>
                </a:gridCol>
                <a:gridCol w="2337470">
                  <a:extLst>
                    <a:ext uri="{9D8B030D-6E8A-4147-A177-3AD203B41FA5}">
                      <a16:colId xmlns:a16="http://schemas.microsoft.com/office/drawing/2014/main" val="3196198835"/>
                    </a:ext>
                  </a:extLst>
                </a:gridCol>
                <a:gridCol w="2163802">
                  <a:extLst>
                    <a:ext uri="{9D8B030D-6E8A-4147-A177-3AD203B41FA5}">
                      <a16:colId xmlns:a16="http://schemas.microsoft.com/office/drawing/2014/main" val="2917371840"/>
                    </a:ext>
                  </a:extLst>
                </a:gridCol>
                <a:gridCol w="1286078">
                  <a:extLst>
                    <a:ext uri="{9D8B030D-6E8A-4147-A177-3AD203B41FA5}">
                      <a16:colId xmlns:a16="http://schemas.microsoft.com/office/drawing/2014/main" val="2981517344"/>
                    </a:ext>
                  </a:extLst>
                </a:gridCol>
                <a:gridCol w="1168736">
                  <a:extLst>
                    <a:ext uri="{9D8B030D-6E8A-4147-A177-3AD203B41FA5}">
                      <a16:colId xmlns:a16="http://schemas.microsoft.com/office/drawing/2014/main" val="653841690"/>
                    </a:ext>
                  </a:extLst>
                </a:gridCol>
                <a:gridCol w="1520762">
                  <a:extLst>
                    <a:ext uri="{9D8B030D-6E8A-4147-A177-3AD203B41FA5}">
                      <a16:colId xmlns:a16="http://schemas.microsoft.com/office/drawing/2014/main" val="1909497195"/>
                    </a:ext>
                  </a:extLst>
                </a:gridCol>
              </a:tblGrid>
              <a:tr h="679433">
                <a:tc>
                  <a:txBody>
                    <a:bodyPr/>
                    <a:lstStyle/>
                    <a:p>
                      <a:r>
                        <a:rPr lang="uk-UA" sz="2800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№</a:t>
                      </a:r>
                      <a:endParaRPr lang="ru-UA" sz="2800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Електричні прилади </a:t>
                      </a:r>
                      <a:endParaRPr lang="ru-UA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кВт/год ( режим очікування )</a:t>
                      </a:r>
                      <a:endParaRPr lang="ru-UA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За ніч ( 23.00 – 7.00 )</a:t>
                      </a:r>
                      <a:endParaRPr lang="ru-UA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1 кВт в грн</a:t>
                      </a:r>
                      <a:endParaRPr lang="ru-UA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Місяць, 30 днів</a:t>
                      </a:r>
                      <a:endParaRPr lang="ru-UA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Загальна сума, рік</a:t>
                      </a:r>
                      <a:endParaRPr lang="ru-UA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1699636"/>
                  </a:ext>
                </a:extLst>
              </a:tr>
              <a:tr h="456668"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1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Морозильна камера 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4</a:t>
                      </a:r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,32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808074"/>
                  </a:ext>
                </a:extLst>
              </a:tr>
              <a:tr h="456668"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2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Холодильник 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084042"/>
                  </a:ext>
                </a:extLst>
              </a:tr>
              <a:tr h="456668"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3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Бойлер 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3439478"/>
                  </a:ext>
                </a:extLst>
              </a:tr>
              <a:tr h="456668"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4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Телевізор 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943707"/>
                  </a:ext>
                </a:extLst>
              </a:tr>
              <a:tr h="675719"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5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Пилосмок, праска, </a:t>
                      </a:r>
                      <a:r>
                        <a:rPr lang="uk-UA" b="1" dirty="0" err="1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блендер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7368549"/>
                  </a:ext>
                </a:extLst>
              </a:tr>
              <a:tr h="456668"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6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Ноутбук 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0,002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1946"/>
                  </a:ext>
                </a:extLst>
              </a:tr>
              <a:tr h="456668"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7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Мікрохвильова піч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0,003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583796"/>
                  </a:ext>
                </a:extLst>
              </a:tr>
              <a:tr h="456668"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8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Пральна машина 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0,001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6049143"/>
                  </a:ext>
                </a:extLst>
              </a:tr>
              <a:tr h="456668"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9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Зарядний пристрій  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0,001 Х 1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9472486"/>
                  </a:ext>
                </a:extLst>
              </a:tr>
              <a:tr h="456668"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10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Wi-Fi-</a:t>
                      </a:r>
                      <a:r>
                        <a:rPr lang="ru-RU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роутер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0,010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9476452"/>
                  </a:ext>
                </a:extLst>
              </a:tr>
              <a:tr h="456668"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Всього 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х 8 = </a:t>
                      </a:r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UA" b="1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UA" b="1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588859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73582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1672" y="4557932"/>
            <a:ext cx="10990729" cy="2025748"/>
          </a:xfrm>
          <a:solidFill>
            <a:schemeClr val="tx2">
              <a:lumMod val="75000"/>
            </a:schemeClr>
          </a:solidFill>
          <a:ln w="38100">
            <a:solidFill>
              <a:schemeClr val="bg1"/>
            </a:solidFill>
          </a:ln>
        </p:spPr>
        <p:txBody>
          <a:bodyPr/>
          <a:lstStyle/>
          <a:p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Звичка </a:t>
            </a:r>
            <a:r>
              <a:rPr lang="ru-RU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вимикати</a:t>
            </a:r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пристрої</a:t>
            </a:r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з розетки </a:t>
            </a:r>
            <a:r>
              <a:rPr lang="ru-RU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може</a:t>
            </a:r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здатися</a:t>
            </a:r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складною на початку, але </a:t>
            </a:r>
            <a:r>
              <a:rPr lang="ru-RU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це</a:t>
            </a:r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допоможе</a:t>
            </a:r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зекономити</a:t>
            </a:r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чималу</a:t>
            </a:r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суму на </a:t>
            </a:r>
            <a:r>
              <a:rPr lang="ru-RU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рахунках</a:t>
            </a:r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за </a:t>
            </a:r>
            <a:r>
              <a:rPr lang="ru-RU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електроенергію</a:t>
            </a:r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.</a:t>
            </a:r>
            <a:endParaRPr lang="en-PH" sz="32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7733F5D-60E5-4605-9B76-01064A6826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4683" y="101389"/>
            <a:ext cx="3629466" cy="363314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AFD13AB-519A-4A54-924A-0D079FA4A5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1" y="101389"/>
            <a:ext cx="4718713" cy="37981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841054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73753E9-064E-4574-BD26-8074544C48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77" y="3294744"/>
            <a:ext cx="3130061" cy="31300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665A26A-161C-485B-A64A-C8164B6B4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1828" y="188687"/>
            <a:ext cx="8345715" cy="1015999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>
                <a:solidFill>
                  <a:schemeClr val="bg1"/>
                </a:solidFill>
              </a:rPr>
              <a:t>Бережи енергію – збережи Україну</a:t>
            </a:r>
            <a:endParaRPr lang="ru-UA" sz="4000" b="1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9EE0EC6-8596-4AC7-926A-70E4B657AB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938" y="1344805"/>
            <a:ext cx="8789824" cy="49398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68528261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Custom 79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384D8B"/>
      </a:accent1>
      <a:accent2>
        <a:srgbClr val="F68E87"/>
      </a:accent2>
      <a:accent3>
        <a:srgbClr val="A5A5A5"/>
      </a:accent3>
      <a:accent4>
        <a:srgbClr val="E1AA0D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BlueMosaic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465</Words>
  <Application>Microsoft Office PowerPoint</Application>
  <PresentationFormat>Широкоэкранный</PresentationFormat>
  <Paragraphs>52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15</vt:i4>
      </vt:variant>
    </vt:vector>
  </HeadingPairs>
  <TitlesOfParts>
    <vt:vector size="26" baseType="lpstr">
      <vt:lpstr>Arial</vt:lpstr>
      <vt:lpstr>Arial Black</vt:lpstr>
      <vt:lpstr>Calibri</vt:lpstr>
      <vt:lpstr>Calibri Light</vt:lpstr>
      <vt:lpstr>Courier New</vt:lpstr>
      <vt:lpstr>Times New Roman</vt:lpstr>
      <vt:lpstr>1_Тема Office</vt:lpstr>
      <vt:lpstr>Office Theme</vt:lpstr>
      <vt:lpstr>2_Тема Office</vt:lpstr>
      <vt:lpstr>BlueMosaic template</vt:lpstr>
      <vt:lpstr>2_Office Theme</vt:lpstr>
      <vt:lpstr>"Вампіри" електроенергії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"З’їдають" гроші та енергію: які прилади варто вимикати після користування </vt:lpstr>
      <vt:lpstr>Презентация PowerPoint</vt:lpstr>
      <vt:lpstr>Звичка вимикати пристрої з розетки може здатися складною на початку, але це допоможе зекономити чималу суму на рахунках за електроенергію.</vt:lpstr>
      <vt:lpstr>Бережи енергію – збережи Україну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 Прокопенко</dc:creator>
  <cp:lastModifiedBy>Оксана Прокопенко</cp:lastModifiedBy>
  <cp:revision>27</cp:revision>
  <dcterms:created xsi:type="dcterms:W3CDTF">2025-09-29T20:46:18Z</dcterms:created>
  <dcterms:modified xsi:type="dcterms:W3CDTF">2025-10-06T13:32:08Z</dcterms:modified>
</cp:coreProperties>
</file>