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media/audio1.wav" ContentType="audio/wav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08" r:id="rId3"/>
  </p:sldMasterIdLst>
  <p:notesMasterIdLst>
    <p:notesMasterId r:id="rId69"/>
  </p:notesMasterIdLst>
  <p:handoutMasterIdLst>
    <p:handoutMasterId r:id="rId70"/>
  </p:handoutMasterIdLst>
  <p:sldIdLst>
    <p:sldId id="405" r:id="rId4"/>
    <p:sldId id="368" r:id="rId5"/>
    <p:sldId id="256" r:id="rId6"/>
    <p:sldId id="407" r:id="rId7"/>
    <p:sldId id="408" r:id="rId8"/>
    <p:sldId id="392" r:id="rId9"/>
    <p:sldId id="420" r:id="rId10"/>
    <p:sldId id="365" r:id="rId11"/>
    <p:sldId id="260" r:id="rId12"/>
    <p:sldId id="294" r:id="rId13"/>
    <p:sldId id="262" r:id="rId14"/>
    <p:sldId id="295" r:id="rId15"/>
    <p:sldId id="296" r:id="rId16"/>
    <p:sldId id="263" r:id="rId17"/>
    <p:sldId id="297" r:id="rId18"/>
    <p:sldId id="333" r:id="rId19"/>
    <p:sldId id="380" r:id="rId20"/>
    <p:sldId id="298" r:id="rId21"/>
    <p:sldId id="334" r:id="rId22"/>
    <p:sldId id="265" r:id="rId23"/>
    <p:sldId id="299" r:id="rId24"/>
    <p:sldId id="335" r:id="rId25"/>
    <p:sldId id="360" r:id="rId26"/>
    <p:sldId id="316" r:id="rId27"/>
    <p:sldId id="336" r:id="rId28"/>
    <p:sldId id="385" r:id="rId29"/>
    <p:sldId id="418" r:id="rId30"/>
    <p:sldId id="411" r:id="rId31"/>
    <p:sldId id="318" r:id="rId32"/>
    <p:sldId id="337" r:id="rId33"/>
    <p:sldId id="382" r:id="rId34"/>
    <p:sldId id="320" r:id="rId35"/>
    <p:sldId id="338" r:id="rId36"/>
    <p:sldId id="271" r:id="rId37"/>
    <p:sldId id="321" r:id="rId38"/>
    <p:sldId id="339" r:id="rId39"/>
    <p:sldId id="272" r:id="rId40"/>
    <p:sldId id="322" r:id="rId41"/>
    <p:sldId id="340" r:id="rId42"/>
    <p:sldId id="361" r:id="rId43"/>
    <p:sldId id="323" r:id="rId44"/>
    <p:sldId id="341" r:id="rId45"/>
    <p:sldId id="383" r:id="rId46"/>
    <p:sldId id="373" r:id="rId47"/>
    <p:sldId id="324" r:id="rId48"/>
    <p:sldId id="342" r:id="rId49"/>
    <p:sldId id="363" r:id="rId50"/>
    <p:sldId id="325" r:id="rId51"/>
    <p:sldId id="343" r:id="rId52"/>
    <p:sldId id="384" r:id="rId53"/>
    <p:sldId id="326" r:id="rId54"/>
    <p:sldId id="344" r:id="rId55"/>
    <p:sldId id="281" r:id="rId56"/>
    <p:sldId id="414" r:id="rId57"/>
    <p:sldId id="415" r:id="rId58"/>
    <p:sldId id="327" r:id="rId59"/>
    <p:sldId id="345" r:id="rId60"/>
    <p:sldId id="386" r:id="rId61"/>
    <p:sldId id="396" r:id="rId62"/>
    <p:sldId id="397" r:id="rId63"/>
    <p:sldId id="398" r:id="rId64"/>
    <p:sldId id="419" r:id="rId65"/>
    <p:sldId id="388" r:id="rId66"/>
    <p:sldId id="412" r:id="rId67"/>
    <p:sldId id="413" r:id="rId68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3300"/>
    <a:srgbClr val="0033CC"/>
    <a:srgbClr val="00FF00"/>
    <a:srgbClr val="006600"/>
    <a:srgbClr val="660066"/>
    <a:srgbClr val="000066"/>
    <a:srgbClr val="663300"/>
    <a:srgbClr val="00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3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" Type="http://schemas.openxmlformats.org/officeDocument/2006/relationships/slide" Target="slides/slide4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CF97E-4764-4AFB-B9E5-30A713A1ADE2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3CD79-B49F-4849-B9ED-05A6CFBACA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5735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C6171C-8910-485E-A0B5-BA4E957EDDBA}" type="datetimeFigureOut">
              <a:rPr lang="ru-RU" smtClean="0"/>
              <a:pPr/>
              <a:t>19.02.2022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F6753A-47C4-4518-902E-89ABA12E54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179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093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099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567521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0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940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400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995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28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79440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868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0769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0079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2640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4652582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9880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0568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2002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7798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243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7167485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8119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8258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4131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7580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58314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6255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602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1107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4456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1790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863373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1571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993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573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638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19.02.2022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FE8637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E8637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94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3.xml"/><Relationship Id="rId1" Type="http://schemas.openxmlformats.org/officeDocument/2006/relationships/audio" Target="file:///C:\Users\&#1048;&#1088;&#1080;&#1085;&#1072;\Desktop\2016%20&#1065;&#1086;%20&#1044;&#1077;%20&#1050;&#1086;&#1083;&#1080;\&#1087;&#1086;&#1095;&#1072;&#1090;&#1086;&#1082;%20&#1075;&#1088;&#1080;.mp3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static-p3.fotolia.com/jpg/00/08/74/98/400_F_8749893_ZjqJwFpr8L6npOl0VU3sYLsyQFSnruIG.jpg" TargetMode="External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2.wmf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google.ru/imgres?imgurl=http://www.dcwild.com/images/Captives/screech-owl-1.jpg&amp;imgrefurl=http://www.dcwild.com/captives.htm&amp;usg=__9Sl7AL345KnOxxOx4O1qOx8CJi8=&amp;h=600&amp;w=478&amp;sz=205&amp;hl=ru&amp;start=185&amp;zoom=1&amp;um=1&amp;itbs=1&amp;tbnid=RymjmWm642BvaM:&amp;tbnh=135&amp;tbnw=108&amp;prev=/images?q=%D1%81%D0%BE%D0%B2%D0%B0&amp;start=180&amp;um=1&amp;hl=ru&amp;newwindow=1&amp;sa=N&amp;rlz=1T4RNSN_ruUA402UA402&amp;ndsp=20&amp;tbs=isch:1" TargetMode="Externa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17.jpeg"/><Relationship Id="rId2" Type="http://schemas.openxmlformats.org/officeDocument/2006/relationships/audio" Target="file:///C:\Users\&#1048;&#1088;&#1080;&#1085;&#1072;\Desktop\2016%20&#1065;&#1086;%20&#1044;&#1077;%20&#1050;&#1086;&#1083;&#1080;\&#1074;&#1072;&#1103;_&#1076;&#1110;&#1074;&#1095;&#1080;&#1085;&#1072;__&#1074;_&#1089;&#1072;&#1076;&#1091;_&#1103;&#1075;&#1086;&#1076;&#1080;_&#1088;&#1074;&#1072;&#1083;&#1072;.mp3" TargetMode="External"/><Relationship Id="rId1" Type="http://schemas.microsoft.com/office/2007/relationships/media" Target="file:///C:\Users\&#1048;&#1088;&#1080;&#1085;&#1072;\Desktop\2016%20&#1065;&#1086;%20&#1044;&#1077;%20&#1050;&#1086;&#1083;&#1080;\&#1074;&#1072;&#1103;_&#1076;&#1110;&#1074;&#1095;&#1080;&#1085;&#1072;__&#1074;_&#1089;&#1072;&#1076;&#1091;_&#1103;&#1075;&#1086;&#1076;&#1080;_&#1088;&#1074;&#1072;&#1083;&#1072;.mp3" TargetMode="External"/><Relationship Id="rId6" Type="http://schemas.openxmlformats.org/officeDocument/2006/relationships/hyperlink" Target="http://musicmaking.ru/uploads/posts/2009-12/1260959374_rus_udal.jpg" TargetMode="External"/><Relationship Id="rId5" Type="http://schemas.microsoft.com/office/2007/relationships/hdphoto" Target="../media/hdphoto3.wdp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1.jpeg"/><Relationship Id="rId4" Type="http://schemas.openxmlformats.org/officeDocument/2006/relationships/hyperlink" Target="http://www.google.ru/imgres?imgurl=http://static2.aif.ru/pictures/201008/sova.jpg&amp;imgrefurl=http://www.liveinternet.ru/users/inkun/rubric/1354209/&amp;usg=__skmOoeGfXCPRFhxMvXTEAqeBDoM=&amp;h=437&amp;w=350&amp;sz=99&amp;hl=ru&amp;start=245&amp;zoom=1&amp;um=1&amp;itbs=1&amp;tbnid=lRpNOhzicly3nM:&amp;tbnh=126&amp;tbnw=101&amp;prev=/images?q=%D1%81%D0%BE%D0%B2%D0%B0+%D0%B8+%D1%81%D0%BF%D0%B8%D1%87%D0%BA%D0%B8&amp;start=240&amp;um=1&amp;hl=ru&amp;newwindow=1&amp;sa=N&amp;rlz=1T4RNSN_ruUA402UA402&amp;ndsp=20&amp;tbs=isch:1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23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hyperlink" Target="http://www.google.ru/imgres?imgurl=http://gim_1.blog.tut.by/files/2009/10/sova.jpg&amp;imgrefurl=http://gim_1.blog.tut.by/ocifrovana-novaya-versiya-simvola-gimnazii-sova/&amp;usg=__m8RV0Kiya7vo7VdMxKOH3nc87HA=&amp;h=984&amp;w=870&amp;sz=56&amp;hl=ru&amp;start=5&amp;zoom=1&amp;itbs=1&amp;tbnid=pAtwJ4JSUMUHuM:&amp;tbnh=149&amp;tbnw=132&amp;prev=/images?q=%D1%81%D0%BE%D0%B2%D0%B0+%D1%81%D0%B8%D0%BC%D0%B2%D0%BE%D0%BB&amp;hl=ru&amp;newwindow=1&amp;rlz=1T4RNSN_ruUA402UA402&amp;gbv=2&amp;tbs=isch:1" TargetMode="External"/><Relationship Id="rId5" Type="http://schemas.openxmlformats.org/officeDocument/2006/relationships/image" Target="../media/image22.jpeg"/><Relationship Id="rId10" Type="http://schemas.openxmlformats.org/officeDocument/2006/relationships/image" Target="../media/image25.jpeg"/><Relationship Id="rId4" Type="http://schemas.openxmlformats.org/officeDocument/2006/relationships/hyperlink" Target="http://chrisstephenson.typepad.com/photos/uncategorized/2007/03/31/black_box.jpg" TargetMode="External"/><Relationship Id="rId9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google.ru/imgres?imgurl=http://lifeglobe.net/media/entry/1275/10_3.jpg&amp;imgrefurl=http://lifeglobe.net/entry/1275&amp;usg=__ZWEP-G8aWKJwmVk1QsvdFzNL7Ms=&amp;h=484&amp;w=644&amp;sz=90&amp;hl=ru&amp;start=283&amp;zoom=1&amp;um=1&amp;itbs=1&amp;tbnid=Vni_Mw1eCWLsdM:&amp;tbnh=103&amp;tbnw=137&amp;prev=/images?q=%D1%81%D0%BE%D0%B2%D0%B0+%D0%B8+%D1%80%D0%B0%D0%B4%D1%83%D0%B3%D0%B0&amp;start=280&amp;um=1&amp;hl=ru&amp;newwindow=1&amp;sa=N&amp;rlz=1T4RNSN_ruUA402UA402&amp;ndsp=20&amp;tbs=isch:1" TargetMode="Externa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8.jpeg"/><Relationship Id="rId4" Type="http://schemas.openxmlformats.org/officeDocument/2006/relationships/hyperlink" Target="http://www.google.ru/imgres?imgurl=http://img0.liveinternet.ru/images/attach/c/0//52/28/52028928_1260003609_0b41d7109748.jpg&amp;imgrefurl=http://www.liveinternet.ru/tags/%F1%EE%E2%FB*/&amp;usg=__qECDH_MplCv633ADON6_vGnVvyw=&amp;h=699&amp;w=600&amp;sz=98&amp;hl=ru&amp;start=150&amp;zoom=1&amp;um=1&amp;itbs=1&amp;tbnid=UfRXTzhWXuJhDM:&amp;tbnh=139&amp;tbnw=119&amp;prev=/images?q=%D1%81%D1%8A%D0%B5%D0%B4%D0%BE%D0%B1%D0%BD%D1%8B%D0%B5+%D1%81%D0%BE%D0%B2%D0%B0&amp;start=140&amp;um=1&amp;hl=ru&amp;newwindow=1&amp;sa=N&amp;rlz=1T4RNSN_ruUA402UA402&amp;ndsp=20&amp;tbs=isch:1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1.jpeg"/><Relationship Id="rId4" Type="http://schemas.openxmlformats.org/officeDocument/2006/relationships/hyperlink" Target="http://www.google.ru/imgres?imgurl=http://vipstile.ru/cimg/small/238.jpg&amp;imgrefurl=http://vipstile.ru/catalog.php?mode=order&amp;item=238&amp;usg=__2BpeCHp6kCW2FpFCSQdkH03Yl4Y=&amp;h=170&amp;w=170&amp;sz=23&amp;hl=ru&amp;start=411&amp;zoom=0&amp;itbs=1&amp;tbnid=ljTI92NBtpmKGM:&amp;tbnh=99&amp;tbnw=99&amp;prev=/images?q=%D1%81%D0%BE%D0%B2%D0%B0+%D1%81%D0%B8%D0%BC%D0%B2%D0%BE%D0%BB&amp;start=400&amp;hl=ru&amp;newwindow=1&amp;sa=N&amp;rlz=1T4RNSN_ruUA402UA402&amp;gbv=2&amp;ndsp=20&amp;tbs=isch:1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34.jpe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hyperlink" Target="http://www.google.ru/imgres?imgurl=http://img-fotki.yandex.ru/get/3003/lexincorp.9e/0_1aa81_54686306_XL.jpg&amp;imgrefurl=http://www.liveinternet.ru/users/cdefg/tags/%EF%F2%E8%F6%FB/&amp;usg=__7FO7IpDsl2n-Nd8UXFbdMSUf0WU=&amp;h=800&amp;w=640&amp;sz=139&amp;hl=ru&amp;start=109&amp;zoom=1&amp;um=1&amp;itbs=1&amp;tbnid=dgJl1gZ2ya_dDM:&amp;tbnh=143&amp;tbnw=114&amp;prev=/images?q=%D1%81%D0%BE%D0%B2%D0%B0+%D1%80%D0%B8%D1%81%D1%83%D0%BD%D0%BE%D0%BA&amp;start=100&amp;um=1&amp;hl=ru&amp;newwindow=1&amp;sa=N&amp;rlz=1T4RNSN_ruUA402UA402&amp;ndsp=20&amp;tbs=isch:1" TargetMode="External"/><Relationship Id="rId5" Type="http://schemas.openxmlformats.org/officeDocument/2006/relationships/image" Target="../media/image33.gif"/><Relationship Id="rId4" Type="http://schemas.openxmlformats.org/officeDocument/2006/relationships/image" Target="../media/image3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37.gif"/><Relationship Id="rId7" Type="http://schemas.openxmlformats.org/officeDocument/2006/relationships/image" Target="../media/image39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4.xml"/><Relationship Id="rId6" Type="http://schemas.openxmlformats.org/officeDocument/2006/relationships/hyperlink" Target="http://www.google.ru/imgres?imgurl=http://i029.radikal.ru/0804/f5/4c7146098b69.jpg&amp;imgrefurl=http://forum.materinstvo.ru/lofiversion/index.php/t99515-850.html&amp;usg=__Acj4Sk3cWpNB2TpBw__JqL54tV4=&amp;h=300&amp;w=300&amp;sz=22&amp;hl=ru&amp;start=790&amp;zoom=1&amp;um=1&amp;itbs=1&amp;tbnid=D1k8wn87Q6QOBM:&amp;tbnh=116&amp;tbnw=116&amp;prev=/images?q=%D1%81%D0%BE%D0%B2%D0%B0+%D0%B8+%D1%80%D0%B0%D0%B4%D1%83%D0%B3%D0%B0&amp;start=780&amp;um=1&amp;hl=ru&amp;newwindow=1&amp;sa=N&amp;rlz=1T4RNSN_ruUA402UA402&amp;ndsp=20&amp;tbs=isch:1" TargetMode="External"/><Relationship Id="rId5" Type="http://schemas.openxmlformats.org/officeDocument/2006/relationships/image" Target="../media/image38.jpeg"/><Relationship Id="rId4" Type="http://schemas.openxmlformats.org/officeDocument/2006/relationships/hyperlink" Target="http://www.google.ru/imgres?imgurl=http://s56.radikal.ru/i154/0910/d6/ffc3f60c25d3t.jpg&amp;imgrefurl=http://www.liveinternet.ru/users/3162595/tags/%EF%F0%E8%F0%EE%E4%E0/page1.html&amp;usg=__k0TumBfqzJyUmXWFAkPviVKM-Mk=&amp;h=700&amp;w=533&amp;sz=88&amp;hl=ru&amp;start=77&amp;zoom=1&amp;um=1&amp;itbs=1&amp;tbnid=P8hllZdBXwaTGM:&amp;tbnh=140&amp;tbnw=107&amp;prev=/images?q=%D1%81%D0%BE%D0%B2%D0%B0+%D0%B8+%D1%80%D0%B0%D0%B4%D1%83%D0%B3%D0%B0&amp;start=60&amp;um=1&amp;hl=ru&amp;newwindow=1&amp;sa=N&amp;rlz=1T4RNSN_ruUA402UA402&amp;ndsp=20&amp;tbs=isch:1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ru/imgres?imgurl=http://www.ozon.ru/multimedia/audio_cd_covers/1000962802.jpg&amp;imgrefurl=http://www.ozon.ru/context/detail/id/4161807/&amp;usg=__rPjCF-te08JqlOiCn9_eqZGxQww=&amp;h=200&amp;w=200&amp;sz=13&amp;hl=ru&amp;start=318&amp;zoom=1&amp;um=1&amp;itbs=1&amp;tbnid=oLItFSVhg4UqQM:&amp;tbnh=104&amp;tbnw=104&amp;prev=/images?q=%D1%81%D0%BE%D0%B2%D0%B0+%D1%81%D0%B8%D0%BC%D0%B2%D0%BE%D0%BB&amp;start=300&amp;um=1&amp;hl=ru&amp;newwindow=1&amp;sa=N&amp;rlz=1T4RNSN_ruUA402UA402&amp;ndsp=20&amp;tbs=isch:1" TargetMode="External"/><Relationship Id="rId3" Type="http://schemas.openxmlformats.org/officeDocument/2006/relationships/hyperlink" Target="http://www.google.ru/imgres?imgurl=http://www.worldboxing.ru/news/160.jpg&amp;imgrefurl=http://www.worldboxing.ru/&amp;usg=__gZuhD5niJAg7MZdFVGWuhPb91Gk=&amp;h=463&amp;w=660&amp;sz=92&amp;hl=ru&amp;start=64&amp;zoom=1&amp;um=1&amp;itbs=1&amp;tbnid=yqxlroeNHIc1CM:&amp;tbnh=97&amp;tbnw=138&amp;prev=/images?q=%D0%B1%D0%BE%D0%BA%D1%81+%D1%87%D0%B5%D0%BC%D0%BF%D1%96%D0%BE%D0%BD%D1%81%D1%8C%D0%BA%D0%B8%D0%B9+%D0%BF%D0%BE%D1%94%D0%B4%D0%B8%D0%BD%D0%BE%D0%BA&amp;start=60&amp;um=1&amp;hl=ru&amp;newwindow=1&amp;sa=N&amp;rlz=1T4RNSN_ruUA402UA402&amp;ndsp=20&amp;tbs=isch:1" TargetMode="External"/><Relationship Id="rId7" Type="http://schemas.microsoft.com/office/2007/relationships/hdphoto" Target="../media/hdphoto6.wdp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2.png"/><Relationship Id="rId11" Type="http://schemas.openxmlformats.org/officeDocument/2006/relationships/image" Target="../media/image44.gif"/><Relationship Id="rId5" Type="http://schemas.openxmlformats.org/officeDocument/2006/relationships/hyperlink" Target="http://www.google.ru/imgres?imgurl=http://i.focus.ua/img/a/2/9/140792.jpg?1283198177&amp;imgrefurl=http://focus.ua/sport/140792&amp;usg=__QIP4gWYtsbjES_Q6YewzzI21bRE=&amp;h=340&amp;w=525&amp;sz=45&amp;hl=ru&amp;start=111&amp;zoom=1&amp;um=1&amp;itbs=1&amp;tbnid=jyyb0j1X9YDdKM:&amp;tbnh=85&amp;tbnw=132&amp;prev=/images?q=%D0%B1%D0%BE%D0%BA%D1%81+%D1%87%D0%B5%D0%BC%D0%BF%D1%96%D0%BE%D0%BD%D1%81%D1%8C%D0%BA%D0%B8%D0%B9+%D0%BF%D0%BE%D1%94%D0%B4%D0%B8%D0%BD%D0%BE%D0%BA&amp;start=100&amp;um=1&amp;hl=ru&amp;newwindow=1&amp;sa=N&amp;rlz=1T4RNSN_ruUA402UA402&amp;ndsp=20&amp;tbs=isch:1" TargetMode="External"/><Relationship Id="rId10" Type="http://schemas.microsoft.com/office/2007/relationships/hdphoto" Target="../media/hdphoto7.wdp"/><Relationship Id="rId4" Type="http://schemas.openxmlformats.org/officeDocument/2006/relationships/image" Target="../media/image41.jpeg"/><Relationship Id="rId9" Type="http://schemas.openxmlformats.org/officeDocument/2006/relationships/image" Target="../media/image4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7.jpeg"/><Relationship Id="rId4" Type="http://schemas.openxmlformats.org/officeDocument/2006/relationships/hyperlink" Target="http://www.google.ru/imgres?imgurl=http://skazles.ru/files/img/0005.jpg&amp;imgrefurl=http://skazles.ru/files/0005.html&amp;usg=__XLj8Lb245PinuhXYiNab8eRzvRs=&amp;h=355&amp;w=350&amp;sz=64&amp;hl=ru&amp;start=136&amp;zoom=1&amp;um=1&amp;itbs=1&amp;tbnid=HOGeHu96--iXbM:&amp;tbnh=121&amp;tbnw=119&amp;prev=/images?q=%D1%81%D0%BE%D0%B2%D0%B0&amp;start=120&amp;um=1&amp;hl=ru&amp;newwindow=1&amp;sa=N&amp;rlz=1T4RNSN_ruUA402UA402&amp;ndsp=20&amp;tbs=isch:1" TargetMode="Externa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hyperlink" Target="http://www.google.ru/imgres?imgurl=http://stranamasterov.ru/files/imagecache/orig_with_logo/i1006/S6302621.JPG&amp;imgrefurl=http://stranamasterov.ru/node/78393&amp;usg=__n1oA-37HRUwJzdUfx-Jko0euEtg=&amp;h=480&amp;w=360&amp;sz=35&amp;hl=ru&amp;start=81&amp;zoom=1&amp;um=1&amp;itbs=1&amp;tbnid=3Z9JTGWfvy5PYM:&amp;tbnh=129&amp;tbnw=97&amp;prev=/images?q=%D1%81%D0%BE%D0%B2%D0%B0+%D0%B8+%D1%81%D0%BE%D0%BB%D1%8C&amp;start=80&amp;um=1&amp;hl=ru&amp;newwindow=1&amp;sa=N&amp;rlz=1T4RNSN_ruUA402UA402&amp;ndsp=20&amp;tbs=isch:1" TargetMode="External"/><Relationship Id="rId7" Type="http://schemas.openxmlformats.org/officeDocument/2006/relationships/image" Target="../media/image51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0.jpeg"/><Relationship Id="rId5" Type="http://schemas.openxmlformats.org/officeDocument/2006/relationships/hyperlink" Target="http://www.google.ru/imgres?imgurl=http://stranamasterov.ru/files/imagecache/orig_with_logo/i1001/01_0.jpg&amp;imgrefurl=http://stranamasterov.ru/node/41708&amp;usg=__Yvu33bSG27fHKFWmGAkSbcOVMUk=&amp;h=480&amp;w=480&amp;sz=61&amp;hl=ru&amp;start=540&amp;zoom=1&amp;um=1&amp;itbs=1&amp;tbnid=ReC94bmoHsJeaM:&amp;tbnh=129&amp;tbnw=129&amp;prev=/images?q=%D1%81%D0%BE%D0%B2%D0%B0+%D1%81%D0%B8%D0%BC%D0%B2%D0%BE%D0%BB&amp;start=520&amp;um=1&amp;hl=ru&amp;newwindow=1&amp;sa=N&amp;rlz=1T4RNSN_ruUA402UA402&amp;ndsp=20&amp;tbs=isch:1" TargetMode="External"/><Relationship Id="rId4" Type="http://schemas.openxmlformats.org/officeDocument/2006/relationships/image" Target="../media/image4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56.png"/><Relationship Id="rId2" Type="http://schemas.openxmlformats.org/officeDocument/2006/relationships/audio" Target="file:///C:\Users\&#1048;&#1088;&#1080;&#1085;&#1072;\Desktop\&#1040;&#1058;&#1045;&#1057;&#1058;&#1040;&#1062;&#1030;&#1071;%202016-2017\&#8470;3%20&#1030;&#1085;&#1090;&#1077;&#1083;&#1077;&#1082;&#1090;&#1091;&#1072;&#1083;&#1100;&#1085;&#1072;%20&#1075;&#1088;&#1072;%20&#1065;&#1086;%20&#1044;&#1077;%20&#1050;&#1086;&#1083;&#1080;\verka_serdiuchka_-_ya_ne_ponyala.mp3" TargetMode="External"/><Relationship Id="rId1" Type="http://schemas.microsoft.com/office/2007/relationships/media" Target="file:///C:\Users\&#1048;&#1088;&#1080;&#1085;&#1072;\Desktop\&#1040;&#1058;&#1045;&#1057;&#1058;&#1040;&#1062;&#1030;&#1071;%202016-2017\&#8470;3%20&#1030;&#1085;&#1090;&#1077;&#1083;&#1077;&#1082;&#1090;&#1091;&#1072;&#1083;&#1100;&#1085;&#1072;%20&#1075;&#1088;&#1072;%20&#1065;&#1086;%20&#1044;&#1077;%20&#1050;&#1086;&#1083;&#1080;\verka_serdiuchka_-_ya_ne_ponyala.mp3" TargetMode="External"/><Relationship Id="rId6" Type="http://schemas.openxmlformats.org/officeDocument/2006/relationships/image" Target="../media/image55.gif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ru/imgres?imgurl=http://skrynya.net/wp-content/uploads/p159_big.jpg&amp;imgrefurl=http://skrynya.net/catalog?lang=ru&amp;usg=__m79eiCfCuGZ433zNhINSEnwOqPc=&amp;h=783&amp;w=477&amp;sz=94&amp;hl=ru&amp;start=12&amp;zoom=1&amp;um=1&amp;itbs=1&amp;tbnid=TYYX5hh8Tt0NwM:&amp;tbnh=143&amp;tbnw=87&amp;prev=/images?q=%D0%B4%D0%B5%D1%80%D0%B5%D0%B2%D1%8F%D0%BD%D0%B0%D1%8F+%D1%81%D0%BE%D0%B2%D0%B0&amp;um=1&amp;hl=ru&amp;newwindow=1&amp;rlz=1T4RNSN_ruUA402UA402&amp;tbs=isch:1" TargetMode="External"/><Relationship Id="rId3" Type="http://schemas.microsoft.com/office/2007/relationships/hdphoto" Target="../media/hdphoto8.wdp"/><Relationship Id="rId7" Type="http://schemas.microsoft.com/office/2007/relationships/hdphoto" Target="../media/hdphoto9.wdp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9.png"/><Relationship Id="rId5" Type="http://schemas.openxmlformats.org/officeDocument/2006/relationships/hyperlink" Target="http://www.google.ru/imgres?imgurl=http://www.greenmama.ru/dn_images/02/57/89/01/126734967530aa5fccb759.jpg&amp;imgrefurl=http://www.greenmama.ru/nid/225109/mnid/2604913&amp;usg=__XysuqfaKvzF03gleamP8eL8zs5I=&amp;h=300&amp;w=400&amp;sz=23&amp;hl=ru&amp;start=142&amp;zoom=1&amp;um=1&amp;itbs=1&amp;tbnid=cnhdc0KoFSt5iM:&amp;tbnh=93&amp;tbnw=124&amp;prev=/images?q=%D1%81%D0%BE%D0%B2%D0%B0&amp;start=140&amp;um=1&amp;hl=ru&amp;newwindow=1&amp;sa=N&amp;rlz=1T4RNSN_ruUA402UA402&amp;ndsp=20&amp;tbs=isch:1" TargetMode="External"/><Relationship Id="rId4" Type="http://schemas.openxmlformats.org/officeDocument/2006/relationships/image" Target="../media/image58.jpeg"/><Relationship Id="rId9" Type="http://schemas.openxmlformats.org/officeDocument/2006/relationships/image" Target="../media/image60.jpe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Relationship Id="rId5" Type="http://schemas.microsoft.com/office/2007/relationships/hdphoto" Target="../media/hdphoto10.wdp"/><Relationship Id="rId4" Type="http://schemas.openxmlformats.org/officeDocument/2006/relationships/image" Target="../media/image62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5.jpe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13" Type="http://schemas.openxmlformats.org/officeDocument/2006/relationships/image" Target="../media/image75.png"/><Relationship Id="rId18" Type="http://schemas.openxmlformats.org/officeDocument/2006/relationships/image" Target="../media/image80.jpe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83.jpeg"/><Relationship Id="rId7" Type="http://schemas.openxmlformats.org/officeDocument/2006/relationships/image" Target="../media/image69.jpeg"/><Relationship Id="rId12" Type="http://schemas.openxmlformats.org/officeDocument/2006/relationships/image" Target="../media/image74.jpeg"/><Relationship Id="rId17" Type="http://schemas.openxmlformats.org/officeDocument/2006/relationships/image" Target="../media/image79.jpeg"/><Relationship Id="rId2" Type="http://schemas.openxmlformats.org/officeDocument/2006/relationships/audio" Target="../media/media4.mp3"/><Relationship Id="rId16" Type="http://schemas.openxmlformats.org/officeDocument/2006/relationships/image" Target="../media/image78.jpeg"/><Relationship Id="rId20" Type="http://schemas.openxmlformats.org/officeDocument/2006/relationships/image" Target="../media/image82.jpeg"/><Relationship Id="rId1" Type="http://schemas.microsoft.com/office/2007/relationships/media" Target="../media/media4.mp3"/><Relationship Id="rId6" Type="http://schemas.openxmlformats.org/officeDocument/2006/relationships/image" Target="../media/image68.jpeg"/><Relationship Id="rId11" Type="http://schemas.openxmlformats.org/officeDocument/2006/relationships/image" Target="../media/image73.jpeg"/><Relationship Id="rId5" Type="http://schemas.openxmlformats.org/officeDocument/2006/relationships/image" Target="../media/image67.jpeg"/><Relationship Id="rId15" Type="http://schemas.openxmlformats.org/officeDocument/2006/relationships/image" Target="../media/image77.jpeg"/><Relationship Id="rId10" Type="http://schemas.openxmlformats.org/officeDocument/2006/relationships/image" Target="../media/image72.jpeg"/><Relationship Id="rId19" Type="http://schemas.openxmlformats.org/officeDocument/2006/relationships/image" Target="../media/image81.jpeg"/><Relationship Id="rId4" Type="http://schemas.openxmlformats.org/officeDocument/2006/relationships/image" Target="../media/image66.png"/><Relationship Id="rId9" Type="http://schemas.openxmlformats.org/officeDocument/2006/relationships/image" Target="../media/image71.jpeg"/><Relationship Id="rId14" Type="http://schemas.openxmlformats.org/officeDocument/2006/relationships/image" Target="../media/image76.jpeg"/><Relationship Id="rId22" Type="http://schemas.openxmlformats.org/officeDocument/2006/relationships/image" Target="../media/image84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4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Рабочий стол\сова\images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2476905" y="1307369"/>
            <a:ext cx="3521472" cy="2664296"/>
          </a:xfrm>
          <a:prstGeom prst="roundRect">
            <a:avLst/>
          </a:prstGeom>
          <a:noFill/>
          <a:ln w="76200">
            <a:solidFill>
              <a:srgbClr val="FFC00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5" name="Прямоугольник 4"/>
          <p:cNvSpPr/>
          <p:nvPr/>
        </p:nvSpPr>
        <p:spPr>
          <a:xfrm>
            <a:off x="-26397" y="-19084"/>
            <a:ext cx="9036496" cy="1200329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7200" b="1" dirty="0" err="1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0033CC"/>
                </a:solidFill>
                <a:latin typeface="Monotype Corsiva" pitchFamily="66" charset="0"/>
                <a:ea typeface="Times New Roman" pitchFamily="18" charset="0"/>
              </a:rPr>
              <a:t>Гра</a:t>
            </a:r>
            <a:r>
              <a:rPr lang="ru-RU" sz="72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0033CC"/>
                </a:solidFill>
                <a:latin typeface="Monotype Corsiva" pitchFamily="66" charset="0"/>
                <a:ea typeface="Times New Roman" pitchFamily="18" charset="0"/>
              </a:rPr>
              <a:t>  «</a:t>
            </a:r>
            <a:r>
              <a:rPr lang="uk-UA" sz="7200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0033CC"/>
                </a:solidFill>
                <a:latin typeface="Monotype Corsiva" pitchFamily="66" charset="0"/>
                <a:ea typeface="Times New Roman" pitchFamily="18" charset="0"/>
              </a:rPr>
              <a:t>Що?  Де?  Коли?</a:t>
            </a:r>
            <a:r>
              <a:rPr lang="ru-RU" sz="72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0033CC"/>
                </a:solidFill>
                <a:latin typeface="Monotype Corsiva" pitchFamily="66" charset="0"/>
                <a:ea typeface="Times New Roman" pitchFamily="18" charset="0"/>
              </a:rPr>
              <a:t>»</a:t>
            </a:r>
            <a:r>
              <a:rPr lang="ru-RU" sz="72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0033CC"/>
                </a:solidFill>
                <a:latin typeface="Monotype Corsiva" pitchFamily="66" charset="0"/>
                <a:ea typeface="Times New Roman" pitchFamily="18" charset="0"/>
              </a:rPr>
              <a:t> </a:t>
            </a:r>
            <a:endParaRPr lang="ru-RU" sz="7200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rgbClr val="0033CC"/>
              </a:solidFill>
              <a:latin typeface="Monotype Corsiva" pitchFamily="66" charset="0"/>
              <a:ea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" y="4005064"/>
            <a:ext cx="914400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dirty="0" err="1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Підготувала</a:t>
            </a:r>
            <a:r>
              <a:rPr lang="ru-RU" sz="3200" dirty="0">
                <a:solidFill>
                  <a:prstClr val="black"/>
                </a:solidFill>
                <a:latin typeface="Monotype Corsiva" panose="03010101010201010101" pitchFamily="66" charset="0"/>
              </a:rPr>
              <a:t>    </a:t>
            </a:r>
            <a:r>
              <a:rPr lang="ru-RU" sz="4000" b="1" dirty="0" err="1">
                <a:solidFill>
                  <a:srgbClr val="0033CC"/>
                </a:solidFill>
                <a:latin typeface="Monotype Corsiva" panose="03010101010201010101" pitchFamily="66" charset="0"/>
              </a:rPr>
              <a:t>Дунець</a:t>
            </a:r>
            <a:r>
              <a:rPr lang="ru-RU" sz="4000" b="1" dirty="0">
                <a:solidFill>
                  <a:srgbClr val="0033CC"/>
                </a:solidFill>
                <a:latin typeface="Monotype Corsiva" panose="03010101010201010101" pitchFamily="66" charset="0"/>
              </a:rPr>
              <a:t>  </a:t>
            </a:r>
            <a:r>
              <a:rPr lang="ru-RU" sz="4000" b="1" dirty="0" err="1">
                <a:solidFill>
                  <a:srgbClr val="0033CC"/>
                </a:solidFill>
                <a:latin typeface="Monotype Corsiva" panose="03010101010201010101" pitchFamily="66" charset="0"/>
              </a:rPr>
              <a:t>Ірина</a:t>
            </a:r>
            <a:r>
              <a:rPr lang="ru-RU" sz="4000" b="1" dirty="0">
                <a:solidFill>
                  <a:srgbClr val="0033CC"/>
                </a:solidFill>
                <a:latin typeface="Monotype Corsiva" panose="03010101010201010101" pitchFamily="66" charset="0"/>
              </a:rPr>
              <a:t>  </a:t>
            </a:r>
            <a:r>
              <a:rPr lang="ru-RU" sz="4000" b="1" dirty="0" err="1">
                <a:solidFill>
                  <a:srgbClr val="0033CC"/>
                </a:solidFill>
                <a:latin typeface="Monotype Corsiva" panose="03010101010201010101" pitchFamily="66" charset="0"/>
              </a:rPr>
              <a:t>Вікторівна</a:t>
            </a:r>
            <a:endParaRPr lang="ru-RU" sz="4000" b="1" dirty="0">
              <a:solidFill>
                <a:srgbClr val="0033CC"/>
              </a:solidFill>
              <a:latin typeface="Monotype Corsiva" panose="03010101010201010101" pitchFamily="66" charset="0"/>
            </a:endParaRPr>
          </a:p>
          <a:p>
            <a:pPr lvl="0" algn="ctr"/>
            <a:r>
              <a:rPr lang="ru-RU" sz="3200" dirty="0" err="1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вчитель</a:t>
            </a:r>
            <a:r>
              <a:rPr lang="ru-RU" sz="32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математики  </a:t>
            </a:r>
            <a:endParaRPr lang="ru-RU" sz="3200" dirty="0" smtClean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lvl="0" algn="ctr"/>
            <a:r>
              <a:rPr lang="ru-RU" sz="3200" dirty="0" err="1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Хмельницького</a:t>
            </a:r>
            <a:r>
              <a:rPr lang="ru-RU" sz="3200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л</a:t>
            </a:r>
            <a:r>
              <a:rPr lang="uk-UA" sz="3200" dirty="0" err="1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іцею</a:t>
            </a:r>
            <a:r>
              <a:rPr lang="ru-RU" sz="3200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№15</a:t>
            </a:r>
          </a:p>
          <a:p>
            <a:pPr lvl="0" algn="ctr"/>
            <a:r>
              <a:rPr lang="ru-RU" sz="3200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3200" dirty="0" err="1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імені</a:t>
            </a:r>
            <a:r>
              <a:rPr lang="ru-RU" sz="3200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3200" dirty="0" err="1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Олександра</a:t>
            </a:r>
            <a:r>
              <a:rPr lang="ru-RU" sz="32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ru-RU" sz="3200" dirty="0" err="1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Співачука</a:t>
            </a:r>
            <a:endParaRPr lang="ru-RU" sz="3200" dirty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654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-427851" y="0"/>
            <a:ext cx="9571851" cy="510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Monotype Corsiva" pitchFamily="66" charset="0"/>
                <a:ea typeface="Times New Roman" pitchFamily="18" charset="0"/>
              </a:rPr>
              <a:t>Доброго дня, </a:t>
            </a:r>
            <a:r>
              <a:rPr kumimoji="0" lang="ru-RU" sz="4400" b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Monotype Corsiva" pitchFamily="66" charset="0"/>
                <a:ea typeface="Times New Roman" pitchFamily="18" charset="0"/>
              </a:rPr>
              <a:t>дорогі</a:t>
            </a:r>
            <a:r>
              <a:rPr kumimoji="0" lang="ru-RU" sz="4400" b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4400" b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Monotype Corsiva" pitchFamily="66" charset="0"/>
                <a:ea typeface="Times New Roman" pitchFamily="18" charset="0"/>
              </a:rPr>
              <a:t>друзі</a:t>
            </a:r>
            <a:r>
              <a:rPr kumimoji="0" lang="ru-RU" sz="4400" b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Monotype Corsiva" pitchFamily="66" charset="0"/>
                <a:ea typeface="Times New Roman" pitchFamily="18" charset="0"/>
              </a:rPr>
              <a:t>!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Я рада вас </a:t>
            </a:r>
            <a:r>
              <a:rPr kumimoji="0" lang="ru-RU" sz="28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вітати</a:t>
            </a: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на </a:t>
            </a:r>
            <a:r>
              <a:rPr kumimoji="0" lang="ru-RU" sz="28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сьогоднішній</a:t>
            </a: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8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грі</a:t>
            </a: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</a:rPr>
              <a:t>«</a:t>
            </a:r>
            <a:r>
              <a:rPr kumimoji="0" lang="uk-UA" sz="4400" b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</a:rPr>
              <a:t>Що?  Де?  Коли?</a:t>
            </a:r>
            <a:r>
              <a:rPr kumimoji="0" lang="ru-RU" sz="4400" b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</a:rPr>
              <a:t>»</a:t>
            </a: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яка </a:t>
            </a:r>
            <a:r>
              <a:rPr kumimoji="0" lang="ru-RU" sz="28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присвячена</a:t>
            </a: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8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математиці</a:t>
            </a: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Нехай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ті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учні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,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яким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математика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досі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здавалася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нудною та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нецікавою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наукою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сьогодні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переконаються,що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вона весела та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захоплююча.Сьогодні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ви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зможете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показати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не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тільки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знання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з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математики,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але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й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уміння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міркувати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,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зіставляти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,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знаходити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вихід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із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uk-UA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різних</a:t>
            </a:r>
            <a:r>
              <a:rPr kumimoji="0" lang="uk-UA" sz="260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ситуацій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. Нехай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під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час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змагання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пануватимуть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кмітливість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,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наполегливість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,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впевненість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,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довіра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та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повага</a:t>
            </a:r>
            <a:endParaRPr kumimoji="0" lang="ru-RU" sz="26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  <a:ea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один до одного.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Усі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ці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складові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допоможуть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</a:t>
            </a:r>
            <a:r>
              <a:rPr kumimoji="0" lang="ru-RU" sz="2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отримати</a:t>
            </a:r>
            <a:r>
              <a:rPr kumimoji="0" lang="ru-RU" sz="2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вам перемогу.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57488" y="5715016"/>
            <a:ext cx="32496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dirty="0" smtClean="0">
                <a:solidFill>
                  <a:srgbClr val="0000FF"/>
                </a:solidFill>
                <a:latin typeface="Monotype Corsiva" pitchFamily="66" charset="0"/>
                <a:ea typeface="Times New Roman" pitchFamily="18" charset="0"/>
              </a:rPr>
              <a:t>Хай </a:t>
            </a:r>
            <a:r>
              <a:rPr lang="ru-RU" sz="4400" dirty="0" err="1" smtClean="0">
                <a:solidFill>
                  <a:srgbClr val="0000FF"/>
                </a:solidFill>
                <a:latin typeface="Monotype Corsiva" pitchFamily="66" charset="0"/>
                <a:ea typeface="Times New Roman" pitchFamily="18" charset="0"/>
              </a:rPr>
              <a:t>щастить</a:t>
            </a:r>
            <a:r>
              <a:rPr lang="ru-RU" sz="4400" dirty="0" smtClean="0">
                <a:solidFill>
                  <a:srgbClr val="0000FF"/>
                </a:solidFill>
                <a:latin typeface="Monotype Corsiva" pitchFamily="66" charset="0"/>
                <a:ea typeface="Times New Roman" pitchFamily="18" charset="0"/>
              </a:rPr>
              <a:t>!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\Рабочий стол\сова\images.jp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857224" y="561956"/>
            <a:ext cx="7176034" cy="5429288"/>
          </a:xfrm>
          <a:prstGeom prst="roundRect">
            <a:avLst/>
          </a:prstGeom>
          <a:noFill/>
          <a:ln w="76200">
            <a:solidFill>
              <a:srgbClr val="FFC00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TextBox 8"/>
          <p:cNvSpPr txBox="1"/>
          <p:nvPr/>
        </p:nvSpPr>
        <p:spPr>
          <a:xfrm>
            <a:off x="3084" y="2644170"/>
            <a:ext cx="2832271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9600" b="1" i="1" dirty="0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</a:rPr>
              <a:t>Що?</a:t>
            </a:r>
            <a:endParaRPr lang="ru-RU" sz="9600" b="1" i="1" dirty="0">
              <a:ln w="11430">
                <a:solidFill>
                  <a:schemeClr val="bg2">
                    <a:lumMod val="75000"/>
                  </a:schemeClr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25227" y="2491770"/>
            <a:ext cx="3751733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9600" b="1" i="1" dirty="0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Коли?</a:t>
            </a:r>
            <a:endParaRPr lang="ru-RU" sz="9600" b="1" i="1" dirty="0">
              <a:ln w="11430">
                <a:solidFill>
                  <a:schemeClr val="bg2">
                    <a:lumMod val="75000"/>
                  </a:schemeClr>
                </a:solidFill>
              </a:ln>
              <a:solidFill>
                <a:srgbClr val="00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82718" y="4421584"/>
            <a:ext cx="227376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9600" b="1" i="1" cap="none" spc="0" dirty="0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Де?</a:t>
            </a:r>
            <a:endParaRPr lang="ru-RU" sz="9600" b="1" i="1" cap="none" spc="0" dirty="0">
              <a:ln w="11430">
                <a:solidFill>
                  <a:schemeClr val="bg2">
                    <a:lumMod val="75000"/>
                  </a:schemeClr>
                </a:solidFill>
              </a:ln>
              <a:solidFill>
                <a:srgbClr val="0033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" name="початок гр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6000" showWhenStopped="0">
                <p:cTn id="3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34" y="116632"/>
            <a:ext cx="9144000" cy="1481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uk-UA" sz="3200" b="1" dirty="0">
                <a:solidFill>
                  <a:schemeClr val="accent3">
                    <a:lumMod val="75000"/>
                  </a:schemeClr>
                </a:solidFill>
                <a:latin typeface="Times New Roman"/>
                <a:ea typeface="Times New Roman"/>
              </a:rPr>
              <a:t>Епіграфом нашої гри є слова американського математика Норберта Вінера: </a:t>
            </a:r>
            <a:endParaRPr lang="ru-RU" sz="3200" dirty="0">
              <a:solidFill>
                <a:schemeClr val="accent3">
                  <a:lumMod val="75000"/>
                </a:schemeClr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160" y="1844824"/>
            <a:ext cx="895935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uk-UA" sz="4000" dirty="0">
                <a:latin typeface="Times New Roman"/>
                <a:ea typeface="Times New Roman"/>
              </a:rPr>
              <a:t>«</a:t>
            </a:r>
            <a:r>
              <a:rPr lang="ru-RU" sz="4000" dirty="0">
                <a:latin typeface="Times New Roman"/>
                <a:ea typeface="Times New Roman"/>
              </a:rPr>
              <a:t>Математика – наука </a:t>
            </a:r>
            <a:r>
              <a:rPr lang="ru-RU" sz="4000" dirty="0" err="1">
                <a:latin typeface="Times New Roman"/>
                <a:ea typeface="Times New Roman"/>
              </a:rPr>
              <a:t>молодих</a:t>
            </a:r>
            <a:r>
              <a:rPr lang="ru-RU" sz="4000" dirty="0" smtClean="0">
                <a:latin typeface="Times New Roman"/>
                <a:ea typeface="Times New Roman"/>
              </a:rPr>
              <a:t>.</a:t>
            </a:r>
          </a:p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ru-RU" sz="4000" dirty="0" smtClean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Інакше</a:t>
            </a:r>
            <a:r>
              <a:rPr lang="ru-RU" sz="4000" dirty="0">
                <a:latin typeface="Times New Roman"/>
                <a:ea typeface="Times New Roman"/>
              </a:rPr>
              <a:t> й не </a:t>
            </a:r>
            <a:r>
              <a:rPr lang="ru-RU" sz="4000" dirty="0" err="1">
                <a:latin typeface="Times New Roman"/>
                <a:ea typeface="Times New Roman"/>
              </a:rPr>
              <a:t>може</a:t>
            </a:r>
            <a:r>
              <a:rPr lang="ru-RU" sz="4000" dirty="0">
                <a:latin typeface="Times New Roman"/>
                <a:ea typeface="Times New Roman"/>
              </a:rPr>
              <a:t> бути.   </a:t>
            </a:r>
            <a:endParaRPr lang="ru-RU" sz="4000" dirty="0" smtClean="0">
              <a:latin typeface="Times New Roman"/>
              <a:ea typeface="Times New Roman"/>
            </a:endParaRPr>
          </a:p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ru-RU" sz="4000" dirty="0" smtClean="0">
                <a:latin typeface="Times New Roman"/>
                <a:ea typeface="Times New Roman"/>
              </a:rPr>
              <a:t>   </a:t>
            </a:r>
            <a:r>
              <a:rPr lang="ru-RU" sz="4000" dirty="0" err="1">
                <a:latin typeface="Times New Roman"/>
                <a:ea typeface="Times New Roman"/>
              </a:rPr>
              <a:t>Заняття</a:t>
            </a:r>
            <a:r>
              <a:rPr lang="ru-RU" sz="4000" dirty="0">
                <a:latin typeface="Times New Roman"/>
                <a:ea typeface="Times New Roman"/>
              </a:rPr>
              <a:t> математикою – </a:t>
            </a:r>
            <a:r>
              <a:rPr lang="ru-RU" sz="4000" dirty="0" err="1">
                <a:latin typeface="Times New Roman"/>
                <a:ea typeface="Times New Roman"/>
              </a:rPr>
              <a:t>це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така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гімнастика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розуму</a:t>
            </a:r>
            <a:r>
              <a:rPr lang="ru-RU" sz="4000" dirty="0">
                <a:latin typeface="Times New Roman"/>
                <a:ea typeface="Times New Roman"/>
              </a:rPr>
              <a:t>, для </a:t>
            </a:r>
            <a:r>
              <a:rPr lang="ru-RU" sz="4000" dirty="0" err="1">
                <a:latin typeface="Times New Roman"/>
                <a:ea typeface="Times New Roman"/>
              </a:rPr>
              <a:t>якої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потрібна</a:t>
            </a:r>
            <a:r>
              <a:rPr lang="ru-RU" sz="4000" dirty="0">
                <a:latin typeface="Times New Roman"/>
                <a:ea typeface="Times New Roman"/>
              </a:rPr>
              <a:t> вся </a:t>
            </a:r>
            <a:r>
              <a:rPr lang="ru-RU" sz="4000" dirty="0" err="1">
                <a:latin typeface="Times New Roman"/>
                <a:ea typeface="Times New Roman"/>
              </a:rPr>
              <a:t>гнучкість</a:t>
            </a:r>
            <a:r>
              <a:rPr lang="ru-RU" sz="4000" dirty="0">
                <a:latin typeface="Times New Roman"/>
                <a:ea typeface="Times New Roman"/>
              </a:rPr>
              <a:t> і вся </a:t>
            </a:r>
            <a:r>
              <a:rPr lang="ru-RU" sz="4000" dirty="0" err="1">
                <a:latin typeface="Times New Roman"/>
                <a:ea typeface="Times New Roman"/>
              </a:rPr>
              <a:t>витривалість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молодості</a:t>
            </a:r>
            <a:r>
              <a:rPr lang="uk-UA" sz="4000" dirty="0">
                <a:latin typeface="Times New Roman"/>
                <a:ea typeface="Times New Roman"/>
              </a:rPr>
              <a:t>».</a:t>
            </a:r>
            <a:endParaRPr lang="ru-RU" sz="4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40112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4593" y="0"/>
            <a:ext cx="9049407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uk-UA" sz="4400" b="1" dirty="0" smtClean="0">
                <a:solidFill>
                  <a:srgbClr val="002060"/>
                </a:solidFill>
                <a:latin typeface="Comic Sans MS" panose="030F0702030302020204" pitchFamily="66" charset="0"/>
                <a:ea typeface="SimSun-ExtB" panose="02010609060101010101" pitchFamily="49" charset="-122"/>
                <a:cs typeface="Shonar Bangla" panose="020B0502040204020203" pitchFamily="34" charset="0"/>
              </a:rPr>
              <a:t>Сьогодні з нами </a:t>
            </a:r>
          </a:p>
          <a:p>
            <a:pPr marL="571500" lvl="0" indent="-571500" algn="ctr">
              <a:lnSpc>
                <a:spcPct val="150000"/>
              </a:lnSpc>
              <a:spcAft>
                <a:spcPts val="0"/>
              </a:spcAft>
              <a:buBlip>
                <a:blip r:embed="rId2"/>
              </a:buBlip>
              <a:tabLst>
                <a:tab pos="457200" algn="l"/>
              </a:tabLst>
            </a:pPr>
            <a:r>
              <a:rPr lang="uk-UA" sz="4400" b="1" dirty="0" smtClean="0">
                <a:solidFill>
                  <a:srgbClr val="002060"/>
                </a:solidFill>
                <a:latin typeface="Comic Sans MS" panose="030F0702030302020204" pitchFamily="66" charset="0"/>
                <a:ea typeface="SimSun-ExtB" panose="02010609060101010101" pitchFamily="49" charset="-122"/>
                <a:cs typeface="Shonar Bangla" panose="020B0502040204020203" pitchFamily="34" charset="0"/>
              </a:rPr>
              <a:t>ті, хто любить математику, </a:t>
            </a:r>
            <a:endParaRPr lang="ru-RU" sz="4400" dirty="0" smtClean="0">
              <a:solidFill>
                <a:srgbClr val="002060"/>
              </a:solidFill>
              <a:latin typeface="Comic Sans MS" panose="030F0702030302020204" pitchFamily="66" charset="0"/>
              <a:ea typeface="SimSun-ExtB" panose="02010609060101010101" pitchFamily="49" charset="-122"/>
              <a:cs typeface="Shonar Bangla" panose="020B0502040204020203" pitchFamily="34" charset="0"/>
            </a:endParaRPr>
          </a:p>
          <a:p>
            <a:pPr marL="571500" lvl="0" indent="-571500" algn="ctr">
              <a:lnSpc>
                <a:spcPct val="150000"/>
              </a:lnSpc>
              <a:spcAft>
                <a:spcPts val="0"/>
              </a:spcAft>
              <a:buBlip>
                <a:blip r:embed="rId2"/>
              </a:buBlip>
              <a:tabLst>
                <a:tab pos="457200" algn="l"/>
              </a:tabLst>
            </a:pPr>
            <a:r>
              <a:rPr lang="uk-UA" sz="4400" b="1" dirty="0" smtClean="0">
                <a:solidFill>
                  <a:srgbClr val="00B050"/>
                </a:solidFill>
                <a:latin typeface="Comic Sans MS" panose="030F0702030302020204" pitchFamily="66" charset="0"/>
                <a:ea typeface="SimSun-ExtB" panose="02010609060101010101" pitchFamily="49" charset="-122"/>
                <a:cs typeface="Shonar Bangla" panose="020B0502040204020203" pitchFamily="34" charset="0"/>
              </a:rPr>
              <a:t>ті, хто любить таємниці, загадки, цікаві задачі, </a:t>
            </a:r>
            <a:endParaRPr lang="ru-RU" sz="4400" dirty="0" smtClean="0">
              <a:solidFill>
                <a:srgbClr val="00B050"/>
              </a:solidFill>
              <a:latin typeface="Comic Sans MS" panose="030F0702030302020204" pitchFamily="66" charset="0"/>
              <a:ea typeface="SimSun-ExtB" panose="02010609060101010101" pitchFamily="49" charset="-122"/>
              <a:cs typeface="Shonar Bangla" panose="020B0502040204020203" pitchFamily="34" charset="0"/>
            </a:endParaRPr>
          </a:p>
          <a:p>
            <a:pPr marL="571500" lvl="0" indent="-571500" algn="ctr">
              <a:lnSpc>
                <a:spcPct val="150000"/>
              </a:lnSpc>
              <a:spcAft>
                <a:spcPts val="0"/>
              </a:spcAft>
              <a:buBlip>
                <a:blip r:embed="rId2"/>
              </a:buBlip>
              <a:tabLst>
                <a:tab pos="457200" algn="l"/>
              </a:tabLst>
            </a:pPr>
            <a:r>
              <a:rPr lang="uk-UA" sz="4400" b="1" dirty="0" smtClean="0">
                <a:solidFill>
                  <a:srgbClr val="C00000"/>
                </a:solidFill>
                <a:latin typeface="Comic Sans MS" panose="030F0702030302020204" pitchFamily="66" charset="0"/>
                <a:ea typeface="SimSun-ExtB" panose="02010609060101010101" pitchFamily="49" charset="-122"/>
                <a:cs typeface="Shonar Bangla" panose="020B0502040204020203" pitchFamily="34" charset="0"/>
              </a:rPr>
              <a:t>ті, хто допитливий, працьовитий, наполегливий!</a:t>
            </a:r>
            <a:endParaRPr lang="ru-RU" sz="4400" dirty="0">
              <a:solidFill>
                <a:srgbClr val="C00000"/>
              </a:solidFill>
              <a:effectLst/>
              <a:latin typeface="Comic Sans MS" panose="030F0702030302020204" pitchFamily="66" charset="0"/>
              <a:ea typeface="SimSun-ExtB" panose="02010609060101010101" pitchFamily="49" charset="-122"/>
              <a:cs typeface="Shonar Bangl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946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643998" cy="1285884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uk-UA" i="1" dirty="0" smtClean="0"/>
              <a:t>Сьогодні    виступатиме    команда</a:t>
            </a:r>
            <a:r>
              <a:rPr lang="en-US" i="1" dirty="0" smtClean="0"/>
              <a:t>  </a:t>
            </a:r>
            <a:r>
              <a:rPr lang="uk-UA" i="1" dirty="0" smtClean="0"/>
              <a:t> ДЯДЮХА   ДЕНИСА</a:t>
            </a:r>
            <a:endParaRPr lang="ru-RU" i="1" dirty="0"/>
          </a:p>
        </p:txBody>
      </p:sp>
      <p:sp>
        <p:nvSpPr>
          <p:cNvPr id="17" name="TextBox 16"/>
          <p:cNvSpPr txBox="1"/>
          <p:nvPr/>
        </p:nvSpPr>
        <p:spPr>
          <a:xfrm flipH="1">
            <a:off x="351334" y="3793683"/>
            <a:ext cx="29908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prstClr val="black"/>
                </a:solidFill>
                <a:latin typeface="Monotype Corsiva" pitchFamily="66" charset="0"/>
              </a:rPr>
              <a:t>Савицька   Дар'я</a:t>
            </a:r>
            <a:endParaRPr lang="ru-RU" sz="3200" b="1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 flipH="1">
            <a:off x="3377326" y="2916520"/>
            <a:ext cx="244043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>
                <a:solidFill>
                  <a:prstClr val="black"/>
                </a:solidFill>
                <a:latin typeface="Monotype Corsiva" pitchFamily="66" charset="0"/>
              </a:rPr>
              <a:t>  </a:t>
            </a:r>
            <a:r>
              <a:rPr lang="uk-UA" sz="3200" b="1" dirty="0" err="1" smtClean="0">
                <a:solidFill>
                  <a:srgbClr val="000066"/>
                </a:solidFill>
                <a:latin typeface="Monotype Corsiva" pitchFamily="66" charset="0"/>
              </a:rPr>
              <a:t>Дядюх</a:t>
            </a:r>
            <a:r>
              <a:rPr lang="uk-UA" sz="3200" b="1" dirty="0" smtClean="0">
                <a:solidFill>
                  <a:srgbClr val="000066"/>
                </a:solidFill>
                <a:latin typeface="Monotype Corsiva" pitchFamily="66" charset="0"/>
              </a:rPr>
              <a:t>   Денис</a:t>
            </a:r>
          </a:p>
          <a:p>
            <a:pPr algn="ctr"/>
            <a:r>
              <a:rPr lang="uk-UA" sz="3200" b="1" dirty="0" smtClean="0">
                <a:solidFill>
                  <a:srgbClr val="000066"/>
                </a:solidFill>
                <a:latin typeface="Monotype Corsiva" pitchFamily="66" charset="0"/>
              </a:rPr>
              <a:t> (капітан команди)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817758" y="2916520"/>
            <a:ext cx="30773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prstClr val="black"/>
                </a:solidFill>
                <a:latin typeface="Monotype Corsiva" pitchFamily="66" charset="0"/>
              </a:rPr>
              <a:t>Назаров    Назар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83129" y="4963234"/>
            <a:ext cx="3419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err="1" smtClean="0">
                <a:solidFill>
                  <a:prstClr val="black"/>
                </a:solidFill>
                <a:latin typeface="Monotype Corsiva" pitchFamily="66" charset="0"/>
              </a:rPr>
              <a:t>Низенко</a:t>
            </a:r>
            <a:r>
              <a:rPr lang="uk-UA" sz="3200" b="1" dirty="0" smtClean="0">
                <a:solidFill>
                  <a:prstClr val="black"/>
                </a:solidFill>
                <a:latin typeface="Monotype Corsiva" pitchFamily="66" charset="0"/>
              </a:rPr>
              <a:t>   Олександр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5436096" y="4963233"/>
            <a:ext cx="3422183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solidFill>
                  <a:prstClr val="black"/>
                </a:solidFill>
                <a:latin typeface="Monotype Corsiva" pitchFamily="66" charset="0"/>
              </a:rPr>
              <a:t>   </a:t>
            </a:r>
            <a:r>
              <a:rPr lang="uk-UA" sz="3200" b="1" dirty="0" err="1" smtClean="0">
                <a:solidFill>
                  <a:prstClr val="black"/>
                </a:solidFill>
                <a:latin typeface="Monotype Corsiva" pitchFamily="66" charset="0"/>
              </a:rPr>
              <a:t>Довганюк</a:t>
            </a:r>
            <a:r>
              <a:rPr lang="uk-UA" sz="3200" b="1" dirty="0" smtClean="0">
                <a:solidFill>
                  <a:prstClr val="black"/>
                </a:solidFill>
                <a:latin typeface="Monotype Corsiva" pitchFamily="66" charset="0"/>
              </a:rPr>
              <a:t>    Анна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65237" y="2955684"/>
            <a:ext cx="31630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err="1" smtClean="0">
                <a:solidFill>
                  <a:prstClr val="black"/>
                </a:solidFill>
                <a:latin typeface="Monotype Corsiva" pitchFamily="66" charset="0"/>
              </a:rPr>
              <a:t>Лисько</a:t>
            </a:r>
            <a:r>
              <a:rPr lang="uk-UA" sz="3200" b="1" dirty="0" smtClean="0">
                <a:solidFill>
                  <a:prstClr val="black"/>
                </a:solidFill>
                <a:latin typeface="Monotype Corsiva" pitchFamily="66" charset="0"/>
              </a:rPr>
              <a:t>   Анастасія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6012160" y="3869768"/>
            <a:ext cx="26793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err="1" smtClean="0">
                <a:solidFill>
                  <a:prstClr val="black"/>
                </a:solidFill>
                <a:latin typeface="Monotype Corsiva" pitchFamily="66" charset="0"/>
              </a:rPr>
              <a:t>Гуцал</a:t>
            </a:r>
            <a:r>
              <a:rPr lang="uk-UA" sz="3200" b="1" dirty="0" smtClean="0">
                <a:solidFill>
                  <a:prstClr val="black"/>
                </a:solidFill>
                <a:latin typeface="Monotype Corsiva" pitchFamily="66" charset="0"/>
              </a:rPr>
              <a:t>  Марія 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897397" y="5864408"/>
            <a:ext cx="38635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err="1" smtClean="0">
                <a:solidFill>
                  <a:prstClr val="black"/>
                </a:solidFill>
                <a:latin typeface="Monotype Corsiva" pitchFamily="66" charset="0"/>
              </a:rPr>
              <a:t>Заїнчуковський</a:t>
            </a:r>
            <a:r>
              <a:rPr lang="uk-UA" sz="3200" b="1" dirty="0" smtClean="0">
                <a:solidFill>
                  <a:prstClr val="black"/>
                </a:solidFill>
                <a:latin typeface="Monotype Corsiva" pitchFamily="66" charset="0"/>
              </a:rPr>
              <a:t>   Вадим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14281" y="1772815"/>
            <a:ext cx="864399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400" b="1" spc="50" dirty="0" smtClean="0">
                <a:ln w="11430"/>
                <a:gradFill>
                  <a:gsLst>
                    <a:gs pos="25000">
                      <a:srgbClr val="7598D9">
                        <a:satMod val="155000"/>
                      </a:srgbClr>
                    </a:gs>
                    <a:gs pos="100000">
                      <a:srgbClr val="7598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Осіння гра </a:t>
            </a:r>
            <a:r>
              <a:rPr lang="uk-UA" sz="4400" b="1" spc="50" dirty="0" err="1" smtClean="0">
                <a:ln w="11430"/>
                <a:gradFill>
                  <a:gsLst>
                    <a:gs pos="25000">
                      <a:srgbClr val="7598D9">
                        <a:satMod val="155000"/>
                      </a:srgbClr>
                    </a:gs>
                    <a:gs pos="100000">
                      <a:srgbClr val="7598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“Що</a:t>
            </a:r>
            <a:r>
              <a:rPr lang="uk-UA" sz="4400" b="1" spc="50" dirty="0" smtClean="0">
                <a:ln w="11430"/>
                <a:gradFill>
                  <a:gsLst>
                    <a:gs pos="25000">
                      <a:srgbClr val="7598D9">
                        <a:satMod val="155000"/>
                      </a:srgbClr>
                    </a:gs>
                    <a:gs pos="100000">
                      <a:srgbClr val="7598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  Де?  Коли?” </a:t>
            </a:r>
            <a:endParaRPr lang="ru-RU" sz="4400" b="1" spc="50" dirty="0">
              <a:ln w="11430"/>
              <a:gradFill>
                <a:gsLst>
                  <a:gs pos="25000">
                    <a:srgbClr val="7598D9">
                      <a:satMod val="155000"/>
                    </a:srgbClr>
                  </a:gs>
                  <a:gs pos="100000">
                    <a:srgbClr val="7598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237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953" y="41617"/>
            <a:ext cx="914400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ctr">
              <a:lnSpc>
                <a:spcPct val="150000"/>
              </a:lnSpc>
            </a:pPr>
            <a:r>
              <a:rPr lang="uk-UA" sz="3600" b="1" dirty="0">
                <a:solidFill>
                  <a:prstClr val="black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Дорогі учасники гри, захватіть з собою кмітливість, винахідливість, сміливість, </a:t>
            </a:r>
            <a:endParaRPr lang="uk-UA" sz="3600" b="1" dirty="0" smtClean="0">
              <a:solidFill>
                <a:prstClr val="black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 indent="540385" algn="ctr">
              <a:lnSpc>
                <a:spcPct val="150000"/>
              </a:lnSpc>
            </a:pPr>
            <a:r>
              <a:rPr lang="uk-UA" sz="3600" b="1" dirty="0" smtClean="0">
                <a:solidFill>
                  <a:prstClr val="black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а </a:t>
            </a:r>
            <a:r>
              <a:rPr lang="uk-UA" sz="3600" b="1" dirty="0">
                <a:solidFill>
                  <a:prstClr val="black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сміливість, говорять, міста бере, </a:t>
            </a:r>
            <a:endParaRPr lang="uk-UA" sz="3600" b="1" dirty="0" smtClean="0">
              <a:solidFill>
                <a:prstClr val="black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 indent="540385" algn="ctr">
              <a:lnSpc>
                <a:spcPct val="150000"/>
              </a:lnSpc>
            </a:pPr>
            <a:r>
              <a:rPr lang="uk-UA" sz="3600" b="1" dirty="0" smtClean="0">
                <a:solidFill>
                  <a:prstClr val="black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і </a:t>
            </a:r>
            <a:r>
              <a:rPr lang="uk-UA" sz="3600" b="1" dirty="0">
                <a:solidFill>
                  <a:prstClr val="black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тоді перемога завжди буде за вами. </a:t>
            </a:r>
            <a:r>
              <a:rPr lang="uk-UA" sz="4000" b="1" dirty="0" smtClean="0">
                <a:solidFill>
                  <a:srgbClr val="FF0000"/>
                </a:solidFill>
                <a:ea typeface="Batang" panose="02030600000101010101" pitchFamily="18" charset="-127"/>
              </a:rPr>
              <a:t>Успіхів  всім  вам!</a:t>
            </a:r>
          </a:p>
          <a:p>
            <a:pPr indent="540385">
              <a:lnSpc>
                <a:spcPct val="150000"/>
              </a:lnSpc>
            </a:pPr>
            <a:r>
              <a:rPr lang="uk-UA" sz="4000" b="1" dirty="0">
                <a:solidFill>
                  <a:srgbClr val="FF0000"/>
                </a:solidFill>
                <a:ea typeface="Batang" panose="02030600000101010101" pitchFamily="18" charset="-127"/>
              </a:rPr>
              <a:t> </a:t>
            </a:r>
            <a:r>
              <a:rPr lang="uk-UA" sz="4000" b="1" dirty="0" smtClean="0">
                <a:solidFill>
                  <a:srgbClr val="FF0000"/>
                </a:solidFill>
                <a:ea typeface="Batang" panose="02030600000101010101" pitchFamily="18" charset="-127"/>
              </a:rPr>
              <a:t>            Розпочинаємо </a:t>
            </a:r>
            <a:r>
              <a:rPr lang="uk-UA" sz="4000" b="1" dirty="0">
                <a:solidFill>
                  <a:srgbClr val="FF0000"/>
                </a:solidFill>
                <a:ea typeface="Batang" panose="02030600000101010101" pitchFamily="18" charset="-127"/>
              </a:rPr>
              <a:t>гру</a:t>
            </a:r>
            <a:r>
              <a:rPr lang="uk-UA" sz="4000" b="1" dirty="0">
                <a:solidFill>
                  <a:srgbClr val="FF0000"/>
                </a:solidFill>
                <a:ea typeface="Times New Roman"/>
              </a:rPr>
              <a:t>.</a:t>
            </a:r>
            <a:endParaRPr lang="ru-RU" sz="4000" b="1" dirty="0">
              <a:solidFill>
                <a:srgbClr val="FF0000"/>
              </a:solidFill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591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42910" y="214290"/>
            <a:ext cx="75661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cap="none" spc="0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Проти   гравців  грає:</a:t>
            </a:r>
            <a:endParaRPr lang="ru-RU" sz="5400" b="1" cap="none" spc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59632" y="1412776"/>
            <a:ext cx="6514924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4000" dirty="0" err="1" smtClean="0">
                <a:solidFill>
                  <a:srgbClr val="0033CC"/>
                </a:solidFill>
                <a:latin typeface="Monotype Corsiva" pitchFamily="66" charset="0"/>
              </a:rPr>
              <a:t>Дунець</a:t>
            </a:r>
            <a:r>
              <a:rPr lang="uk-UA" sz="4000" dirty="0" smtClean="0">
                <a:solidFill>
                  <a:srgbClr val="0033CC"/>
                </a:solidFill>
                <a:latin typeface="Monotype Corsiva" pitchFamily="66" charset="0"/>
              </a:rPr>
              <a:t>  Ірина  Вікторівна</a:t>
            </a:r>
          </a:p>
          <a:p>
            <a:pPr algn="ctr"/>
            <a:r>
              <a:rPr lang="uk-UA" sz="3200" dirty="0" smtClean="0">
                <a:latin typeface="Monotype Corsiva" pitchFamily="66" charset="0"/>
              </a:rPr>
              <a:t>Вчитель  математики  вищої категорії, </a:t>
            </a:r>
          </a:p>
          <a:p>
            <a:pPr algn="ctr"/>
            <a:r>
              <a:rPr lang="uk-UA" sz="3200" dirty="0" smtClean="0">
                <a:latin typeface="Monotype Corsiva" pitchFamily="66" charset="0"/>
              </a:rPr>
              <a:t>вчитель методист</a:t>
            </a:r>
            <a:endParaRPr lang="ru-RU" sz="3200" dirty="0">
              <a:latin typeface="Monotype Corsiva" pitchFamily="66" charset="0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357158" y="2924944"/>
            <a:ext cx="8572560" cy="366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uk-UA" sz="4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</a:t>
            </a:r>
            <a:r>
              <a:rPr kumimoji="0" lang="uk-UA" sz="4800" i="1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Моє педагогічне кредо</a:t>
            </a:r>
            <a:r>
              <a:rPr kumimoji="0" lang="uk-UA" sz="4800" i="0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lang="ru-RU" sz="4000" dirty="0" smtClean="0">
                <a:solidFill>
                  <a:srgbClr val="0033C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розвивати</a:t>
            </a:r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дитину</a:t>
            </a:r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як </a:t>
            </a:r>
            <a:r>
              <a:rPr lang="ru-RU" sz="4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неповторну</a:t>
            </a:r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індивідуальність</a:t>
            </a:r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ru-RU" sz="4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формувати</a:t>
            </a:r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в </a:t>
            </a:r>
            <a:r>
              <a:rPr lang="ru-RU" sz="4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неї</a:t>
            </a:r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творчий</a:t>
            </a:r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потенціал</a:t>
            </a:r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ru-RU" sz="4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прагнення</a:t>
            </a:r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до </a:t>
            </a:r>
            <a:r>
              <a:rPr lang="ru-RU" sz="4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самостійної</a:t>
            </a:r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пізнавальної</a:t>
            </a:r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діяльності</a:t>
            </a:r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uk-UA" sz="40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409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 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cap="none" spc="0" dirty="0">
              <a:ln w="57150">
                <a:solidFill>
                  <a:schemeClr val="bg2">
                    <a:lumMod val="50000"/>
                  </a:scheme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732283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1785926"/>
            <a:ext cx="75723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uk-UA" sz="3600" dirty="0" smtClean="0"/>
              <a:t> Їх виплачують в банках.</a:t>
            </a:r>
            <a:endParaRPr lang="ru-RU" sz="3600" dirty="0" smtClean="0"/>
          </a:p>
          <a:p>
            <a:pPr lvl="0" algn="ctr"/>
            <a:r>
              <a:rPr lang="uk-UA" sz="3600" dirty="0" smtClean="0"/>
              <a:t>Говорять, </a:t>
            </a:r>
            <a:endParaRPr lang="en-US" sz="3600" dirty="0" smtClean="0"/>
          </a:p>
          <a:p>
            <a:pPr lvl="0" algn="ctr"/>
            <a:r>
              <a:rPr lang="uk-UA" sz="3600" dirty="0" smtClean="0"/>
              <a:t>що більше за 30 – грабіж!</a:t>
            </a:r>
            <a:endParaRPr lang="ru-RU" sz="3600" dirty="0" smtClean="0"/>
          </a:p>
          <a:p>
            <a:pPr lvl="0"/>
            <a:r>
              <a:rPr lang="uk-UA" sz="3600" dirty="0" smtClean="0"/>
              <a:t>Пишеться начебто 0 ділять на 0.</a:t>
            </a:r>
            <a:endParaRPr lang="ru-RU" sz="3600" dirty="0" smtClean="0"/>
          </a:p>
          <a:p>
            <a:endParaRPr lang="ru-RU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2195736" y="5030697"/>
            <a:ext cx="26306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dirty="0" smtClean="0"/>
              <a:t>Відсотки</a:t>
            </a:r>
            <a:endParaRPr lang="ru-RU" sz="4800" dirty="0" smtClean="0"/>
          </a:p>
        </p:txBody>
      </p:sp>
      <p:pic>
        <p:nvPicPr>
          <p:cNvPr id="3074" name="Picture 2" descr="C:\Documents and Settings\Admin\Рабочий стол\сова\HS1YNCA9V9IARCA39J34ECAGPDODRCAGN9IBGCA3XOEMUCADCIDTBCA7UBIVACACM9YSWCAR4NYQCCAQHF7WPCAUBI11TCAUJ8RMPCAVCC2NYCAVVKUPNCAIQ2C9XCAO06RG9CAXSVJ6SCA53Y63CCACSBFB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75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92896" cy="2492896"/>
          </a:xfrm>
          <a:prstGeom prst="rect">
            <a:avLst/>
          </a:prstGeom>
          <a:noFill/>
        </p:spPr>
      </p:pic>
      <p:pic>
        <p:nvPicPr>
          <p:cNvPr id="3080" name="Picture 8" descr="Когда размер комиссии не будет влазить в тележку мы заедем к вам на КАМАЗе"/>
          <p:cNvPicPr>
            <a:picLocks noChangeAspect="1" noChangeArrowheads="1"/>
          </p:cNvPicPr>
          <p:nvPr/>
        </p:nvPicPr>
        <p:blipFill rotWithShape="1">
          <a:blip r:embed="rId4"/>
          <a:srcRect t="6660" b="5755"/>
          <a:stretch/>
        </p:blipFill>
        <p:spPr bwMode="auto">
          <a:xfrm>
            <a:off x="5580112" y="4367048"/>
            <a:ext cx="2464239" cy="2158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2 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cap="none" spc="0" dirty="0">
              <a:ln w="57150">
                <a:solidFill>
                  <a:schemeClr val="bg2">
                    <a:lumMod val="50000"/>
                  </a:scheme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732283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2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928802"/>
            <a:ext cx="72362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 На </a:t>
            </a:r>
            <a:r>
              <a:rPr lang="ru-RU" sz="3600" dirty="0" err="1" smtClean="0"/>
              <a:t>гілці</a:t>
            </a:r>
            <a:r>
              <a:rPr lang="ru-RU" sz="3600" dirty="0" smtClean="0"/>
              <a:t> </a:t>
            </a:r>
            <a:r>
              <a:rPr lang="ru-RU" sz="3600" dirty="0" err="1" smtClean="0"/>
              <a:t>сидить</a:t>
            </a:r>
            <a:r>
              <a:rPr lang="ru-RU" sz="3600" dirty="0" smtClean="0"/>
              <a:t> ворона. </a:t>
            </a:r>
          </a:p>
          <a:p>
            <a:pPr algn="ctr"/>
            <a:r>
              <a:rPr lang="ru-RU" sz="3600" dirty="0" err="1" smtClean="0"/>
              <a:t>Що</a:t>
            </a:r>
            <a:r>
              <a:rPr lang="ru-RU" sz="3600" dirty="0" smtClean="0"/>
              <a:t> </a:t>
            </a:r>
            <a:r>
              <a:rPr lang="ru-RU" sz="3600" dirty="0" err="1" smtClean="0"/>
              <a:t>потрібно</a:t>
            </a:r>
            <a:r>
              <a:rPr lang="ru-RU" sz="3600" dirty="0" smtClean="0"/>
              <a:t> </a:t>
            </a:r>
            <a:r>
              <a:rPr lang="ru-RU" sz="3600" dirty="0" err="1" smtClean="0"/>
              <a:t>зробити</a:t>
            </a:r>
            <a:r>
              <a:rPr lang="ru-RU" sz="3600" dirty="0" smtClean="0"/>
              <a:t>, </a:t>
            </a:r>
            <a:r>
              <a:rPr lang="ru-RU" sz="3600" dirty="0" err="1" smtClean="0"/>
              <a:t>щоб</a:t>
            </a:r>
            <a:endParaRPr lang="ru-RU" sz="3600" dirty="0" smtClean="0"/>
          </a:p>
          <a:p>
            <a:pPr algn="ctr"/>
            <a:r>
              <a:rPr lang="ru-RU" sz="3600" dirty="0" smtClean="0"/>
              <a:t> </a:t>
            </a:r>
            <a:r>
              <a:rPr lang="ru-RU" sz="3600" dirty="0" err="1" smtClean="0"/>
              <a:t>зрізати</a:t>
            </a:r>
            <a:r>
              <a:rPr lang="ru-RU" sz="3600" dirty="0" smtClean="0"/>
              <a:t> </a:t>
            </a:r>
            <a:r>
              <a:rPr lang="ru-RU" sz="3600" dirty="0" err="1" smtClean="0"/>
              <a:t>гілку</a:t>
            </a:r>
            <a:r>
              <a:rPr lang="ru-RU" sz="3600" dirty="0" smtClean="0"/>
              <a:t>, не </a:t>
            </a:r>
            <a:r>
              <a:rPr lang="ru-RU" sz="3600" dirty="0" err="1" smtClean="0"/>
              <a:t>потривоживши</a:t>
            </a:r>
            <a:r>
              <a:rPr lang="ru-RU" sz="3600" dirty="0" smtClean="0"/>
              <a:t> ворону? </a:t>
            </a:r>
            <a:endParaRPr lang="ru-RU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1214414" y="4357694"/>
            <a:ext cx="75838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err="1" smtClean="0"/>
              <a:t>Дочекатися</a:t>
            </a:r>
            <a:r>
              <a:rPr lang="ru-RU" sz="3600" dirty="0" smtClean="0"/>
              <a:t> </a:t>
            </a:r>
            <a:r>
              <a:rPr lang="ru-RU" sz="3600" dirty="0" err="1" smtClean="0"/>
              <a:t>поки</a:t>
            </a:r>
            <a:r>
              <a:rPr lang="ru-RU" sz="3600" dirty="0" smtClean="0"/>
              <a:t> ворона </a:t>
            </a:r>
            <a:r>
              <a:rPr lang="ru-RU" sz="3600" dirty="0" err="1" smtClean="0"/>
              <a:t>полетить</a:t>
            </a:r>
            <a:r>
              <a:rPr lang="ru-RU" sz="3600" dirty="0" smtClean="0"/>
              <a:t>.</a:t>
            </a:r>
            <a:endParaRPr lang="ru-RU" sz="3600" dirty="0"/>
          </a:p>
        </p:txBody>
      </p:sp>
      <p:pic>
        <p:nvPicPr>
          <p:cNvPr id="20488" name="Picture 8" descr="Птицы,блестящие,аватары, анимированный алфавит, открытки в гостевые и в блоги. Анимация для телефонов бесплатн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3" y="5030604"/>
            <a:ext cx="3257600" cy="16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90" name="Picture 10" descr="Parrot and Wax Crayon - colored illustrati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87" b="100000" l="0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516217" y="1071546"/>
            <a:ext cx="2461120" cy="2058390"/>
          </a:xfrm>
          <a:prstGeom prst="rect">
            <a:avLst/>
          </a:prstGeom>
          <a:noFill/>
        </p:spPr>
      </p:pic>
      <p:pic>
        <p:nvPicPr>
          <p:cNvPr id="7" name="Picture 4" descr="MCj03701400000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1907704" cy="2013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2049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3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cap="none" spc="0" dirty="0">
              <a:ln w="57150">
                <a:solidFill>
                  <a:schemeClr val="bg2">
                    <a:lumMod val="50000"/>
                  </a:scheme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732283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3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2357287" y="2060848"/>
            <a:ext cx="646419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Кавун коштує 2 гривні і ще пів кавуна. </a:t>
            </a:r>
            <a:r>
              <a:rPr kumimoji="0" lang="uk-UA" sz="44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Скільки коштує кавун?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47864" y="4649360"/>
            <a:ext cx="36439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6000" dirty="0" smtClean="0">
                <a:solidFill>
                  <a:srgbClr val="003300"/>
                </a:solidFill>
                <a:latin typeface="Book Antiqua" pitchFamily="18" charset="0"/>
                <a:ea typeface="Times New Roman" pitchFamily="18" charset="0"/>
                <a:cs typeface="Tahoma" pitchFamily="34" charset="0"/>
              </a:rPr>
              <a:t>(4 </a:t>
            </a:r>
            <a:r>
              <a:rPr lang="ru-RU" sz="6000" dirty="0" err="1" smtClean="0">
                <a:solidFill>
                  <a:srgbClr val="003300"/>
                </a:solidFill>
                <a:latin typeface="Book Antiqua" pitchFamily="18" charset="0"/>
                <a:ea typeface="Times New Roman" pitchFamily="18" charset="0"/>
                <a:cs typeface="Tahoma" pitchFamily="34" charset="0"/>
              </a:rPr>
              <a:t>гривні</a:t>
            </a:r>
            <a:r>
              <a:rPr lang="ru-RU" sz="6000" dirty="0" smtClean="0">
                <a:solidFill>
                  <a:srgbClr val="003300"/>
                </a:solidFill>
                <a:latin typeface="Book Antiqua" pitchFamily="18" charset="0"/>
                <a:ea typeface="Times New Roman" pitchFamily="18" charset="0"/>
                <a:cs typeface="Tahoma" pitchFamily="34" charset="0"/>
              </a:rPr>
              <a:t>)</a:t>
            </a:r>
            <a:endParaRPr lang="ru-RU" sz="6000" dirty="0" smtClean="0">
              <a:solidFill>
                <a:srgbClr val="003300"/>
              </a:solidFill>
              <a:latin typeface="Book Antiqua" pitchFamily="18" charset="0"/>
              <a:cs typeface="Tahoma" pitchFamily="34" charset="0"/>
            </a:endParaRPr>
          </a:p>
        </p:txBody>
      </p:sp>
      <p:pic>
        <p:nvPicPr>
          <p:cNvPr id="19482" name="Picture 26" descr="http://t3.gstatic.com/images?q=tbn:RymjmWm642BvaM:http://www.dcwild.com/images/Captives/screech-owl-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0280"/>
            <a:ext cx="2057393" cy="2571744"/>
          </a:xfrm>
          <a:prstGeom prst="rect">
            <a:avLst/>
          </a:prstGeom>
          <a:noFill/>
        </p:spPr>
      </p:pic>
      <p:pic>
        <p:nvPicPr>
          <p:cNvPr id="2052" name="Picture 4" descr="Картинки по запросу кавун анімація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33067" y="3645024"/>
            <a:ext cx="2323526" cy="2272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Картинки по запросу кавун анімація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4459"/>
            <a:ext cx="1763688" cy="1763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7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4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cap="none" spc="0" dirty="0">
              <a:ln w="57150">
                <a:solidFill>
                  <a:schemeClr val="bg2">
                    <a:lumMod val="50000"/>
                  </a:scheme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732283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4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000240"/>
            <a:ext cx="50006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i="1" dirty="0" err="1" smtClean="0">
                <a:latin typeface="Georgia" pitchFamily="18" charset="0"/>
              </a:rPr>
              <a:t>Які</a:t>
            </a:r>
            <a:r>
              <a:rPr lang="ru-RU" sz="3600" i="1" dirty="0" smtClean="0">
                <a:latin typeface="Georgia" pitchFamily="18" charset="0"/>
              </a:rPr>
              <a:t> </a:t>
            </a:r>
            <a:r>
              <a:rPr lang="ru-RU" sz="3600" i="1" dirty="0" err="1" smtClean="0">
                <a:latin typeface="Georgia" pitchFamily="18" charset="0"/>
              </a:rPr>
              <a:t>числівники</a:t>
            </a:r>
            <a:r>
              <a:rPr lang="ru-RU" sz="3600" i="1" dirty="0" smtClean="0">
                <a:latin typeface="Georgia" pitchFamily="18" charset="0"/>
              </a:rPr>
              <a:t> </a:t>
            </a:r>
            <a:r>
              <a:rPr lang="ru-RU" sz="3600" i="1" dirty="0" err="1" smtClean="0">
                <a:latin typeface="Georgia" pitchFamily="18" charset="0"/>
              </a:rPr>
              <a:t>є</a:t>
            </a:r>
            <a:r>
              <a:rPr lang="ru-RU" sz="3600" i="1" dirty="0" smtClean="0">
                <a:latin typeface="Georgia" pitchFamily="18" charset="0"/>
              </a:rPr>
              <a:t> у </a:t>
            </a:r>
            <a:r>
              <a:rPr lang="ru-RU" sz="3600" i="1" dirty="0" err="1" smtClean="0">
                <a:latin typeface="Georgia" pitchFamily="18" charset="0"/>
              </a:rPr>
              <a:t>пісні</a:t>
            </a:r>
            <a:r>
              <a:rPr lang="ru-RU" sz="3600" i="1" dirty="0" smtClean="0">
                <a:latin typeface="Georgia" pitchFamily="18" charset="0"/>
              </a:rPr>
              <a:t> про Марусю, </a:t>
            </a:r>
            <a:r>
              <a:rPr lang="ru-RU" sz="3600" i="1" dirty="0" err="1" smtClean="0">
                <a:latin typeface="Georgia" pitchFamily="18" charset="0"/>
              </a:rPr>
              <a:t>чорняву</a:t>
            </a:r>
            <a:r>
              <a:rPr lang="ru-RU" sz="3600" i="1" dirty="0" smtClean="0">
                <a:latin typeface="Georgia" pitchFamily="18" charset="0"/>
              </a:rPr>
              <a:t> </a:t>
            </a:r>
            <a:r>
              <a:rPr lang="ru-RU" sz="3600" i="1" dirty="0" err="1" smtClean="0">
                <a:latin typeface="Georgia" pitchFamily="18" charset="0"/>
              </a:rPr>
              <a:t>дівчину</a:t>
            </a:r>
            <a:r>
              <a:rPr lang="ru-RU" sz="3600" i="1" dirty="0" smtClean="0">
                <a:latin typeface="Georgia" pitchFamily="18" charset="0"/>
              </a:rPr>
              <a:t>? </a:t>
            </a:r>
            <a:endParaRPr lang="ru-RU" sz="3600" i="1" dirty="0">
              <a:latin typeface="Georg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85852" y="4929198"/>
            <a:ext cx="60722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latin typeface="Georgia" pitchFamily="18" charset="0"/>
                <a:cs typeface="Tahoma" pitchFamily="34" charset="0"/>
              </a:rPr>
              <a:t>Раз,   два,  три</a:t>
            </a:r>
            <a:endParaRPr lang="ru-RU" sz="5400" b="1" i="1" dirty="0">
              <a:latin typeface="Georgia" pitchFamily="18" charset="0"/>
              <a:cs typeface="Tahoma" pitchFamily="34" charset="0"/>
            </a:endParaRPr>
          </a:p>
        </p:txBody>
      </p:sp>
      <p:pic>
        <p:nvPicPr>
          <p:cNvPr id="1026" name="Picture 2" descr="C:\Documents and Settings\Admin\Рабочий стол\тиждень математики\сова\O1F4OCAOXWO5CCAC56RZJCA12O6XRCAWTI3SECA9PE2UXCA0JEQD5CACVXL93CAQR1FWMCAYV6WKCCAZUXLASCAR6CS4GCAOQYWWNCA1SGSSBCAOGJ799CASZYP3JCAY621A7CA4JOOJKCA39LA17CA1NISV0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763688" cy="2057268"/>
          </a:xfrm>
          <a:prstGeom prst="rect">
            <a:avLst/>
          </a:prstGeom>
          <a:noFill/>
        </p:spPr>
      </p:pic>
      <p:pic>
        <p:nvPicPr>
          <p:cNvPr id="1028" name="Picture 4" descr="Минусовки народных песен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91515" y="1142984"/>
            <a:ext cx="4052485" cy="2786083"/>
          </a:xfrm>
          <a:prstGeom prst="rect">
            <a:avLst/>
          </a:prstGeom>
          <a:noFill/>
        </p:spPr>
      </p:pic>
      <p:pic>
        <p:nvPicPr>
          <p:cNvPr id="9" name="вая_дівчина__в_саду_ягоди_рвал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42910" y="564357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9837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5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cap="none" spc="0" dirty="0">
              <a:ln w="57150">
                <a:solidFill>
                  <a:schemeClr val="bg2">
                    <a:lumMod val="50000"/>
                  </a:scheme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732283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5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214282" y="4143380"/>
            <a:ext cx="6500826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Як </a:t>
            </a:r>
            <a:r>
              <a:rPr kumimoji="0" lang="ru-RU" sz="4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із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14 </a:t>
            </a:r>
            <a:r>
              <a:rPr kumimoji="0" lang="ru-RU" sz="4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сірників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4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кожний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4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яких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4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має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4,5 см,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4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скласти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 метр?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28675" name="Picture 3" descr="Программа : Spb Matches - скачать бесплатн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24" y="0"/>
            <a:ext cx="1142976" cy="1157263"/>
          </a:xfrm>
          <a:prstGeom prst="rect">
            <a:avLst/>
          </a:prstGeom>
          <a:noFill/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857324" y="1071546"/>
            <a:ext cx="728667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Хіба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ви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могли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коли-небудь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подумати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,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що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в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звичайнісінькій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сірниковій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коробці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живуть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головоломки?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Звичайно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, вони не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живуть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там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тоді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, коли ми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використовуємо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сірники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для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запалювання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вогню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.  Але вони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одразу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поселяються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у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сірниковій</a:t>
            </a:r>
            <a:r>
              <a:rPr lang="ru-RU" i="1" dirty="0" smtClean="0"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коробці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тоді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, коли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сірники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перестають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бути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звичайними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сірниками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а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перетворюються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на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цифри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, слова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чи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фігури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Hе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вірите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?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Тоді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спробуйте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розв’язати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наступну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математичну</a:t>
            </a:r>
            <a:r>
              <a:rPr lang="ru-RU" i="1" dirty="0" smtClean="0"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головоломку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і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ви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побачите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,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що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без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кмітливості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та</a:t>
            </a:r>
            <a:r>
              <a:rPr kumimoji="0" lang="ru-RU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математичних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знань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цього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не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можна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зробити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.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Отож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, </a:t>
            </a:r>
            <a:r>
              <a:rPr kumimoji="0" lang="ru-RU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сірникова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anklin Gothic Medium" pitchFamily="34" charset="0"/>
              </a:rPr>
              <a:t> головоломка. </a:t>
            </a:r>
          </a:p>
        </p:txBody>
      </p:sp>
      <p:pic>
        <p:nvPicPr>
          <p:cNvPr id="28677" name="Picture 5" descr="http://ostriv.in.ua/images/content/d5119/sirnyky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43116"/>
            <a:ext cx="1857356" cy="187283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500826" y="4500570"/>
            <a:ext cx="7858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</a:t>
            </a:r>
            <a:endParaRPr lang="ru-RU" sz="60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215206" y="4929198"/>
            <a:ext cx="7143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endParaRPr lang="ru-RU" sz="60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58148" y="5357826"/>
            <a:ext cx="65434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</a:t>
            </a:r>
            <a:endParaRPr lang="ru-RU" sz="60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446373" y="5842337"/>
            <a:ext cx="69762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endParaRPr lang="ru-RU" sz="60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http://t1.gstatic.com/images?q=tbn:lRpNOhzicly3nM:http://static2.aif.ru/pictures/201008/sova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500166" cy="18714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3" grpId="0"/>
      <p:bldP spid="28676" grpId="0"/>
      <p:bldP spid="9" grpId="0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6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cap="none" spc="0" dirty="0">
              <a:ln w="57150">
                <a:solidFill>
                  <a:schemeClr val="bg2">
                    <a:lumMod val="50000"/>
                  </a:scheme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732283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6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857356" y="1"/>
            <a:ext cx="7286644" cy="25545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lvl="0" algn="ctr"/>
            <a:r>
              <a:rPr lang="uk-UA" sz="7200" i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Bookman Old Style" pitchFamily="18" charset="0"/>
                <a:cs typeface="Arial" pitchFamily="34" charset="0"/>
              </a:rPr>
              <a:t>Чорний ящик</a:t>
            </a:r>
          </a:p>
          <a:p>
            <a:pPr lvl="0" algn="ctr"/>
            <a:endParaRPr lang="ru-RU" sz="88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1028" name="Picture 4" descr="Посмотреть картинку в полном размере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/>
          <a:srcRect l="33031"/>
          <a:stretch/>
        </p:blipFill>
        <p:spPr bwMode="auto">
          <a:xfrm>
            <a:off x="6312623" y="3660021"/>
            <a:ext cx="1131429" cy="123997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1506" name="Picture 2" descr="http://t0.gstatic.com/images?q=tbn:pAtwJ4JSUMUHuM:http://gim_1.blog.tut.by/files/2009/10/sova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2080887" cy="2348881"/>
          </a:xfrm>
          <a:prstGeom prst="rect">
            <a:avLst/>
          </a:prstGeom>
          <a:noFill/>
        </p:spPr>
      </p:pic>
      <p:pic>
        <p:nvPicPr>
          <p:cNvPr id="10" name="чорний ящи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214546" y="1000108"/>
            <a:ext cx="304800" cy="3048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68140" y="1259786"/>
            <a:ext cx="576867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uk-UA" sz="3200" dirty="0" smtClean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Історія цього винаходу </a:t>
            </a:r>
          </a:p>
          <a:p>
            <a:r>
              <a:rPr lang="uk-UA" sz="3200" dirty="0" smtClean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нараховує тисячі років. </a:t>
            </a:r>
          </a:p>
          <a:p>
            <a:r>
              <a:rPr lang="uk-UA" sz="3200" dirty="0" smtClean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Один із різновидів</a:t>
            </a:r>
          </a:p>
          <a:p>
            <a:r>
              <a:rPr lang="uk-UA" sz="3200" dirty="0" smtClean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називається клепсидрою.</a:t>
            </a:r>
            <a:endParaRPr lang="ru-RU" sz="3200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6816" y="3222617"/>
            <a:ext cx="62108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v"/>
            </a:pPr>
            <a:r>
              <a:rPr lang="uk-UA" sz="3200" dirty="0" smtClean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У математиці без цього предмета важко обійтись, особливо в задачах на рух.</a:t>
            </a:r>
            <a:endParaRPr lang="ru-RU" sz="3200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2332" y="4960051"/>
            <a:ext cx="83884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lvl="0" indent="-571500">
              <a:buFont typeface="Wingdings" panose="05000000000000000000" pitchFamily="2" charset="2"/>
              <a:buChar char="v"/>
            </a:pPr>
            <a:r>
              <a:rPr lang="uk-UA" sz="3200" dirty="0" smtClean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Цій речі властиві епітети: сонячний, водяний, механічний, електронний.</a:t>
            </a:r>
            <a:endParaRPr lang="ru-RU" sz="3200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48724" y="6037269"/>
            <a:ext cx="27226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4000" b="1" dirty="0" smtClean="0">
                <a:solidFill>
                  <a:srgbClr val="FF0066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Годинник</a:t>
            </a:r>
            <a:endParaRPr lang="ru-RU" sz="4000" b="1" dirty="0">
              <a:solidFill>
                <a:srgbClr val="FF0066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0242" name="Picture 2" descr="Картинки по запросу водяний годинник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879" y="1198527"/>
            <a:ext cx="1648632" cy="2184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302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4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5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5" grpId="0"/>
      <p:bldP spid="5" grpId="1"/>
      <p:bldP spid="2" grpId="0"/>
      <p:bldP spid="3" grpId="0"/>
      <p:bldP spid="4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Картинки по запросу водяний годинник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65" t="10883" r="9018" b="11667"/>
          <a:stretch/>
        </p:blipFill>
        <p:spPr bwMode="auto">
          <a:xfrm>
            <a:off x="577094" y="692696"/>
            <a:ext cx="7955346" cy="567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88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endParaRPr lang="ru-RU" dirty="0" smtClean="0">
              <a:latin typeface="Times New Roman"/>
              <a:ea typeface="Times New Roman"/>
            </a:endParaRP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928668"/>
          <a:ext cx="9144000" cy="57150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4287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287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287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28761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Овал 4"/>
          <p:cNvSpPr/>
          <p:nvPr/>
        </p:nvSpPr>
        <p:spPr>
          <a:xfrm>
            <a:off x="500034" y="1071546"/>
            <a:ext cx="1285884" cy="1214446"/>
          </a:xfrm>
          <a:prstGeom prst="ellipse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Равнобедренный треугольник 15"/>
          <p:cNvSpPr/>
          <p:nvPr/>
        </p:nvSpPr>
        <p:spPr>
          <a:xfrm>
            <a:off x="2714612" y="1142984"/>
            <a:ext cx="1571636" cy="1143008"/>
          </a:xfrm>
          <a:prstGeom prst="triangle">
            <a:avLst/>
          </a:prstGeom>
          <a:solidFill>
            <a:srgbClr val="00B0F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Равнобедренный треугольник 16"/>
          <p:cNvSpPr/>
          <p:nvPr/>
        </p:nvSpPr>
        <p:spPr>
          <a:xfrm>
            <a:off x="357158" y="2500306"/>
            <a:ext cx="1571636" cy="1143008"/>
          </a:xfrm>
          <a:prstGeom prst="triangle">
            <a:avLst/>
          </a:prstGeom>
          <a:solidFill>
            <a:srgbClr val="00B0F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Равнобедренный треугольник 17"/>
          <p:cNvSpPr/>
          <p:nvPr/>
        </p:nvSpPr>
        <p:spPr>
          <a:xfrm>
            <a:off x="2786050" y="4000504"/>
            <a:ext cx="1500198" cy="1143008"/>
          </a:xfrm>
          <a:prstGeom prst="triangle">
            <a:avLst/>
          </a:prstGeom>
          <a:solidFill>
            <a:srgbClr val="00B0F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Равнобедренный треугольник 18"/>
          <p:cNvSpPr/>
          <p:nvPr/>
        </p:nvSpPr>
        <p:spPr>
          <a:xfrm>
            <a:off x="7215206" y="2571744"/>
            <a:ext cx="1643074" cy="1143008"/>
          </a:xfrm>
          <a:prstGeom prst="triangle">
            <a:avLst>
              <a:gd name="adj" fmla="val 50000"/>
            </a:avLst>
          </a:prstGeom>
          <a:solidFill>
            <a:srgbClr val="00B0F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Равнобедренный треугольник 19"/>
          <p:cNvSpPr/>
          <p:nvPr/>
        </p:nvSpPr>
        <p:spPr>
          <a:xfrm>
            <a:off x="357158" y="5429264"/>
            <a:ext cx="1643074" cy="1143008"/>
          </a:xfrm>
          <a:prstGeom prst="triangle">
            <a:avLst/>
          </a:prstGeom>
          <a:solidFill>
            <a:srgbClr val="00B0F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358082" y="1142984"/>
            <a:ext cx="1143008" cy="1071570"/>
          </a:xfrm>
          <a:prstGeom prst="rect">
            <a:avLst/>
          </a:prstGeom>
          <a:solidFill>
            <a:srgbClr val="00FF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928926" y="2571744"/>
            <a:ext cx="1071570" cy="1071570"/>
          </a:xfrm>
          <a:prstGeom prst="rect">
            <a:avLst/>
          </a:prstGeom>
          <a:solidFill>
            <a:srgbClr val="00FF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143504" y="4000504"/>
            <a:ext cx="1071570" cy="1071570"/>
          </a:xfrm>
          <a:prstGeom prst="rect">
            <a:avLst/>
          </a:prstGeom>
          <a:solidFill>
            <a:srgbClr val="00FF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285852" y="214290"/>
            <a:ext cx="8072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solidFill>
                  <a:srgbClr val="006600"/>
                </a:solidFill>
                <a:latin typeface="Arial Black" pitchFamily="34" charset="0"/>
              </a:rPr>
              <a:t>Ж </a:t>
            </a:r>
            <a:r>
              <a:rPr lang="uk-UA" sz="3600" dirty="0" smtClean="0">
                <a:solidFill>
                  <a:srgbClr val="00B0F0"/>
                </a:solidFill>
                <a:latin typeface="Arial Black" pitchFamily="34" charset="0"/>
              </a:rPr>
              <a:t>и</a:t>
            </a:r>
            <a:r>
              <a:rPr lang="uk-UA" sz="3600" dirty="0" smtClean="0">
                <a:solidFill>
                  <a:srgbClr val="006600"/>
                </a:solidFill>
                <a:latin typeface="Arial Black" pitchFamily="34" charset="0"/>
              </a:rPr>
              <a:t> в </a:t>
            </a:r>
            <a:r>
              <a:rPr lang="uk-UA" sz="3600" dirty="0" smtClean="0">
                <a:solidFill>
                  <a:srgbClr val="00FF00"/>
                </a:solidFill>
                <a:latin typeface="Arial Black" pitchFamily="34" charset="0"/>
              </a:rPr>
              <a:t>и</a:t>
            </a:r>
            <a:r>
              <a:rPr lang="uk-UA" sz="3600" dirty="0" smtClean="0">
                <a:solidFill>
                  <a:srgbClr val="006600"/>
                </a:solidFill>
                <a:latin typeface="Arial Black" pitchFamily="34" charset="0"/>
              </a:rPr>
              <a:t> й     </a:t>
            </a:r>
            <a:r>
              <a:rPr lang="uk-UA" sz="3600" dirty="0" smtClean="0">
                <a:solidFill>
                  <a:srgbClr val="00B0F0"/>
                </a:solidFill>
                <a:latin typeface="Arial Black" pitchFamily="34" charset="0"/>
              </a:rPr>
              <a:t>а</a:t>
            </a:r>
            <a:r>
              <a:rPr lang="uk-UA" sz="3600" dirty="0" smtClean="0">
                <a:solidFill>
                  <a:srgbClr val="006600"/>
                </a:solidFill>
                <a:latin typeface="Arial Black" pitchFamily="34" charset="0"/>
              </a:rPr>
              <a:t> р </a:t>
            </a:r>
            <a:r>
              <a:rPr lang="uk-UA" sz="3600" dirty="0" smtClean="0">
                <a:solidFill>
                  <a:srgbClr val="00FF00"/>
                </a:solidFill>
                <a:latin typeface="Arial Black" pitchFamily="34" charset="0"/>
              </a:rPr>
              <a:t>и</a:t>
            </a:r>
            <a:r>
              <a:rPr lang="uk-UA" sz="3600" dirty="0" smtClean="0">
                <a:solidFill>
                  <a:srgbClr val="006600"/>
                </a:solidFill>
                <a:latin typeface="Arial Black" pitchFamily="34" charset="0"/>
              </a:rPr>
              <a:t> ф </a:t>
            </a:r>
            <a:r>
              <a:rPr lang="uk-UA" sz="3600" dirty="0" smtClean="0">
                <a:solidFill>
                  <a:srgbClr val="00B0F0"/>
                </a:solidFill>
                <a:latin typeface="Arial Black" pitchFamily="34" charset="0"/>
              </a:rPr>
              <a:t>м</a:t>
            </a:r>
            <a:r>
              <a:rPr lang="uk-UA" sz="3600" dirty="0" smtClean="0">
                <a:solidFill>
                  <a:srgbClr val="006600"/>
                </a:solidFill>
                <a:latin typeface="Arial Black" pitchFamily="34" charset="0"/>
              </a:rPr>
              <a:t> о </a:t>
            </a:r>
            <a:r>
              <a:rPr lang="uk-UA" sz="3600" dirty="0" smtClean="0">
                <a:solidFill>
                  <a:srgbClr val="00FF00"/>
                </a:solidFill>
                <a:latin typeface="Arial Black" pitchFamily="34" charset="0"/>
              </a:rPr>
              <a:t>м</a:t>
            </a:r>
            <a:r>
              <a:rPr lang="uk-UA" sz="3600" dirty="0" smtClean="0">
                <a:solidFill>
                  <a:srgbClr val="006600"/>
                </a:solidFill>
                <a:latin typeface="Arial Black" pitchFamily="34" charset="0"/>
              </a:rPr>
              <a:t> е </a:t>
            </a:r>
            <a:r>
              <a:rPr lang="uk-UA" sz="3600" dirty="0" smtClean="0">
                <a:solidFill>
                  <a:srgbClr val="00B0F0"/>
                </a:solidFill>
                <a:latin typeface="Arial Black" pitchFamily="34" charset="0"/>
              </a:rPr>
              <a:t>т</a:t>
            </a:r>
            <a:r>
              <a:rPr lang="uk-UA" sz="3600" dirty="0" smtClean="0">
                <a:solidFill>
                  <a:srgbClr val="006600"/>
                </a:solidFill>
                <a:latin typeface="Arial Black" pitchFamily="34" charset="0"/>
              </a:rPr>
              <a:t> р</a:t>
            </a:r>
            <a:endParaRPr lang="ru-RU" sz="3600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5214942" y="1071546"/>
            <a:ext cx="1285884" cy="1214446"/>
          </a:xfrm>
          <a:prstGeom prst="ellipse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500034" y="3857628"/>
            <a:ext cx="1285884" cy="1214446"/>
          </a:xfrm>
          <a:prstGeom prst="ellipse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7286644" y="3929066"/>
            <a:ext cx="1285884" cy="1214446"/>
          </a:xfrm>
          <a:prstGeom prst="ellipse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5072066" y="5357826"/>
            <a:ext cx="1285884" cy="1214446"/>
          </a:xfrm>
          <a:prstGeom prst="ellipse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857488" y="5429264"/>
            <a:ext cx="1071570" cy="1071570"/>
          </a:xfrm>
          <a:prstGeom prst="rect">
            <a:avLst/>
          </a:prstGeom>
          <a:solidFill>
            <a:srgbClr val="00FF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7500958" y="5429264"/>
            <a:ext cx="1071570" cy="1071570"/>
          </a:xfrm>
          <a:prstGeom prst="rect">
            <a:avLst/>
          </a:prstGeom>
          <a:solidFill>
            <a:srgbClr val="00FF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5143504" y="2500306"/>
            <a:ext cx="1285884" cy="1214446"/>
          </a:xfrm>
          <a:prstGeom prst="ellipse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24" name="Picture 4" descr="http://t3.gstatic.com/images?q=tbn:Vni_Mw1eCWLsdM:http://lifeglobe.net/media/entry/1275/10_3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5221" cy="928670"/>
          </a:xfrm>
          <a:prstGeom prst="rect">
            <a:avLst/>
          </a:prstGeom>
          <a:noFill/>
        </p:spPr>
      </p:pic>
      <p:pic>
        <p:nvPicPr>
          <p:cNvPr id="34" name="Picture 10" descr="http://t3.gstatic.com/images?q=tbn:UfRXTzhWXuJhDM:http://img0.liveinternet.ru/images/attach/c/0//52/28/52028928_1260003609_0b41d7109748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28794" y="2071678"/>
            <a:ext cx="714380" cy="905882"/>
          </a:xfrm>
          <a:prstGeom prst="rect">
            <a:avLst/>
          </a:prstGeom>
          <a:noFill/>
        </p:spPr>
      </p:pic>
      <p:pic>
        <p:nvPicPr>
          <p:cNvPr id="35" name="Picture 10" descr="http://t3.gstatic.com/images?q=tbn:UfRXTzhWXuJhDM:http://img0.liveinternet.ru/images/attach/c/0//52/28/52028928_1260003609_0b41d7109748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3500438"/>
            <a:ext cx="714380" cy="905882"/>
          </a:xfrm>
          <a:prstGeom prst="rect">
            <a:avLst/>
          </a:prstGeom>
          <a:noFill/>
        </p:spPr>
      </p:pic>
      <p:pic>
        <p:nvPicPr>
          <p:cNvPr id="36" name="Picture 10" descr="http://t3.gstatic.com/images?q=tbn:UfRXTzhWXuJhDM:http://img0.liveinternet.ru/images/attach/c/0//52/28/52028928_1260003609_0b41d7109748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0826" y="4714884"/>
            <a:ext cx="714380" cy="977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8120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7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cap="none" spc="0" dirty="0">
              <a:ln w="57150">
                <a:solidFill>
                  <a:schemeClr val="bg2">
                    <a:lumMod val="50000"/>
                  </a:scheme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732283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7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57" y="1510014"/>
            <a:ext cx="864371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err="1" smtClean="0">
                <a:latin typeface="Cambria Math" pitchFamily="18" charset="0"/>
                <a:ea typeface="Cambria Math" pitchFamily="18" charset="0"/>
              </a:rPr>
              <a:t>Двома</a:t>
            </a:r>
            <a:r>
              <a:rPr lang="ru-RU" sz="2800" dirty="0" smtClean="0"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2800" dirty="0" err="1" smtClean="0">
                <a:latin typeface="Cambria Math" pitchFamily="18" charset="0"/>
                <a:ea typeface="Cambria Math" pitchFamily="18" charset="0"/>
              </a:rPr>
              <a:t>прямими</a:t>
            </a:r>
            <a:r>
              <a:rPr lang="ru-RU" sz="2800" dirty="0" smtClean="0"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2800" dirty="0" err="1" smtClean="0">
                <a:latin typeface="Cambria Math" pitchFamily="18" charset="0"/>
                <a:ea typeface="Cambria Math" pitchFamily="18" charset="0"/>
              </a:rPr>
              <a:t>лініями</a:t>
            </a:r>
            <a:r>
              <a:rPr lang="ru-RU" sz="2800" dirty="0" smtClean="0"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2800" dirty="0" err="1" smtClean="0">
                <a:latin typeface="Cambria Math" pitchFamily="18" charset="0"/>
                <a:ea typeface="Cambria Math" pitchFamily="18" charset="0"/>
              </a:rPr>
              <a:t>розділити</a:t>
            </a:r>
            <a:r>
              <a:rPr lang="ru-RU" sz="2800" dirty="0" smtClean="0">
                <a:latin typeface="Cambria Math" pitchFamily="18" charset="0"/>
                <a:ea typeface="Cambria Math" pitchFamily="18" charset="0"/>
              </a:rPr>
              <a:t> циферблат так, </a:t>
            </a:r>
            <a:endParaRPr lang="en-US" sz="2800" dirty="0" smtClean="0">
              <a:latin typeface="Cambria Math" pitchFamily="18" charset="0"/>
              <a:ea typeface="Cambria Math" pitchFamily="18" charset="0"/>
            </a:endParaRPr>
          </a:p>
          <a:p>
            <a:r>
              <a:rPr lang="ru-RU" sz="2800" dirty="0" err="1" smtClean="0">
                <a:latin typeface="Cambria Math" pitchFamily="18" charset="0"/>
                <a:ea typeface="Cambria Math" pitchFamily="18" charset="0"/>
              </a:rPr>
              <a:t>щоб</a:t>
            </a:r>
            <a:r>
              <a:rPr lang="ru-RU" sz="2800" dirty="0" smtClean="0"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2800" dirty="0" err="1" smtClean="0">
                <a:latin typeface="Cambria Math" pitchFamily="18" charset="0"/>
                <a:ea typeface="Cambria Math" pitchFamily="18" charset="0"/>
              </a:rPr>
              <a:t>суми</a:t>
            </a:r>
            <a:r>
              <a:rPr lang="ru-RU" sz="2800" dirty="0" smtClean="0">
                <a:latin typeface="Cambria Math" pitchFamily="18" charset="0"/>
                <a:ea typeface="Cambria Math" pitchFamily="18" charset="0"/>
              </a:rPr>
              <a:t> чисел в </a:t>
            </a:r>
            <a:r>
              <a:rPr lang="ru-RU" sz="2800" dirty="0" err="1" smtClean="0">
                <a:latin typeface="Cambria Math" pitchFamily="18" charset="0"/>
                <a:ea typeface="Cambria Math" pitchFamily="18" charset="0"/>
              </a:rPr>
              <a:t>кожній</a:t>
            </a:r>
            <a:r>
              <a:rPr lang="ru-RU" sz="2800" dirty="0" smtClean="0"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2800" dirty="0" err="1" smtClean="0">
                <a:latin typeface="Cambria Math" pitchFamily="18" charset="0"/>
                <a:ea typeface="Cambria Math" pitchFamily="18" charset="0"/>
              </a:rPr>
              <a:t>частині</a:t>
            </a:r>
            <a:r>
              <a:rPr lang="ru-RU" sz="2800" dirty="0" smtClean="0"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2800" dirty="0" err="1" smtClean="0">
                <a:latin typeface="Cambria Math" pitchFamily="18" charset="0"/>
                <a:ea typeface="Cambria Math" pitchFamily="18" charset="0"/>
              </a:rPr>
              <a:t>були</a:t>
            </a:r>
            <a:r>
              <a:rPr lang="ru-RU" sz="2800" dirty="0" smtClean="0">
                <a:latin typeface="Cambria Math" pitchFamily="18" charset="0"/>
                <a:ea typeface="Cambria Math" pitchFamily="18" charset="0"/>
              </a:rPr>
              <a:t> </a:t>
            </a:r>
            <a:r>
              <a:rPr lang="ru-RU" sz="2800" dirty="0" err="1" smtClean="0">
                <a:latin typeface="Cambria Math" pitchFamily="18" charset="0"/>
                <a:ea typeface="Cambria Math" pitchFamily="18" charset="0"/>
              </a:rPr>
              <a:t>рівними</a:t>
            </a:r>
            <a:r>
              <a:rPr lang="ru-RU" sz="2800" dirty="0" smtClean="0">
                <a:latin typeface="Cambria Math" pitchFamily="18" charset="0"/>
                <a:ea typeface="Cambria Math" pitchFamily="18" charset="0"/>
              </a:rPr>
              <a:t>.</a:t>
            </a:r>
          </a:p>
          <a:p>
            <a:endParaRPr lang="ru-RU" sz="2800" dirty="0"/>
          </a:p>
        </p:txBody>
      </p:sp>
      <p:pic>
        <p:nvPicPr>
          <p:cNvPr id="6" name="Рисунок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3278078"/>
            <a:ext cx="4143404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мегги симпсон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283" y="2813731"/>
            <a:ext cx="4000528" cy="4000528"/>
          </a:xfrm>
          <a:prstGeom prst="rect">
            <a:avLst/>
          </a:prstGeom>
          <a:noFill/>
        </p:spPr>
      </p:pic>
      <p:pic>
        <p:nvPicPr>
          <p:cNvPr id="83970" name="Picture 2" descr="http://t0.gstatic.com/images?q=tbn:ljTI92NBtpmKGM:http://vipstile.ru/cimg/small/238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500174" cy="1500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8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cap="none" spc="0" dirty="0">
              <a:ln w="57150">
                <a:solidFill>
                  <a:schemeClr val="bg2">
                    <a:lumMod val="50000"/>
                  </a:scheme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732283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8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742671" y="1349108"/>
            <a:ext cx="435768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Два хлопчики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зустрілися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у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вагоні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потягу.</a:t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—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Я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завжди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їду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в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п'ятому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вагоні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від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хвоста потягу.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—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сказав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Вітя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.</a:t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—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А я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—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у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п'ятому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від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голови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,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—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заявив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Сергій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.</a:t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Скільки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вагонів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було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в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потязі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?</a:t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</a:b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72198" y="3429000"/>
            <a:ext cx="2815258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4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(9 </a:t>
            </a:r>
            <a:r>
              <a:rPr lang="ru-RU" sz="4400" dirty="0" err="1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вагонів</a:t>
            </a:r>
            <a:r>
              <a:rPr lang="ru-RU" sz="4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).</a:t>
            </a:r>
            <a:endParaRPr lang="ru-RU" sz="4400" dirty="0" smtClean="0">
              <a:latin typeface="Arial" pitchFamily="34" charset="0"/>
            </a:endParaRPr>
          </a:p>
          <a:p>
            <a:endParaRPr lang="ru-RU" dirty="0"/>
          </a:p>
        </p:txBody>
      </p:sp>
      <p:pic>
        <p:nvPicPr>
          <p:cNvPr id="2050" name="Picture 2" descr="C:\Users\Chameleo\Desktop\s320x2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408" y="1348431"/>
            <a:ext cx="2575120" cy="1931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Chameleo\Desktop\animated-trai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4929198"/>
            <a:ext cx="8113073" cy="1724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http://t1.gstatic.com/images?q=tbn:dgJl1gZ2ya_dDM:http://img-fotki.yandex.ru/get/3003/lexincorp.9e/0_1aa81_54686306_XL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39922"/>
            <a:ext cx="1617334" cy="2028761"/>
          </a:xfrm>
          <a:prstGeom prst="rect">
            <a:avLst/>
          </a:prstGeom>
          <a:noFill/>
        </p:spPr>
      </p:pic>
      <p:pic>
        <p:nvPicPr>
          <p:cNvPr id="10" name="traingong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286644" y="328612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93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193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" dur="193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193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88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7649" grpId="0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9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cap="none" spc="0" dirty="0">
              <a:ln w="57150">
                <a:solidFill>
                  <a:schemeClr val="bg2">
                    <a:lumMod val="50000"/>
                  </a:scheme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732283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9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3108" y="1214422"/>
            <a:ext cx="478631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dirty="0" smtClean="0"/>
              <a:t>Про цю дугу в народі кажуть: </a:t>
            </a:r>
          </a:p>
          <a:p>
            <a:pPr algn="ctr"/>
            <a:r>
              <a:rPr lang="uk-UA" sz="2800" dirty="0" smtClean="0"/>
              <a:t>«До неї дійдеш — сім потів проллєш».</a:t>
            </a:r>
            <a:endParaRPr lang="ru-RU" sz="2800" dirty="0" smtClean="0"/>
          </a:p>
        </p:txBody>
      </p:sp>
      <p:pic>
        <p:nvPicPr>
          <p:cNvPr id="26626" name="Picture 2" descr="Радуга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0" y="0"/>
            <a:ext cx="2286000" cy="3048001"/>
          </a:xfrm>
          <a:prstGeom prst="rect">
            <a:avLst/>
          </a:prstGeom>
          <a:noFill/>
        </p:spPr>
      </p:pic>
      <p:pic>
        <p:nvPicPr>
          <p:cNvPr id="26628" name="Picture 4" descr="Анимация смайлик радуг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871" y="3431096"/>
            <a:ext cx="3214706" cy="214314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857884" y="3500438"/>
            <a:ext cx="307180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i="1" dirty="0" smtClean="0"/>
              <a:t>(</a:t>
            </a:r>
            <a:r>
              <a:rPr lang="uk-UA" sz="3200" i="1" dirty="0" smtClean="0"/>
              <a:t>Це </a:t>
            </a:r>
            <a:r>
              <a:rPr lang="uk-UA" sz="3200" dirty="0" smtClean="0"/>
              <a:t>— </a:t>
            </a:r>
            <a:r>
              <a:rPr lang="uk-UA" sz="3200" i="1" dirty="0" smtClean="0"/>
              <a:t>веселка, в якій злилось 7 кольорів)</a:t>
            </a:r>
            <a:endParaRPr lang="ru-RU" sz="3200" dirty="0" smtClean="0"/>
          </a:p>
          <a:p>
            <a:pPr algn="ctr"/>
            <a:endParaRPr lang="ru-RU" sz="3200" dirty="0"/>
          </a:p>
        </p:txBody>
      </p:sp>
      <p:pic>
        <p:nvPicPr>
          <p:cNvPr id="16390" name="Picture 6" descr="http://t1.gstatic.com/images?q=tbn:P8hllZdBXwaTGM:http://s56.radikal.ru/i154/0910/d6/ffc3f60c25d3t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92636" y="3225514"/>
            <a:ext cx="2571768" cy="3364933"/>
          </a:xfrm>
          <a:prstGeom prst="rect">
            <a:avLst/>
          </a:prstGeom>
          <a:noFill/>
        </p:spPr>
      </p:pic>
      <p:pic>
        <p:nvPicPr>
          <p:cNvPr id="16394" name="Picture 10" descr="http://t0.gstatic.com/images?q=tbn:D1k8wn87Q6QOBM:http://i029.radikal.ru/0804/f5/4c7146098b69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2531433" cy="2636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10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cap="none" spc="0" dirty="0">
              <a:ln w="57150">
                <a:solidFill>
                  <a:schemeClr val="bg2">
                    <a:lumMod val="50000"/>
                  </a:scheme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807625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0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 rot="10800000" flipV="1">
            <a:off x="285720" y="2214554"/>
            <a:ext cx="8358245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Скільки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раундів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у </a:t>
            </a:r>
            <a:r>
              <a:rPr kumimoji="0" lang="ru-RU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боксі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ru-RU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чемпіонський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поєдинок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)? </a:t>
            </a:r>
          </a:p>
        </p:txBody>
      </p:sp>
      <p:pic>
        <p:nvPicPr>
          <p:cNvPr id="25603" name="Picture 3" descr="http://i.eurosport.ru/2009/06/20/528603-4479277-317-2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6731" y="3930756"/>
            <a:ext cx="3571900" cy="2681742"/>
          </a:xfrm>
          <a:prstGeom prst="rect">
            <a:avLst/>
          </a:prstGeom>
          <a:noFill/>
        </p:spPr>
      </p:pic>
      <p:pic>
        <p:nvPicPr>
          <p:cNvPr id="25605" name="Picture 5" descr="http://t1.gstatic.com/images?q=tbn:yqxlroeNHIc1CM:http://www.worldboxing.ru/news/160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1198892"/>
            <a:ext cx="2562930" cy="1801480"/>
          </a:xfrm>
          <a:prstGeom prst="rect">
            <a:avLst/>
          </a:prstGeom>
          <a:noFill/>
        </p:spPr>
      </p:pic>
      <p:pic>
        <p:nvPicPr>
          <p:cNvPr id="25607" name="Picture 7" descr="http://t3.gstatic.com/images?q=tbn:jyyb0j1X9YDdKM:http://i.focus.ua/img/a/2/9/140792.jpg%3F1283198177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647" l="0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240598" y="1198892"/>
            <a:ext cx="1567835" cy="100959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357950" y="4581128"/>
            <a:ext cx="17762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60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(12).</a:t>
            </a:r>
            <a:endParaRPr lang="ru-RU" sz="6000" b="1" dirty="0" smtClean="0">
              <a:solidFill>
                <a:srgbClr val="FF0000"/>
              </a:solidFill>
              <a:latin typeface="Arial" pitchFamily="34" charset="0"/>
            </a:endParaRPr>
          </a:p>
        </p:txBody>
      </p:sp>
      <p:pic>
        <p:nvPicPr>
          <p:cNvPr id="18436" name="Picture 4" descr="http://t1.gstatic.com/images?q=tbn:oLItFSVhg4UqQM:http://www.ozon.ru/multimedia/audio_cd_covers/1000962802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2208482" cy="2208485"/>
          </a:xfrm>
          <a:prstGeom prst="rect">
            <a:avLst/>
          </a:prstGeom>
          <a:noFill/>
        </p:spPr>
      </p:pic>
      <p:pic>
        <p:nvPicPr>
          <p:cNvPr id="16385" name="Picture 1" descr="C:\Documents and Settings\Admin\Рабочий стол\тиждень математики\сова\839617555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614690">
            <a:off x="4023906" y="1267364"/>
            <a:ext cx="799930" cy="9067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2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11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cap="none" spc="0" dirty="0">
              <a:ln w="57150">
                <a:solidFill>
                  <a:schemeClr val="bg2">
                    <a:lumMod val="50000"/>
                  </a:scheme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807625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071810"/>
            <a:ext cx="8858280" cy="1714512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    </a:t>
            </a:r>
            <a:r>
              <a:rPr lang="ru-RU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 </a:t>
            </a: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Користуючись транспортом, </a:t>
            </a:r>
            <a:r>
              <a:rPr lang="ru-RU" sz="7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чоловік</a:t>
            </a: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витрачає на шлях туди й назад 30 хвилин. Тому шлях в одну сторону </a:t>
            </a:r>
            <a:r>
              <a:rPr lang="ru-RU" sz="7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займає</a:t>
            </a: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15 </a:t>
            </a:r>
            <a:r>
              <a:rPr lang="ru-RU" sz="7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хвилин</a:t>
            </a: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.</a:t>
            </a:r>
          </a:p>
          <a:p>
            <a:pPr marL="0" indent="0" algn="ctr">
              <a:buNone/>
            </a:pPr>
            <a:r>
              <a:rPr lang="ru-RU" sz="7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Отже</a:t>
            </a: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, </a:t>
            </a:r>
            <a:r>
              <a:rPr lang="ru-RU" sz="7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пішки</a:t>
            </a: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</a:t>
            </a:r>
            <a:r>
              <a:rPr lang="ru-RU" sz="7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він</a:t>
            </a: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</a:t>
            </a:r>
            <a:r>
              <a:rPr lang="ru-RU" sz="7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може</a:t>
            </a: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</a:t>
            </a:r>
            <a:r>
              <a:rPr lang="ru-RU" sz="7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добратися</a:t>
            </a: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до </a:t>
            </a:r>
            <a:r>
              <a:rPr lang="ru-RU" sz="7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роботи</a:t>
            </a: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за 1 годину 15 </a:t>
            </a:r>
            <a:r>
              <a:rPr lang="ru-RU" sz="7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хвилин</a:t>
            </a:r>
            <a:endParaRPr lang="ru-RU" sz="7200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itchFamily="2" charset="-79"/>
            </a:endParaRPr>
          </a:p>
          <a:p>
            <a:pPr marL="0" indent="0" algn="ctr">
              <a:buNone/>
            </a:pP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1 год 15 </a:t>
            </a:r>
            <a:r>
              <a:rPr lang="ru-RU" sz="7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хв</a:t>
            </a: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= 1 год 30 </a:t>
            </a:r>
            <a:r>
              <a:rPr lang="ru-RU" sz="7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хв</a:t>
            </a: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- 15 </a:t>
            </a:r>
            <a:r>
              <a:rPr lang="ru-RU" sz="7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хв</a:t>
            </a:r>
            <a:endParaRPr lang="ru-RU" sz="7200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itchFamily="2" charset="-79"/>
            </a:endParaRPr>
          </a:p>
          <a:p>
            <a:pPr marL="0" indent="0" algn="ctr">
              <a:buNone/>
            </a:pP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Весь шлях займе вдвічі більше часу - 2 </a:t>
            </a:r>
            <a:r>
              <a:rPr lang="ru-RU" sz="7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години</a:t>
            </a: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30 хвилин. </a:t>
            </a:r>
          </a:p>
          <a:p>
            <a:pPr marL="0" indent="0">
              <a:buNone/>
            </a:pPr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7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146" name="Picture 2" descr="C:\Users\Chameleo\Desktop\bus-animation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371975"/>
            <a:ext cx="4591050" cy="248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Chameleo\Desktop\manWalking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99592" y="4949918"/>
            <a:ext cx="1553820" cy="1908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00034" y="1500174"/>
            <a:ext cx="864396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Якщо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чоловік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йде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на роботу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пішки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, а назад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їде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на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транспорті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, то в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цілому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на дорогу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витрачає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півтори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години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.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Якщо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ж в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обидва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кінці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він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їде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на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транспорті,то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весь шлях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займає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в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нього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30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хвилин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. </a:t>
            </a:r>
          </a:p>
          <a:p>
            <a:pPr algn="ctr"/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Скільки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часу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потрібно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людині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на дорогу,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якщо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на роботу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й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назад вона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піде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</a:t>
            </a:r>
            <a:r>
              <a:rPr lang="ru-RU" sz="20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пішки</a:t>
            </a:r>
            <a:r>
              <a:rPr lang="ru-RU" sz="2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?</a:t>
            </a:r>
          </a:p>
        </p:txBody>
      </p:sp>
      <p:pic>
        <p:nvPicPr>
          <p:cNvPr id="10242" name="Picture 2" descr="http://t2.gstatic.com/images?q=tbn:HOGeHu96--iXbM:http://skazles.ru/files/img/0005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"/>
            <a:ext cx="1428728" cy="14527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85918" y="0"/>
            <a:ext cx="56220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 </a:t>
            </a:r>
            <a:r>
              <a:rPr lang="uk-UA" sz="5400" dirty="0" smtClean="0">
                <a:solidFill>
                  <a:srgbClr val="0033CC"/>
                </a:solidFill>
                <a:latin typeface="Monotype Corsiva" pitchFamily="66" charset="0"/>
              </a:rPr>
              <a:t>«Літературне» коло.</a:t>
            </a:r>
            <a:endParaRPr lang="ru-RU" sz="5400" dirty="0">
              <a:solidFill>
                <a:srgbClr val="0033CC"/>
              </a:solidFill>
              <a:latin typeface="Monotype Corsiva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714356"/>
            <a:ext cx="85058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smtClean="0">
                <a:latin typeface="Monotype Corsiva" pitchFamily="66" charset="0"/>
              </a:rPr>
              <a:t>Вставити слова, яких не вистачає в приказках, </a:t>
            </a:r>
          </a:p>
          <a:p>
            <a:pPr algn="ctr"/>
            <a:r>
              <a:rPr lang="uk-UA" sz="3600" dirty="0" smtClean="0">
                <a:latin typeface="Monotype Corsiva" pitchFamily="66" charset="0"/>
              </a:rPr>
              <a:t>які є числівниками. </a:t>
            </a:r>
            <a:endParaRPr lang="ru-RU" sz="3600" dirty="0">
              <a:latin typeface="Monotype Corsiva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643050"/>
            <a:ext cx="4607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  … на одного не чекають 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2071678"/>
            <a:ext cx="53896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rgbClr val="0033CC"/>
                </a:solidFill>
                <a:latin typeface="Monotype Corsiva" pitchFamily="66" charset="0"/>
              </a:rPr>
              <a:t>   (Семеро на одного не чекають )  </a:t>
            </a:r>
            <a:endParaRPr lang="ru-RU" sz="3200" dirty="0">
              <a:solidFill>
                <a:srgbClr val="0033CC"/>
              </a:solidFill>
              <a:latin typeface="Monotype Corsiva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2571744"/>
            <a:ext cx="5049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sz="3200" dirty="0" smtClean="0">
                <a:latin typeface="Monotype Corsiva" pitchFamily="66" charset="0"/>
              </a:rPr>
              <a:t> …раз виміряй, …раз відріж</a:t>
            </a:r>
            <a:endParaRPr lang="ru-RU" sz="3200" dirty="0">
              <a:latin typeface="Monotype Corsiva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3571876"/>
            <a:ext cx="73725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sz="3200" dirty="0" smtClean="0">
                <a:latin typeface="Monotype Corsiva" pitchFamily="66" charset="0"/>
              </a:rPr>
              <a:t> За…зайцями поженешся, не спіймаєш ні…</a:t>
            </a:r>
            <a:endParaRPr lang="ru-RU" sz="3200" dirty="0">
              <a:latin typeface="Monotype Corsiva" pitchFamily="66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0" y="4500570"/>
            <a:ext cx="48381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sz="3200" dirty="0" smtClean="0">
                <a:latin typeface="Monotype Corsiva" pitchFamily="66" charset="0"/>
              </a:rPr>
              <a:t> Обіцяного…роки чекають </a:t>
            </a:r>
            <a:endParaRPr lang="ru-RU" sz="3200" dirty="0">
              <a:latin typeface="Monotype Corsiva" pitchFamily="66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0" y="3000372"/>
            <a:ext cx="5295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 smtClean="0">
                <a:solidFill>
                  <a:prstClr val="black"/>
                </a:solidFill>
                <a:latin typeface="Monotype Corsiva" pitchFamily="66" charset="0"/>
              </a:rPr>
              <a:t> </a:t>
            </a:r>
            <a:r>
              <a:rPr lang="uk-UA" sz="3200" dirty="0" smtClean="0">
                <a:solidFill>
                  <a:srgbClr val="0033CC"/>
                </a:solidFill>
                <a:latin typeface="Monotype Corsiva" pitchFamily="66" charset="0"/>
              </a:rPr>
              <a:t>(Сім раз виміряй, один відріж  )  </a:t>
            </a:r>
            <a:endParaRPr lang="ru-RU" sz="3200" dirty="0">
              <a:solidFill>
                <a:srgbClr val="0033CC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0" y="4000504"/>
            <a:ext cx="84529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3200" dirty="0" smtClean="0">
                <a:solidFill>
                  <a:srgbClr val="0033CC"/>
                </a:solidFill>
                <a:latin typeface="Monotype Corsiva" pitchFamily="66" charset="0"/>
              </a:rPr>
              <a:t>(За двома зайцями поженешся, не спіймаєш ні одного)</a:t>
            </a:r>
            <a:endParaRPr lang="ru-RU" sz="3200" dirty="0">
              <a:solidFill>
                <a:srgbClr val="0033CC"/>
              </a:solidFill>
              <a:latin typeface="Monotype Corsiva" pitchFamily="66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0" y="4929198"/>
            <a:ext cx="50642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3200" dirty="0" smtClean="0">
                <a:solidFill>
                  <a:srgbClr val="0033CC"/>
                </a:solidFill>
                <a:latin typeface="Monotype Corsiva" pitchFamily="66" charset="0"/>
              </a:rPr>
              <a:t>(Обіцяного  три роки чекають )</a:t>
            </a:r>
            <a:endParaRPr lang="ru-RU" sz="3200" dirty="0">
              <a:solidFill>
                <a:srgbClr val="0033CC"/>
              </a:solidFill>
              <a:latin typeface="Monotype Corsiva" pitchFamily="66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0" y="5429264"/>
            <a:ext cx="73747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sz="3200" dirty="0" smtClean="0">
                <a:solidFill>
                  <a:srgbClr val="000000"/>
                </a:solidFill>
                <a:latin typeface="Monotype Corsiva" pitchFamily="66" charset="0"/>
              </a:rPr>
              <a:t>У ледачого Омелі … п’ятниць на тижні</a:t>
            </a:r>
            <a:endParaRPr lang="ru-RU" sz="3200" dirty="0" smtClean="0">
              <a:solidFill>
                <a:srgbClr val="000000"/>
              </a:solidFill>
              <a:latin typeface="Monotype Corsiva" pitchFamily="66" charset="0"/>
            </a:endParaRPr>
          </a:p>
          <a:p>
            <a:pPr lvl="0"/>
            <a:r>
              <a:rPr lang="uk-UA" sz="3200" dirty="0" smtClean="0">
                <a:solidFill>
                  <a:prstClr val="black"/>
                </a:solidFill>
                <a:latin typeface="Monotype Corsiva" pitchFamily="66" charset="0"/>
              </a:rPr>
              <a:t> </a:t>
            </a:r>
            <a:endParaRPr lang="ru-RU" sz="3200" dirty="0">
              <a:solidFill>
                <a:prstClr val="black"/>
              </a:solidFill>
              <a:latin typeface="Monotype Corsiva" pitchFamily="66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0" y="5929330"/>
            <a:ext cx="6827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buClr>
                <a:srgbClr val="FE8637"/>
              </a:buClr>
              <a:buSzPct val="70000"/>
            </a:pPr>
            <a:r>
              <a:rPr lang="uk-UA" sz="3200" dirty="0" smtClean="0">
                <a:solidFill>
                  <a:srgbClr val="0033CC"/>
                </a:solidFill>
                <a:latin typeface="Monotype Corsiva" pitchFamily="66" charset="0"/>
              </a:rPr>
              <a:t>(У ледачого Омелі  сім п’ятниць на тижні)</a:t>
            </a:r>
            <a:endParaRPr lang="ru-RU" sz="3200" dirty="0" smtClean="0">
              <a:solidFill>
                <a:srgbClr val="0033CC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1" grpId="0"/>
      <p:bldP spid="14" grpId="0"/>
      <p:bldP spid="19" grpId="0"/>
      <p:bldP spid="20" grpId="0"/>
      <p:bldP spid="21" grpId="0"/>
      <p:bldP spid="25" grpId="0"/>
      <p:bldP spid="2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12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cap="none" spc="0" dirty="0">
              <a:ln w="57150">
                <a:solidFill>
                  <a:schemeClr val="bg2">
                    <a:lumMod val="50000"/>
                  </a:scheme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807625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2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214414" y="1857364"/>
            <a:ext cx="6000792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Ці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природні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кристали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мають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форму куба </a:t>
            </a:r>
            <a:r>
              <a:rPr kumimoji="0" lang="ru-RU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є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 кожного </a:t>
            </a:r>
            <a:r>
              <a:rPr kumimoji="0" lang="ru-RU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вдома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5008" y="5214950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003163" y="4018697"/>
            <a:ext cx="18573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49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7200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Сіль</a:t>
            </a:r>
            <a:endParaRPr lang="ru-RU" sz="72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  <p:pic>
        <p:nvPicPr>
          <p:cNvPr id="1027" name="Picture 3" descr="C:\Users\Chameleo\Desktop\d06_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57364" cy="185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http://t1.gstatic.com/images?q=tbn:3Z9JTGWfvy5PYM:http://stranamasterov.ru/files/imagecache/orig_with_logo/i1006/S6302621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4500570"/>
            <a:ext cx="1285884" cy="1710095"/>
          </a:xfrm>
          <a:prstGeom prst="rect">
            <a:avLst/>
          </a:prstGeom>
          <a:noFill/>
        </p:spPr>
      </p:pic>
      <p:pic>
        <p:nvPicPr>
          <p:cNvPr id="14" name="Picture 2" descr="http://t1.gstatic.com/images?q=tbn:ReC94bmoHsJeaM:http://stranamasterov.ru/files/imagecache/orig_with_logo/i1001/01_0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15206" y="0"/>
            <a:ext cx="1928794" cy="1928795"/>
          </a:xfrm>
          <a:prstGeom prst="rect">
            <a:avLst/>
          </a:prstGeom>
          <a:noFill/>
        </p:spPr>
      </p:pic>
      <p:pic>
        <p:nvPicPr>
          <p:cNvPr id="2" name="Picture 2" descr="Картинки по запросу кам'яна сіль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99430"/>
            <a:ext cx="2474386" cy="2152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Картинки по запросу кам'яна сіль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346310"/>
            <a:ext cx="2448272" cy="18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1" grpId="0"/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13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cap="none" spc="0" dirty="0">
              <a:ln w="57150">
                <a:solidFill>
                  <a:schemeClr val="bg2">
                    <a:lumMod val="50000"/>
                  </a:scheme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807625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3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3357554" y="2500306"/>
            <a:ext cx="500062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У </a:t>
            </a:r>
            <a:r>
              <a:rPr kumimoji="0" lang="ru-RU" sz="3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якому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віці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ще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можна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вийти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заміж</a:t>
            </a:r>
            <a:endParaRPr kumimoji="0" lang="ru-RU" sz="3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за принца у </a:t>
            </a:r>
            <a:r>
              <a:rPr kumimoji="0" lang="ru-RU" sz="3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пісні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Вєрки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Сердючки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? </a:t>
            </a:r>
            <a:endParaRPr kumimoji="0" lang="ru-RU" sz="3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</a:endParaRPr>
          </a:p>
        </p:txBody>
      </p:sp>
      <p:pic>
        <p:nvPicPr>
          <p:cNvPr id="2050" name="Picture 2" descr="C:\Documents and Settings\Admin\Рабочий стол\тиждень математики\сова\ззз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08749" y="0"/>
            <a:ext cx="2910126" cy="2143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TextBox 22"/>
          <p:cNvSpPr txBox="1"/>
          <p:nvPr/>
        </p:nvSpPr>
        <p:spPr>
          <a:xfrm>
            <a:off x="4429124" y="5072074"/>
            <a:ext cx="3143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prstClr val="black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(За  30).</a:t>
            </a:r>
            <a:endParaRPr lang="ru-RU" sz="44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8434" name="Picture 2" descr="C:\Documents and Settings\Admin\Рабочий стол\тиждень математики\сова\43010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0969" y="46460"/>
            <a:ext cx="1677844" cy="2050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43" name="Picture 11" descr="C:\Documents and Settings\Admin\Рабочий стол\тиждень математики\сова\multfilm-187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285992"/>
            <a:ext cx="3333750" cy="4038600"/>
          </a:xfrm>
          <a:prstGeom prst="rect">
            <a:avLst/>
          </a:prstGeom>
          <a:noFill/>
        </p:spPr>
      </p:pic>
      <p:pic>
        <p:nvPicPr>
          <p:cNvPr id="10" name="_Сердючка_и_Виагра_-_Я_не_поняла...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649833" y="4578264"/>
            <a:ext cx="493810" cy="493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2775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4528" showWhenStopped="0"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2529" grpId="0"/>
      <p:bldP spid="2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14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cap="none" spc="0" dirty="0">
              <a:ln w="57150">
                <a:solidFill>
                  <a:schemeClr val="bg2">
                    <a:lumMod val="50000"/>
                  </a:scheme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807625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4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Chameleo\Desktop\WMC-11Saw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0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82" y="2132856"/>
            <a:ext cx="2846690" cy="2197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86050" y="1785926"/>
            <a:ext cx="6143668" cy="2714644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sz="2800" dirty="0" smtClean="0"/>
              <a:t>Пильщики </a:t>
            </a:r>
            <a:r>
              <a:rPr lang="ru-RU" sz="2800" dirty="0" err="1" smtClean="0"/>
              <a:t>розрізають</a:t>
            </a:r>
            <a:r>
              <a:rPr lang="ru-RU" sz="2800" dirty="0" smtClean="0"/>
              <a:t> колоду </a:t>
            </a:r>
          </a:p>
          <a:p>
            <a:pPr algn="ctr">
              <a:buNone/>
            </a:pPr>
            <a:r>
              <a:rPr lang="ru-RU" sz="2800" dirty="0" smtClean="0"/>
              <a:t>на </a:t>
            </a:r>
            <a:r>
              <a:rPr lang="ru-RU" sz="2800" dirty="0" err="1" smtClean="0"/>
              <a:t>метрові</a:t>
            </a:r>
            <a:r>
              <a:rPr lang="ru-RU" sz="2800" dirty="0" smtClean="0"/>
              <a:t> </a:t>
            </a:r>
            <a:r>
              <a:rPr lang="ru-RU" sz="2800" dirty="0" err="1" smtClean="0"/>
              <a:t>відрізки</a:t>
            </a:r>
            <a:r>
              <a:rPr lang="ru-RU" sz="2800" dirty="0" smtClean="0"/>
              <a:t>.</a:t>
            </a:r>
          </a:p>
          <a:p>
            <a:pPr algn="ctr">
              <a:buNone/>
            </a:pPr>
            <a:r>
              <a:rPr lang="ru-RU" sz="2800" dirty="0" smtClean="0"/>
              <a:t> </a:t>
            </a:r>
            <a:r>
              <a:rPr lang="ru-RU" sz="2800" dirty="0" err="1" smtClean="0"/>
              <a:t>Довжина</a:t>
            </a:r>
            <a:r>
              <a:rPr lang="ru-RU" sz="2800" dirty="0" smtClean="0"/>
              <a:t> </a:t>
            </a:r>
            <a:r>
              <a:rPr lang="ru-RU" sz="2800" dirty="0" err="1" smtClean="0"/>
              <a:t>колоди</a:t>
            </a:r>
            <a:r>
              <a:rPr lang="ru-RU" sz="2800" dirty="0" smtClean="0"/>
              <a:t> 5 </a:t>
            </a:r>
            <a:r>
              <a:rPr lang="ru-RU" sz="2800" dirty="0" err="1" smtClean="0"/>
              <a:t>метрів</a:t>
            </a:r>
            <a:r>
              <a:rPr lang="ru-RU" sz="2800" dirty="0" smtClean="0"/>
              <a:t>. </a:t>
            </a:r>
            <a:r>
              <a:rPr lang="ru-RU" sz="2800" dirty="0" err="1" smtClean="0"/>
              <a:t>Розпилювання</a:t>
            </a:r>
            <a:r>
              <a:rPr lang="ru-RU" sz="2800" dirty="0" smtClean="0"/>
              <a:t> </a:t>
            </a:r>
            <a:r>
              <a:rPr lang="ru-RU" sz="2800" dirty="0" err="1" smtClean="0"/>
              <a:t>колоди</a:t>
            </a:r>
            <a:r>
              <a:rPr lang="ru-RU" sz="2800" dirty="0" smtClean="0"/>
              <a:t> </a:t>
            </a:r>
            <a:r>
              <a:rPr lang="ru-RU" sz="2800" dirty="0" err="1" smtClean="0"/>
              <a:t>упоперек</a:t>
            </a:r>
            <a:r>
              <a:rPr lang="ru-RU" sz="2800" dirty="0" smtClean="0"/>
              <a:t> </a:t>
            </a:r>
            <a:r>
              <a:rPr lang="ru-RU" sz="2800" dirty="0" err="1" smtClean="0"/>
              <a:t>займає</a:t>
            </a:r>
            <a:r>
              <a:rPr lang="ru-RU" sz="2800" dirty="0" smtClean="0"/>
              <a:t> </a:t>
            </a:r>
            <a:r>
              <a:rPr lang="ru-RU" sz="2800" dirty="0" err="1" smtClean="0"/>
              <a:t>щоразу</a:t>
            </a:r>
            <a:r>
              <a:rPr lang="ru-RU" sz="2800" dirty="0" smtClean="0"/>
              <a:t> </a:t>
            </a:r>
          </a:p>
          <a:p>
            <a:pPr algn="ctr">
              <a:buNone/>
            </a:pPr>
            <a:r>
              <a:rPr lang="ru-RU" sz="2800" dirty="0" smtClean="0"/>
              <a:t>1,5 </a:t>
            </a:r>
            <a:r>
              <a:rPr lang="ru-RU" sz="2800" dirty="0" err="1" smtClean="0"/>
              <a:t>хвилини</a:t>
            </a:r>
            <a:r>
              <a:rPr lang="ru-RU" sz="2800" dirty="0" smtClean="0"/>
              <a:t> часу. </a:t>
            </a:r>
            <a:r>
              <a:rPr lang="ru-RU" sz="2800" dirty="0" err="1" smtClean="0"/>
              <a:t>Скільки</a:t>
            </a:r>
            <a:r>
              <a:rPr lang="ru-RU" sz="2800" dirty="0" smtClean="0"/>
              <a:t> часу </a:t>
            </a:r>
            <a:r>
              <a:rPr lang="ru-RU" sz="2800" dirty="0" err="1" smtClean="0"/>
              <a:t>пішло</a:t>
            </a:r>
            <a:r>
              <a:rPr lang="ru-RU" sz="2800" dirty="0" smtClean="0"/>
              <a:t> на </a:t>
            </a:r>
            <a:r>
              <a:rPr lang="ru-RU" sz="2800" dirty="0" err="1" smtClean="0"/>
              <a:t>різання</a:t>
            </a:r>
            <a:r>
              <a:rPr lang="ru-RU" sz="2800" dirty="0" smtClean="0"/>
              <a:t> </a:t>
            </a:r>
            <a:r>
              <a:rPr lang="ru-RU" sz="2800" dirty="0" err="1" smtClean="0"/>
              <a:t>всієї</a:t>
            </a:r>
            <a:r>
              <a:rPr lang="ru-RU" sz="2800" dirty="0" smtClean="0"/>
              <a:t> </a:t>
            </a:r>
            <a:r>
              <a:rPr lang="ru-RU" sz="2800" dirty="0" err="1" smtClean="0"/>
              <a:t>колоди</a:t>
            </a:r>
            <a:r>
              <a:rPr lang="ru-RU" sz="2800" dirty="0" smtClean="0"/>
              <a:t>?</a:t>
            </a:r>
          </a:p>
          <a:p>
            <a:pPr algn="ctr">
              <a:buNone/>
            </a:pPr>
            <a:r>
              <a:rPr lang="ru-RU" sz="2800" dirty="0" smtClean="0"/>
              <a:t>    </a:t>
            </a:r>
            <a:endParaRPr lang="ru-RU" sz="2800" dirty="0"/>
          </a:p>
        </p:txBody>
      </p:sp>
      <p:pic>
        <p:nvPicPr>
          <p:cNvPr id="10242" name="Picture 2" descr="C:\Users\Chameleo\Desktop\1121977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857" y="0"/>
            <a:ext cx="2182143" cy="146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57158" y="4500570"/>
            <a:ext cx="8572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 smtClean="0"/>
              <a:t>Оскільки</a:t>
            </a:r>
            <a:r>
              <a:rPr lang="ru-RU" sz="3200" dirty="0" smtClean="0"/>
              <a:t>, </a:t>
            </a:r>
            <a:r>
              <a:rPr lang="ru-RU" sz="3200" dirty="0" err="1" smtClean="0"/>
              <a:t>щоб</a:t>
            </a:r>
            <a:r>
              <a:rPr lang="ru-RU" sz="3200" dirty="0" smtClean="0"/>
              <a:t> </a:t>
            </a:r>
            <a:r>
              <a:rPr lang="ru-RU" sz="3200" dirty="0" err="1" smtClean="0"/>
              <a:t>поділити</a:t>
            </a:r>
            <a:r>
              <a:rPr lang="ru-RU" sz="3200" dirty="0" smtClean="0"/>
              <a:t> 5 </a:t>
            </a:r>
            <a:r>
              <a:rPr lang="ru-RU" sz="3200" dirty="0" err="1" smtClean="0"/>
              <a:t>метрову</a:t>
            </a:r>
            <a:r>
              <a:rPr lang="ru-RU" sz="3200" dirty="0" smtClean="0"/>
              <a:t> колоду на </a:t>
            </a:r>
            <a:r>
              <a:rPr lang="ru-RU" sz="3200" dirty="0" err="1" smtClean="0"/>
              <a:t>метрові</a:t>
            </a:r>
            <a:r>
              <a:rPr lang="ru-RU" sz="3200" dirty="0" smtClean="0"/>
              <a:t> </a:t>
            </a:r>
            <a:r>
              <a:rPr lang="ru-RU" sz="3200" dirty="0" err="1" smtClean="0"/>
              <a:t>відрізки</a:t>
            </a:r>
            <a:r>
              <a:rPr lang="ru-RU" sz="3200" dirty="0" smtClean="0"/>
              <a:t> </a:t>
            </a:r>
            <a:r>
              <a:rPr lang="ru-RU" sz="3200" dirty="0" err="1" smtClean="0"/>
              <a:t>необхідно</a:t>
            </a:r>
            <a:r>
              <a:rPr lang="ru-RU" sz="3200" dirty="0" smtClean="0"/>
              <a:t> 4 </a:t>
            </a:r>
            <a:r>
              <a:rPr lang="ru-RU" sz="3200" dirty="0" err="1" smtClean="0"/>
              <a:t>розрізи</a:t>
            </a:r>
            <a:r>
              <a:rPr lang="ru-RU" sz="3200" dirty="0" smtClean="0"/>
              <a:t>, то </a:t>
            </a:r>
            <a:r>
              <a:rPr lang="ru-RU" sz="3200" dirty="0" err="1" smtClean="0"/>
              <a:t>всього</a:t>
            </a:r>
            <a:r>
              <a:rPr lang="ru-RU" sz="3200" dirty="0" smtClean="0"/>
              <a:t> </a:t>
            </a:r>
            <a:r>
              <a:rPr lang="ru-RU" sz="3200" dirty="0" err="1" smtClean="0"/>
              <a:t>необхідно</a:t>
            </a:r>
            <a:r>
              <a:rPr lang="ru-RU" sz="3200" dirty="0" smtClean="0"/>
              <a:t> часу </a:t>
            </a:r>
            <a:r>
              <a:rPr lang="ru-RU" sz="3200" b="1" dirty="0" smtClean="0">
                <a:solidFill>
                  <a:srgbClr val="663300"/>
                </a:solidFill>
              </a:rPr>
              <a:t>6 </a:t>
            </a:r>
            <a:r>
              <a:rPr lang="ru-RU" sz="3200" b="1" dirty="0" err="1" smtClean="0">
                <a:solidFill>
                  <a:srgbClr val="663300"/>
                </a:solidFill>
              </a:rPr>
              <a:t>хвилин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pic>
        <p:nvPicPr>
          <p:cNvPr id="5122" name="Picture 2" descr="http://t1.gstatic.com/images?q=tbn:cnhdc0KoFSt5iM:http://www.greenmama.ru/dn_images/02/57/89/01/126734967530aa5fccb759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468560" y="-178785"/>
            <a:ext cx="3323861" cy="2492897"/>
          </a:xfrm>
          <a:prstGeom prst="rect">
            <a:avLst/>
          </a:prstGeom>
          <a:noFill/>
        </p:spPr>
      </p:pic>
      <p:pic>
        <p:nvPicPr>
          <p:cNvPr id="5124" name="Picture 4" descr="http://t3.gstatic.com/images?q=tbn:TYYX5hh8Tt0NwM:http://skrynya.net/wp-content/uploads/p159_big.jpg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052929" y="5064629"/>
            <a:ext cx="1091072" cy="17933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19625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C00000"/>
                </a:solidFill>
              </a:rPr>
              <a:t>Конкурс  з  глядачами  прикольні запитання  та  відповіді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752" y="1844824"/>
            <a:ext cx="90364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600" b="1" dirty="0" smtClean="0">
                <a:latin typeface="Bitter"/>
              </a:rPr>
              <a:t>На одних </a:t>
            </a:r>
            <a:r>
              <a:rPr lang="ru-RU" sz="3600" b="1" dirty="0" err="1" smtClean="0">
                <a:latin typeface="Bitter"/>
              </a:rPr>
              <a:t>папірцях</a:t>
            </a:r>
            <a:r>
              <a:rPr lang="ru-RU" sz="3600" b="1" dirty="0" smtClean="0">
                <a:latin typeface="Bitter"/>
              </a:rPr>
              <a:t> — </a:t>
            </a:r>
            <a:r>
              <a:rPr lang="ru-RU" sz="3600" b="1" dirty="0" err="1" smtClean="0">
                <a:latin typeface="Bitter"/>
              </a:rPr>
              <a:t>питання</a:t>
            </a:r>
            <a:r>
              <a:rPr lang="ru-RU" sz="3600" b="1" dirty="0" smtClean="0">
                <a:latin typeface="Bitter"/>
              </a:rPr>
              <a:t>, </a:t>
            </a:r>
          </a:p>
          <a:p>
            <a:pPr algn="ctr" fontAlgn="base"/>
            <a:r>
              <a:rPr lang="ru-RU" sz="3600" b="1" dirty="0" smtClean="0">
                <a:latin typeface="Bitter"/>
              </a:rPr>
              <a:t>на </a:t>
            </a:r>
            <a:r>
              <a:rPr lang="ru-RU" sz="3600" b="1" dirty="0" err="1" smtClean="0">
                <a:latin typeface="Bitter"/>
              </a:rPr>
              <a:t>інших</a:t>
            </a:r>
            <a:r>
              <a:rPr lang="ru-RU" sz="3600" b="1" dirty="0" smtClean="0">
                <a:latin typeface="Bitter"/>
              </a:rPr>
              <a:t> — </a:t>
            </a:r>
            <a:r>
              <a:rPr lang="ru-RU" sz="3600" b="1" dirty="0" err="1" smtClean="0">
                <a:latin typeface="Bitter"/>
              </a:rPr>
              <a:t>відповіді</a:t>
            </a:r>
            <a:r>
              <a:rPr lang="ru-RU" sz="3600" b="1" dirty="0" smtClean="0">
                <a:latin typeface="Bitter"/>
              </a:rPr>
              <a:t>. Той, у кого </a:t>
            </a:r>
            <a:r>
              <a:rPr lang="ru-RU" sz="3600" b="1" dirty="0" err="1" smtClean="0">
                <a:latin typeface="Bitter"/>
              </a:rPr>
              <a:t>мішок</a:t>
            </a:r>
            <a:r>
              <a:rPr lang="ru-RU" sz="3600" b="1" dirty="0" smtClean="0">
                <a:latin typeface="Bitter"/>
              </a:rPr>
              <a:t> з </a:t>
            </a:r>
            <a:r>
              <a:rPr lang="ru-RU" sz="3600" b="1" dirty="0" err="1" smtClean="0">
                <a:latin typeface="Bitter"/>
              </a:rPr>
              <a:t>питаннями</a:t>
            </a:r>
            <a:r>
              <a:rPr lang="ru-RU" sz="3600" b="1" dirty="0" smtClean="0">
                <a:latin typeface="Bitter"/>
              </a:rPr>
              <a:t>, </a:t>
            </a:r>
            <a:r>
              <a:rPr lang="ru-RU" sz="3600" b="1" dirty="0" err="1" smtClean="0">
                <a:latin typeface="Bitter"/>
              </a:rPr>
              <a:t>спочатку</a:t>
            </a:r>
            <a:r>
              <a:rPr lang="ru-RU" sz="3600" b="1" dirty="0" smtClean="0">
                <a:latin typeface="Bitter"/>
              </a:rPr>
              <a:t> </a:t>
            </a:r>
            <a:r>
              <a:rPr lang="ru-RU" sz="3600" b="1" dirty="0" err="1" smtClean="0">
                <a:latin typeface="Bitter"/>
              </a:rPr>
              <a:t>називає</a:t>
            </a:r>
            <a:r>
              <a:rPr lang="ru-RU" sz="3600" b="1" dirty="0" smtClean="0">
                <a:latin typeface="Bitter"/>
              </a:rPr>
              <a:t> того, </a:t>
            </a:r>
            <a:r>
              <a:rPr lang="ru-RU" sz="3600" b="1" dirty="0" err="1" smtClean="0">
                <a:latin typeface="Bitter"/>
              </a:rPr>
              <a:t>хто</a:t>
            </a:r>
            <a:r>
              <a:rPr lang="ru-RU" sz="3600" b="1" dirty="0" smtClean="0">
                <a:latin typeface="Bitter"/>
              </a:rPr>
              <a:t> </a:t>
            </a:r>
            <a:r>
              <a:rPr lang="ru-RU" sz="3600" b="1" dirty="0" err="1" smtClean="0">
                <a:latin typeface="Bitter"/>
              </a:rPr>
              <a:t>відповідатиме</a:t>
            </a:r>
            <a:r>
              <a:rPr lang="ru-RU" sz="3600" b="1" dirty="0" smtClean="0">
                <a:latin typeface="Bitter"/>
              </a:rPr>
              <a:t>, </a:t>
            </a:r>
            <a:r>
              <a:rPr lang="ru-RU" sz="3600" b="1" dirty="0" err="1" smtClean="0">
                <a:latin typeface="Bitter"/>
              </a:rPr>
              <a:t>потім</a:t>
            </a:r>
            <a:r>
              <a:rPr lang="ru-RU" sz="3600" b="1" dirty="0" smtClean="0">
                <a:latin typeface="Bitter"/>
              </a:rPr>
              <a:t> </a:t>
            </a:r>
            <a:r>
              <a:rPr lang="ru-RU" sz="3600" b="1" dirty="0" err="1" smtClean="0">
                <a:latin typeface="Bitter"/>
              </a:rPr>
              <a:t>витягає</a:t>
            </a:r>
            <a:r>
              <a:rPr lang="ru-RU" sz="3600" b="1" dirty="0" smtClean="0">
                <a:latin typeface="Bitter"/>
              </a:rPr>
              <a:t> і </a:t>
            </a:r>
            <a:r>
              <a:rPr lang="ru-RU" sz="3600" b="1" dirty="0" err="1" smtClean="0">
                <a:latin typeface="Bitter"/>
              </a:rPr>
              <a:t>читає</a:t>
            </a:r>
            <a:r>
              <a:rPr lang="ru-RU" sz="3600" b="1" dirty="0" smtClean="0">
                <a:latin typeface="Bitter"/>
              </a:rPr>
              <a:t> </a:t>
            </a:r>
            <a:r>
              <a:rPr lang="ru-RU" sz="3600" b="1" dirty="0" err="1" smtClean="0">
                <a:latin typeface="Bitter"/>
              </a:rPr>
              <a:t>питання</a:t>
            </a:r>
            <a:r>
              <a:rPr lang="ru-RU" sz="3600" b="1" dirty="0" smtClean="0">
                <a:latin typeface="Bitter"/>
              </a:rPr>
              <a:t>. Названа особа </a:t>
            </a:r>
            <a:r>
              <a:rPr lang="ru-RU" sz="3600" b="1" dirty="0" err="1" smtClean="0">
                <a:latin typeface="Bitter"/>
              </a:rPr>
              <a:t>витягає</a:t>
            </a:r>
            <a:r>
              <a:rPr lang="ru-RU" sz="3600" b="1" dirty="0" smtClean="0">
                <a:latin typeface="Bitter"/>
              </a:rPr>
              <a:t> </a:t>
            </a:r>
            <a:r>
              <a:rPr lang="ru-RU" sz="3600" b="1" dirty="0" err="1" smtClean="0">
                <a:latin typeface="Bitter"/>
              </a:rPr>
              <a:t>папірець</a:t>
            </a:r>
            <a:r>
              <a:rPr lang="ru-RU" sz="3600" b="1" dirty="0" smtClean="0">
                <a:latin typeface="Bitter"/>
              </a:rPr>
              <a:t> з </a:t>
            </a:r>
            <a:r>
              <a:rPr lang="ru-RU" sz="3600" b="1" dirty="0" err="1" smtClean="0">
                <a:latin typeface="Bitter"/>
              </a:rPr>
              <a:t>іншого</a:t>
            </a:r>
            <a:r>
              <a:rPr lang="ru-RU" sz="3600" b="1" dirty="0" smtClean="0">
                <a:latin typeface="Bitter"/>
              </a:rPr>
              <a:t> пакета і </a:t>
            </a:r>
            <a:r>
              <a:rPr lang="ru-RU" sz="3600" b="1" dirty="0" err="1" smtClean="0">
                <a:latin typeface="Bitter"/>
              </a:rPr>
              <a:t>зачитує</a:t>
            </a:r>
            <a:r>
              <a:rPr lang="ru-RU" sz="3600" b="1" dirty="0" smtClean="0">
                <a:latin typeface="Bitter"/>
              </a:rPr>
              <a:t> </a:t>
            </a:r>
            <a:r>
              <a:rPr lang="ru-RU" sz="3600" b="1" dirty="0" err="1" smtClean="0">
                <a:latin typeface="Bitter"/>
              </a:rPr>
              <a:t>відповідь</a:t>
            </a:r>
            <a:r>
              <a:rPr lang="ru-RU" sz="3600" b="1" dirty="0" smtClean="0">
                <a:latin typeface="Bitter"/>
              </a:rPr>
              <a:t>.</a:t>
            </a:r>
            <a:endParaRPr lang="ru-RU" sz="3600" b="1" dirty="0">
              <a:latin typeface="Bitter"/>
            </a:endParaRPr>
          </a:p>
        </p:txBody>
      </p:sp>
    </p:spTree>
    <p:extLst>
      <p:ext uri="{BB962C8B-B14F-4D97-AF65-F5344CB8AC3E}">
        <p14:creationId xmlns:p14="http://schemas.microsoft.com/office/powerpoint/2010/main" val="1540409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allAtOnce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2628611"/>
              </p:ext>
            </p:extLst>
          </p:nvPr>
        </p:nvGraphicFramePr>
        <p:xfrm>
          <a:off x="-10191" y="0"/>
          <a:ext cx="9119290" cy="704088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4559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9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52729">
                <a:tc>
                  <a:txBody>
                    <a:bodyPr/>
                    <a:lstStyle/>
                    <a:p>
                      <a:pPr marL="342900" indent="-342900" algn="just" fontAlgn="base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err="1" smtClean="0">
                          <a:solidFill>
                            <a:schemeClr val="tx1"/>
                          </a:solidFill>
                          <a:effectLst/>
                        </a:rPr>
                        <a:t>Ти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</a:rPr>
                        <a:t> часто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  <a:effectLst/>
                        </a:rPr>
                        <a:t>наступаєш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</a:rPr>
                        <a:t> на ноги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  <a:effectLst/>
                        </a:rPr>
                        <a:t>іншим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</a:rPr>
                        <a:t>?</a:t>
                      </a:r>
                    </a:p>
                    <a:p>
                      <a:pPr marL="342900" indent="-342900" algn="just" fontAlgn="base"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Ти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</a:rPr>
                        <a:t> часто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  <a:effectLst/>
                        </a:rPr>
                        <a:t>падаєш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</a:rPr>
                        <a:t> з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  <a:effectLst/>
                        </a:rPr>
                        <a:t>ліжка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</a:rPr>
                        <a:t>?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Тобі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буває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страшно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вночі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?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Ти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вмієш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брехати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?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endParaRPr lang="ru-RU" sz="24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У тебе є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почуття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гумору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?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Ти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 часто </a:t>
                      </a:r>
                      <a:r>
                        <a:rPr lang="ru-RU" sz="2400" b="1" dirty="0" err="1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робиш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 </a:t>
                      </a:r>
                      <a:r>
                        <a:rPr lang="ru-RU" sz="2400" b="1" dirty="0" err="1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друзям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 «</a:t>
                      </a:r>
                      <a:r>
                        <a:rPr lang="ru-RU" sz="2400" b="1" dirty="0" err="1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пакості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»?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Ти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 часто </a:t>
                      </a:r>
                      <a:r>
                        <a:rPr lang="ru-RU" sz="2400" b="1" dirty="0" err="1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їсиш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 корм для </a:t>
                      </a:r>
                      <a:r>
                        <a:rPr lang="ru-RU" sz="2400" b="1" dirty="0" err="1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котів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?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ru-RU" sz="2400" b="1" dirty="0" smtClean="0">
                        <a:solidFill>
                          <a:schemeClr val="tx1"/>
                        </a:solidFill>
                        <a:latin typeface="+mn-lt"/>
                        <a:ea typeface="Batang" panose="02030600000101010101" pitchFamily="18" charset="-127"/>
                      </a:endParaRP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400" b="1" dirty="0" err="1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Чи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 часто </a:t>
                      </a:r>
                      <a:r>
                        <a:rPr lang="ru-RU" sz="2400" b="1" dirty="0" err="1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ти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 </a:t>
                      </a:r>
                      <a:r>
                        <a:rPr lang="ru-RU" sz="2400" b="1" dirty="0" err="1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виходиш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 на </a:t>
                      </a:r>
                      <a:r>
                        <a:rPr lang="ru-RU" sz="2400" b="1" dirty="0" err="1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зв’язок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 </a:t>
                      </a:r>
                      <a:r>
                        <a:rPr lang="ru-RU" sz="2400" b="1" dirty="0" err="1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із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 космосом?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Ти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 часто </a:t>
                      </a:r>
                      <a:r>
                        <a:rPr lang="ru-RU" sz="2400" b="1" dirty="0" err="1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знайомишся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 на </a:t>
                      </a:r>
                      <a:r>
                        <a:rPr lang="ru-RU" sz="2400" b="1" dirty="0" err="1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вулиці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?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Ти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 часто </a:t>
                      </a:r>
                      <a:r>
                        <a:rPr lang="ru-RU" sz="2400" b="1" dirty="0" err="1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запізнюєшся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 до </a:t>
                      </a:r>
                      <a:r>
                        <a:rPr lang="ru-RU" sz="2400" b="1" dirty="0" err="1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школи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  <a:ea typeface="Batang" panose="02030600000101010101" pitchFamily="18" charset="-127"/>
                        </a:rPr>
                        <a:t>?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+mn-lt"/>
                        <a:ea typeface="Batang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v"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Коли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магнітні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бурі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Якщо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директор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накаже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ru-RU" sz="24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342900" indent="-342900">
                        <a:buFont typeface="Wingdings" panose="05000000000000000000" pitchFamily="2" charset="2"/>
                        <a:buChar char="v"/>
                      </a:pP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Ні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після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цього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у мене усе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чухається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Звичайно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, і не раз.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ru-RU" sz="24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342900" indent="-342900">
                        <a:buFont typeface="Wingdings" panose="05000000000000000000" pitchFamily="2" charset="2"/>
                        <a:buChar char="v"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Так, і я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пишаюся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цим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Коли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дуже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припече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ru-RU" sz="24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342900" indent="-342900">
                        <a:buFont typeface="Wingdings" panose="05000000000000000000" pitchFamily="2" charset="2"/>
                        <a:buChar char="v"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Не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уявляю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життя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без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цього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Коли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ніхто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не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бачить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ru-RU" sz="24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342900" indent="-342900">
                        <a:buFont typeface="Wingdings" panose="05000000000000000000" pitchFamily="2" charset="2"/>
                        <a:buChar char="v"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Коли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гості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вдома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Взагалі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—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ні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, але як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</a:rPr>
                        <a:t>виняток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 — так.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endParaRPr lang="ru-RU" sz="24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9021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15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cap="none" spc="0" dirty="0" smtClean="0">
                <a:ln w="5715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cap="none" spc="0" dirty="0">
              <a:ln w="57150">
                <a:solidFill>
                  <a:schemeClr val="bg2">
                    <a:lumMod val="50000"/>
                  </a:scheme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807625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5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1071546"/>
            <a:ext cx="7786742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62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14325" algn="l"/>
              </a:tabLst>
            </a:pPr>
            <a:r>
              <a:rPr kumimoji="0" lang="ru-RU" sz="5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lang="ru-RU" sz="5400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5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використовують</a:t>
            </a: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математик  , барабанщик </a:t>
            </a:r>
            <a:r>
              <a:rPr kumimoji="0" lang="ru-RU" sz="5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,</a:t>
            </a:r>
          </a:p>
          <a:p>
            <a:pPr marL="0" marR="0" lvl="0" indent="1762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314325" algn="l"/>
              </a:tabLst>
            </a:pPr>
            <a:r>
              <a:rPr kumimoji="0" lang="ru-RU" sz="5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мисливець</a:t>
            </a:r>
            <a:r>
              <a:rPr kumimoji="0" lang="ru-RU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3438" y="4214818"/>
            <a:ext cx="250033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600" b="1" dirty="0" smtClean="0">
                <a:latin typeface="Monotype Corsiva" pitchFamily="66" charset="0"/>
              </a:rPr>
              <a:t>Д р і б</a:t>
            </a:r>
            <a:endParaRPr lang="ru-RU" sz="6600" b="1" dirty="0">
              <a:latin typeface="Monotype Corsiva" pitchFamily="66" charset="0"/>
            </a:endParaRPr>
          </a:p>
        </p:txBody>
      </p:sp>
      <p:pic>
        <p:nvPicPr>
          <p:cNvPr id="24582" name="Picture 6" descr="анимированные картинки барабанов, барабанщиков, ударников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4071942"/>
            <a:ext cx="2286016" cy="2286016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тиждень математики\сова\YKSY7CAQ05YH0CAA3LP8DCA254WXDCAEEAC07CAHGG02KCAW26IK1CAB4QR6ECA7RJ3JQCA3EZ5LICAXLRFL8CAFXZ875CAYG4GHBCARM5RKCCA02FOGLCAG1F71OCAL0QU2ICAQXAEN4CADKMQZLCAB55HKO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948264" y="0"/>
            <a:ext cx="2195736" cy="23994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meleo\Desktop\844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5786" y="571480"/>
            <a:ext cx="73581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</a:t>
            </a:r>
            <a:r>
              <a:rPr lang="ru-RU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6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волчо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621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6" grpId="3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hameleo\Desktop\8446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28662" y="357166"/>
            <a:ext cx="807625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1</a:t>
            </a:r>
            <a:r>
              <a:rPr lang="ru-RU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6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р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а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у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н</a:t>
            </a:r>
            <a:r>
              <a:rPr lang="en-US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8800" b="1" i="1" dirty="0" smtClean="0">
                <a:ln w="57150">
                  <a:solidFill>
                    <a:srgbClr val="FFF39D">
                      <a:lumMod val="50000"/>
                    </a:srgbClr>
                  </a:solidFill>
                </a:ln>
                <a:solidFill>
                  <a:srgbClr val="9966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Times New Roman" pitchFamily="18" charset="0"/>
              </a:rPr>
              <a:t>д</a:t>
            </a:r>
            <a:endParaRPr lang="ru-RU" sz="8800" b="1" i="1" dirty="0">
              <a:ln w="57150">
                <a:solidFill>
                  <a:srgbClr val="FFF39D">
                    <a:lumMod val="50000"/>
                  </a:srgbClr>
                </a:solidFill>
              </a:ln>
              <a:solidFill>
                <a:srgbClr val="9966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299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403475" y="260647"/>
            <a:ext cx="655179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8000" b="1" dirty="0" smtClean="0">
                <a:solidFill>
                  <a:srgbClr val="000066"/>
                </a:solidFill>
                <a:latin typeface="Adventure" pitchFamily="2" charset="0"/>
              </a:rPr>
              <a:t>М</a:t>
            </a:r>
            <a:r>
              <a:rPr lang="uk-UA" sz="8000" b="1" dirty="0" smtClean="0">
                <a:solidFill>
                  <a:srgbClr val="FF0000"/>
                </a:solidFill>
                <a:latin typeface="Adventure" pitchFamily="2" charset="0"/>
              </a:rPr>
              <a:t>у</a:t>
            </a:r>
            <a:r>
              <a:rPr lang="uk-UA" sz="8000" b="1" dirty="0" smtClean="0">
                <a:solidFill>
                  <a:srgbClr val="006600"/>
                </a:solidFill>
                <a:latin typeface="Adventure" pitchFamily="2" charset="0"/>
              </a:rPr>
              <a:t>з</a:t>
            </a:r>
            <a:r>
              <a:rPr lang="uk-UA" sz="8000" b="1" dirty="0" smtClean="0">
                <a:solidFill>
                  <a:srgbClr val="00B0F0"/>
                </a:solidFill>
                <a:latin typeface="Adventure" pitchFamily="2" charset="0"/>
              </a:rPr>
              <a:t>и</a:t>
            </a:r>
            <a:r>
              <a:rPr lang="uk-UA" sz="8000" b="1" dirty="0" smtClean="0">
                <a:solidFill>
                  <a:schemeClr val="bg2">
                    <a:lumMod val="10000"/>
                  </a:schemeClr>
                </a:solidFill>
                <a:latin typeface="Adventure" pitchFamily="2" charset="0"/>
              </a:rPr>
              <a:t>ч</a:t>
            </a:r>
            <a:r>
              <a:rPr lang="uk-UA" sz="8000" b="1" dirty="0" smtClean="0">
                <a:solidFill>
                  <a:srgbClr val="7030A0"/>
                </a:solidFill>
                <a:latin typeface="Adventure" pitchFamily="2" charset="0"/>
              </a:rPr>
              <a:t>н</a:t>
            </a:r>
            <a:r>
              <a:rPr lang="uk-UA" sz="8000" b="1" dirty="0" smtClean="0">
                <a:solidFill>
                  <a:srgbClr val="FF0066"/>
                </a:solidFill>
                <a:latin typeface="Adventure" pitchFamily="2" charset="0"/>
              </a:rPr>
              <a:t>а</a:t>
            </a:r>
            <a:r>
              <a:rPr lang="uk-UA" sz="8000" b="1" dirty="0" smtClean="0">
                <a:solidFill>
                  <a:srgbClr val="663300"/>
                </a:solidFill>
                <a:latin typeface="Adventure" pitchFamily="2" charset="0"/>
              </a:rPr>
              <a:t> </a:t>
            </a:r>
            <a:r>
              <a:rPr lang="uk-UA" sz="8000" b="1" dirty="0" smtClean="0">
                <a:solidFill>
                  <a:srgbClr val="000066"/>
                </a:solidFill>
                <a:latin typeface="Adventure" pitchFamily="2" charset="0"/>
              </a:rPr>
              <a:t>п</a:t>
            </a:r>
            <a:r>
              <a:rPr lang="uk-UA" sz="8000" b="1" dirty="0" smtClean="0">
                <a:solidFill>
                  <a:srgbClr val="FF0000"/>
                </a:solidFill>
                <a:latin typeface="Adventure" pitchFamily="2" charset="0"/>
              </a:rPr>
              <a:t>а</a:t>
            </a:r>
            <a:r>
              <a:rPr lang="uk-UA" sz="8000" b="1" dirty="0" smtClean="0">
                <a:solidFill>
                  <a:srgbClr val="00FF00"/>
                </a:solidFill>
                <a:latin typeface="Adventure" pitchFamily="2" charset="0"/>
              </a:rPr>
              <a:t>у</a:t>
            </a:r>
            <a:r>
              <a:rPr lang="uk-UA" sz="8000" b="1" dirty="0" smtClean="0">
                <a:solidFill>
                  <a:srgbClr val="663300"/>
                </a:solidFill>
                <a:latin typeface="Adventure" pitchFamily="2" charset="0"/>
              </a:rPr>
              <a:t>з</a:t>
            </a:r>
            <a:r>
              <a:rPr lang="uk-UA" sz="8000" b="1" dirty="0" smtClean="0">
                <a:solidFill>
                  <a:srgbClr val="660066"/>
                </a:solidFill>
                <a:latin typeface="Adventure" pitchFamily="2" charset="0"/>
              </a:rPr>
              <a:t>а</a:t>
            </a:r>
            <a:endParaRPr lang="ru-RU" sz="8000" b="1" dirty="0">
              <a:solidFill>
                <a:srgbClr val="660066"/>
              </a:solidFill>
              <a:latin typeface="Adventure" pitchFamily="2" charset="0"/>
            </a:endParaRPr>
          </a:p>
        </p:txBody>
      </p:sp>
      <p:pic>
        <p:nvPicPr>
          <p:cNvPr id="6146" name="Picture 2" descr="http://www.igraznatoka.ru/images/istoriya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70"/>
          <a:stretch/>
        </p:blipFill>
        <p:spPr bwMode="auto">
          <a:xfrm>
            <a:off x="160863" y="102127"/>
            <a:ext cx="1535982" cy="165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boti.ru/sites/default/files/images/s-ae60b0f4e80984ec6376d2e0a46ca7e5_Crop%5b1%5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84086"/>
            <a:ext cx="5915289" cy="4779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frame-baby.ru/uploads/effects/2011/04/11/22/1302545902-308178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090"/>
          <a:stretch/>
        </p:blipFill>
        <p:spPr bwMode="auto">
          <a:xfrm>
            <a:off x="160863" y="2492896"/>
            <a:ext cx="1672994" cy="252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4127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ESNI_IZ_MULTFILMOV_-_Dvazhdi_dva_-_chetire_(get-tune.net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3074" name="Picture 2" descr="http://t3.gstatic.com/images?q=tbn:ANd9GcSH9PiFVn5fOJHvsbITgQWlpOPZ3hth1P7uYxqSKcPXHNJjeI7UF-AKpQ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3" b="6725"/>
          <a:stretch/>
        </p:blipFill>
        <p:spPr bwMode="auto">
          <a:xfrm rot="11433001">
            <a:off x="323529" y="332656"/>
            <a:ext cx="2088232" cy="180169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sbiblio.com/biblio/archive/depman_mir/images/00_clip_image00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214" y="712586"/>
            <a:ext cx="2379391" cy="1081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muz-play.net/uploads/posts/2012-08/1346346778_2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784" r="5185" b="42522"/>
          <a:stretch/>
        </p:blipFill>
        <p:spPr bwMode="auto">
          <a:xfrm>
            <a:off x="5739256" y="349346"/>
            <a:ext cx="1857080" cy="180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polyidioms.narod.ru/russian/54rus/two.jpg?rand=2463674507487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428" y="4095567"/>
            <a:ext cx="4288828" cy="2144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://fanfics.info/Thin/CyMpaK/mir_v_rukah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79"/>
          <a:stretch/>
        </p:blipFill>
        <p:spPr bwMode="auto">
          <a:xfrm>
            <a:off x="655327" y="2311034"/>
            <a:ext cx="2544217" cy="142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planeta+tierra+con+ni%C3%B1os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070" y="2056014"/>
            <a:ext cx="1932806" cy="1932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http://www.etto-to.ru/uploads/posts/2012-09/1347618623_VoteImage.48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531" y="3369939"/>
            <a:ext cx="1633610" cy="2178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http://st1.stranamam.ru/data/cache/2012jun/27/40/4945783_62372-220x0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05" y="4941168"/>
            <a:ext cx="1212070" cy="1553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://www.sbiblio.com/biblio/archive/depman_mir/images/00_clip_image00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725" y="1894439"/>
            <a:ext cx="5410950" cy="245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http://beginnerschool.ru/wp-content/uploads/2012/09/Tabl3.png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6" t="30730" r="56704" b="50000"/>
          <a:stretch/>
        </p:blipFill>
        <p:spPr bwMode="auto">
          <a:xfrm>
            <a:off x="979275" y="2556323"/>
            <a:ext cx="7185450" cy="235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http://muzikalkairk.ucoz.ru/cborniki/CIFRA/9.jp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21"/>
          <a:stretch/>
        </p:blipFill>
        <p:spPr bwMode="auto">
          <a:xfrm>
            <a:off x="3046214" y="195278"/>
            <a:ext cx="2114550" cy="188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http://www.rebenok.com/img/8081_400.jpg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91" t="17206" r="9330" b="13237"/>
          <a:stretch/>
        </p:blipFill>
        <p:spPr bwMode="auto">
          <a:xfrm>
            <a:off x="2034743" y="2084403"/>
            <a:ext cx="4633053" cy="3913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 descr="http://img05.slando.ua/images_slandocomua/74261771_1_644x461_zriteli-na-peredachu-5-umnozhit-na-5-kiev.jpg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7" t="4928" r="13021" b="6107"/>
          <a:stretch/>
        </p:blipFill>
        <p:spPr bwMode="auto">
          <a:xfrm>
            <a:off x="2234773" y="462575"/>
            <a:ext cx="4374415" cy="3389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28" descr="http://ks-site.ru/dvajdi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590" y="1214105"/>
            <a:ext cx="4988196" cy="42304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t0.gstatic.com/images?q=tbn:ANd9GcRuZZd0T0hLi7vJoN8uhzq6eK9cQSurxB3n-DR-rQuoQHnD9UvcPq7ngCOW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625" y="2556323"/>
            <a:ext cx="7578792" cy="211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viki.rdf.ru/media/upload/preview/Umnoqenie_i_delenie_na_6.jpg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99"/>
          <a:stretch/>
        </p:blipFill>
        <p:spPr bwMode="auto">
          <a:xfrm>
            <a:off x="2407748" y="2359489"/>
            <a:ext cx="4067175" cy="258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t0.gstatic.com/images?q=tbn:ANd9GcSn-RlwP6V75niO3Q0jSsFDffcXSwlr3p_uFKLM9-m8qPuqujhejOv583s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623" y="789512"/>
            <a:ext cx="1651815" cy="1651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ineedsex.ru/main.php?g2_view=core.DownloadItem&amp;g2_itemId=332&amp;g2_serialNumber=2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051" y="1634600"/>
            <a:ext cx="6096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puzkarapuz.ru/uploads/post/full/Oct-2012/dvazhdy_dva__chetyre_detskaya_pesenka_slush_1042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8" y="2483547"/>
            <a:ext cx="2114164" cy="1870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www.sbiblio.com/biblio/archive/depman_mir/images/00_clip_image00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773" y="1812144"/>
            <a:ext cx="6626959" cy="3012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3891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9" presetClass="entr" presetSubtype="1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764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500"/>
                            </p:stCondLst>
                            <p:childTnLst>
                              <p:par>
                                <p:cTn id="5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500"/>
                            </p:stCondLst>
                            <p:childTnLst>
                              <p:par>
                                <p:cTn id="5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5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0"/>
                            </p:stCondLst>
                            <p:childTnLst>
                              <p:par>
                                <p:cTn id="7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500"/>
                            </p:stCondLst>
                            <p:childTnLst>
                              <p:par>
                                <p:cTn id="7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1000"/>
                            </p:stCondLst>
                            <p:childTnLst>
                              <p:par>
                                <p:cTn id="8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1500"/>
                            </p:stCondLst>
                            <p:childTnLst>
                              <p:par>
                                <p:cTn id="8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500"/>
                            </p:stCondLst>
                            <p:childTnLst>
                              <p:par>
                                <p:cTn id="90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8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3500"/>
                            </p:stCondLst>
                            <p:childTnLst>
                              <p:par>
                                <p:cTn id="10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850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9000"/>
                            </p:stCondLst>
                            <p:childTnLst>
                              <p:par>
                                <p:cTn id="1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0"/>
                            </p:stCondLst>
                            <p:childTnLst>
                              <p:par>
                                <p:cTn id="1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000"/>
                            </p:stCondLst>
                            <p:childTnLst>
                              <p:par>
                                <p:cTn id="15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000"/>
                            </p:stCondLst>
                            <p:childTnLst>
                              <p:par>
                                <p:cTn id="15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000"/>
                            </p:stCondLst>
                            <p:childTnLst>
                              <p:par>
                                <p:cTn id="1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00"/>
                            </p:stCondLst>
                            <p:childTnLst>
                              <p:par>
                                <p:cTn id="17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500"/>
                            </p:stCondLst>
                            <p:childTnLst>
                              <p:par>
                                <p:cTn id="17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000"/>
                            </p:stCondLst>
                            <p:childTnLst>
                              <p:par>
                                <p:cTn id="1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6000"/>
                            </p:stCondLst>
                            <p:childTnLst>
                              <p:par>
                                <p:cTn id="18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6000"/>
                            </p:stCondLst>
                            <p:childTnLst>
                              <p:par>
                                <p:cTn id="18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9000"/>
                            </p:stCondLst>
                            <p:childTnLst>
                              <p:par>
                                <p:cTn id="19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500"/>
                            </p:stCondLst>
                            <p:childTnLst>
                              <p:par>
                                <p:cTn id="2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500"/>
                            </p:stCondLst>
                            <p:childTnLst>
                              <p:par>
                                <p:cTn id="2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2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gif-anim.narod.ru/Ptici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3400" y="-61086"/>
            <a:ext cx="2337958" cy="233795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42910" y="1322765"/>
            <a:ext cx="664373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err="1">
                <a:latin typeface="Lucida Sans Unicode" pitchFamily="34" charset="0"/>
                <a:cs typeface="Lucida Sans Unicode" pitchFamily="34" charset="0"/>
              </a:rPr>
              <a:t>Оплесками</a:t>
            </a:r>
            <a:r>
              <a:rPr lang="ru-RU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ru-RU" sz="2800" dirty="0" err="1">
                <a:latin typeface="Lucida Sans Unicode" pitchFamily="34" charset="0"/>
                <a:cs typeface="Lucida Sans Unicode" pitchFamily="34" charset="0"/>
              </a:rPr>
              <a:t>переможців</a:t>
            </a:r>
            <a:r>
              <a:rPr lang="ru-RU" sz="2800" dirty="0">
                <a:latin typeface="Lucida Sans Unicode" pitchFamily="34" charset="0"/>
                <a:cs typeface="Lucida Sans Unicode" pitchFamily="34" charset="0"/>
              </a:rPr>
              <a:t>,</a:t>
            </a:r>
          </a:p>
          <a:p>
            <a:pPr algn="ctr"/>
            <a:r>
              <a:rPr lang="ru-RU" sz="2800" dirty="0" smtClean="0">
                <a:latin typeface="Lucida Sans Unicode" pitchFamily="34" charset="0"/>
                <a:cs typeface="Lucida Sans Unicode" pitchFamily="34" charset="0"/>
              </a:rPr>
              <a:t>дружно </a:t>
            </a:r>
            <a:r>
              <a:rPr lang="ru-RU" sz="2800" dirty="0" err="1">
                <a:latin typeface="Lucida Sans Unicode" pitchFamily="34" charset="0"/>
                <a:cs typeface="Lucida Sans Unicode" pitchFamily="34" charset="0"/>
              </a:rPr>
              <a:t>будемо</a:t>
            </a:r>
            <a:r>
              <a:rPr lang="ru-RU" sz="28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ru-RU" sz="2800" dirty="0" err="1" smtClean="0">
                <a:latin typeface="Lucida Sans Unicode" pitchFamily="34" charset="0"/>
                <a:cs typeface="Lucida Sans Unicode" pitchFamily="34" charset="0"/>
              </a:rPr>
              <a:t>вітати</a:t>
            </a:r>
            <a:r>
              <a:rPr lang="ru-RU" sz="2800" dirty="0" smtClean="0">
                <a:latin typeface="Lucida Sans Unicode" pitchFamily="34" charset="0"/>
                <a:cs typeface="Lucida Sans Unicode" pitchFamily="34" charset="0"/>
              </a:rPr>
              <a:t>.</a:t>
            </a:r>
            <a:endParaRPr lang="ru-RU" sz="2800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3071810"/>
            <a:ext cx="85010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latin typeface="Monotype Corsiva" pitchFamily="66" charset="0"/>
              </a:rPr>
              <a:t> </a:t>
            </a:r>
            <a:r>
              <a:rPr lang="ru-RU" sz="4000" dirty="0" smtClean="0">
                <a:solidFill>
                  <a:srgbClr val="002060"/>
                </a:solidFill>
                <a:latin typeface="Monotype Corsiva" pitchFamily="66" charset="0"/>
              </a:rPr>
              <a:t>Вам </a:t>
            </a:r>
            <a:r>
              <a:rPr lang="ru-RU" sz="4000" dirty="0" err="1" smtClean="0">
                <a:solidFill>
                  <a:srgbClr val="002060"/>
                </a:solidFill>
                <a:latin typeface="Monotype Corsiva" pitchFamily="66" charset="0"/>
              </a:rPr>
              <a:t>бажаю</a:t>
            </a:r>
            <a:r>
              <a:rPr lang="ru-RU" sz="4000" dirty="0" smtClean="0">
                <a:solidFill>
                  <a:srgbClr val="002060"/>
                </a:solidFill>
                <a:latin typeface="Monotype Corsiva" pitchFamily="66" charset="0"/>
              </a:rPr>
              <a:t> я </a:t>
            </a:r>
            <a:r>
              <a:rPr lang="ru-RU" sz="4000" dirty="0" err="1" smtClean="0">
                <a:solidFill>
                  <a:srgbClr val="002060"/>
                </a:solidFill>
                <a:latin typeface="Monotype Corsiva" pitchFamily="66" charset="0"/>
              </a:rPr>
              <a:t>удачі</a:t>
            </a:r>
            <a:r>
              <a:rPr lang="ru-RU" sz="4000" dirty="0" smtClean="0">
                <a:solidFill>
                  <a:srgbClr val="002060"/>
                </a:solidFill>
                <a:latin typeface="Monotype Corsiva" pitchFamily="66" charset="0"/>
              </a:rPr>
              <a:t> і в </a:t>
            </a:r>
            <a:r>
              <a:rPr lang="ru-RU" sz="4000" dirty="0" err="1" smtClean="0">
                <a:solidFill>
                  <a:srgbClr val="002060"/>
                </a:solidFill>
                <a:latin typeface="Monotype Corsiva" pitchFamily="66" charset="0"/>
              </a:rPr>
              <a:t>навчанні</a:t>
            </a:r>
            <a:r>
              <a:rPr lang="ru-RU" sz="4000" dirty="0" smtClean="0">
                <a:solidFill>
                  <a:srgbClr val="002060"/>
                </a:solidFill>
                <a:latin typeface="Monotype Corsiva" pitchFamily="66" charset="0"/>
              </a:rPr>
              <a:t>, і в </a:t>
            </a:r>
            <a:r>
              <a:rPr lang="ru-RU" sz="4000" dirty="0" err="1" smtClean="0">
                <a:solidFill>
                  <a:srgbClr val="002060"/>
                </a:solidFill>
                <a:latin typeface="Monotype Corsiva" pitchFamily="66" charset="0"/>
              </a:rPr>
              <a:t>житті</a:t>
            </a:r>
            <a:r>
              <a:rPr lang="ru-RU" sz="4000" dirty="0" smtClean="0">
                <a:solidFill>
                  <a:srgbClr val="002060"/>
                </a:solidFill>
                <a:latin typeface="Monotype Corsiva" pitchFamily="66" charset="0"/>
              </a:rPr>
              <a:t>!</a:t>
            </a:r>
            <a:br>
              <a:rPr lang="ru-RU" sz="4000" dirty="0" smtClean="0">
                <a:solidFill>
                  <a:srgbClr val="002060"/>
                </a:solidFill>
                <a:latin typeface="Monotype Corsiva" pitchFamily="66" charset="0"/>
              </a:rPr>
            </a:br>
            <a:endParaRPr lang="ru-RU" sz="4000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bankreceptov.ru/picture/skazki-02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916832"/>
            <a:ext cx="4536504" cy="4197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600" b="1" dirty="0" smtClean="0">
                <a:solidFill>
                  <a:srgbClr val="006600"/>
                </a:solidFill>
                <a:latin typeface="Monotype Corsiva" pitchFamily="66" charset="0"/>
              </a:rPr>
              <a:t>Дякую за увагу!!!</a:t>
            </a:r>
            <a:endParaRPr lang="ru-RU" sz="9600" b="1" dirty="0">
              <a:solidFill>
                <a:srgbClr val="0066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417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38"/>
          <a:stretch/>
        </p:blipFill>
        <p:spPr bwMode="auto">
          <a:xfrm>
            <a:off x="1" y="18074"/>
            <a:ext cx="9144000" cy="6839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536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Трек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рек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Трек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4276</TotalTime>
  <Words>1372</Words>
  <Application>Microsoft Office PowerPoint</Application>
  <PresentationFormat>Экран (4:3)</PresentationFormat>
  <Paragraphs>197</Paragraphs>
  <Slides>65</Slides>
  <Notes>0</Notes>
  <HiddenSlides>0</HiddenSlides>
  <MMClips>22</MMClips>
  <ScaleCrop>false</ScaleCrop>
  <HeadingPairs>
    <vt:vector size="6" baseType="variant">
      <vt:variant>
        <vt:lpstr>Использованные шрифты</vt:lpstr>
      </vt:variant>
      <vt:variant>
        <vt:i4>22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65</vt:i4>
      </vt:variant>
    </vt:vector>
  </HeadingPairs>
  <TitlesOfParts>
    <vt:vector size="90" baseType="lpstr">
      <vt:lpstr>SimSun-ExtB</vt:lpstr>
      <vt:lpstr>Adventure</vt:lpstr>
      <vt:lpstr>Aharoni</vt:lpstr>
      <vt:lpstr>Arial</vt:lpstr>
      <vt:lpstr>Arial Black</vt:lpstr>
      <vt:lpstr>Batang</vt:lpstr>
      <vt:lpstr>Bitter</vt:lpstr>
      <vt:lpstr>Book Antiqua</vt:lpstr>
      <vt:lpstr>Bookman Old Style</vt:lpstr>
      <vt:lpstr>Calibri</vt:lpstr>
      <vt:lpstr>Cambria Math</vt:lpstr>
      <vt:lpstr>Comic Sans MS</vt:lpstr>
      <vt:lpstr>Constantia</vt:lpstr>
      <vt:lpstr>Franklin Gothic Medium</vt:lpstr>
      <vt:lpstr>Georgia</vt:lpstr>
      <vt:lpstr>Lucida Sans Unicode</vt:lpstr>
      <vt:lpstr>Monotype Corsiva</vt:lpstr>
      <vt:lpstr>Shonar Bangla</vt:lpstr>
      <vt:lpstr>Tahoma</vt:lpstr>
      <vt:lpstr>Times New Roman</vt:lpstr>
      <vt:lpstr>Wingdings</vt:lpstr>
      <vt:lpstr>Wingdings 2</vt:lpstr>
      <vt:lpstr>1_Трек</vt:lpstr>
      <vt:lpstr>2_Трек</vt:lpstr>
      <vt:lpstr>3_Трек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Сьогодні    виступатиме    команда   ДЯДЮХА   ДЕНИСА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Пользователь Lenovo</cp:lastModifiedBy>
  <cp:revision>478</cp:revision>
  <cp:lastPrinted>2016-09-24T12:03:24Z</cp:lastPrinted>
  <dcterms:modified xsi:type="dcterms:W3CDTF">2022-02-19T21:17:46Z</dcterms:modified>
</cp:coreProperties>
</file>