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69" r:id="rId4"/>
    <p:sldId id="279" r:id="rId5"/>
    <p:sldId id="280" r:id="rId6"/>
    <p:sldId id="281" r:id="rId7"/>
    <p:sldId id="291" r:id="rId8"/>
    <p:sldId id="263" r:id="rId9"/>
    <p:sldId id="293" r:id="rId10"/>
    <p:sldId id="282" r:id="rId11"/>
    <p:sldId id="286" r:id="rId12"/>
    <p:sldId id="287" r:id="rId13"/>
    <p:sldId id="289" r:id="rId14"/>
    <p:sldId id="294" r:id="rId15"/>
    <p:sldId id="285" r:id="rId16"/>
    <p:sldId id="273" r:id="rId17"/>
    <p:sldId id="295" r:id="rId18"/>
    <p:sldId id="292" r:id="rId19"/>
    <p:sldId id="296" r:id="rId20"/>
    <p:sldId id="278" r:id="rId2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CC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96" autoAdjust="0"/>
    <p:restoredTop sz="94660"/>
  </p:normalViewPr>
  <p:slideViewPr>
    <p:cSldViewPr>
      <p:cViewPr varScale="1">
        <p:scale>
          <a:sx n="123" d="100"/>
          <a:sy n="123" d="100"/>
        </p:scale>
        <p:origin x="48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BF7530AA-0E8D-47EC-A4F5-19F29EF1DDED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CE210A79-0ECF-4B8F-A8C6-57A9D8F5A304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556" name="Rectangle 4">
            <a:extLst>
              <a:ext uri="{FF2B5EF4-FFF2-40B4-BE49-F238E27FC236}">
                <a16:creationId xmlns:a16="http://schemas.microsoft.com/office/drawing/2014/main" id="{49A6A4E9-8FEA-4CF7-A3DD-2B13E121B202}"/>
              </a:ext>
            </a:extLst>
          </p:cNvPr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7" name="Rectangle 5">
            <a:extLst>
              <a:ext uri="{FF2B5EF4-FFF2-40B4-BE49-F238E27FC236}">
                <a16:creationId xmlns:a16="http://schemas.microsoft.com/office/drawing/2014/main" id="{83014018-CFBA-445E-AB56-147FF2A75FB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13318" name="Rectangle 6">
            <a:extLst>
              <a:ext uri="{FF2B5EF4-FFF2-40B4-BE49-F238E27FC236}">
                <a16:creationId xmlns:a16="http://schemas.microsoft.com/office/drawing/2014/main" id="{C226CD6C-6DEA-4560-8FF5-23814381CDBF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19" name="Rectangle 7">
            <a:extLst>
              <a:ext uri="{FF2B5EF4-FFF2-40B4-BE49-F238E27FC236}">
                <a16:creationId xmlns:a16="http://schemas.microsoft.com/office/drawing/2014/main" id="{D0F14606-8390-4652-B74C-48CE8DE25EC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209789E-13EF-47FC-BE72-A2B929E66363}" type="slidenum">
              <a:rPr lang="ru-RU" altLang="uk-UA"/>
              <a:pPr/>
              <a:t>‹№›</a:t>
            </a:fld>
            <a:endParaRPr lang="ru-RU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ru-RU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6E102EC-2817-4D26-9FA9-2B92904175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833A471-693E-4339-BDA2-D0537A285B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7F3E1CD-9BDD-48EE-9883-CED070C444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E19907-7098-412C-A0BC-246DED16121B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0345138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5C7B571-710E-4D0A-9B99-AF1E2F9B2EB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91167C-2F17-4D95-91EE-3928C8374E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C27F1A9-2B92-4D83-8C4B-4CA993229E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D012FE-63B4-4888-9027-114CB0074C2D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117332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EA703BD-A5C7-4F67-93C4-7A2ACCB784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95C8CA3-7E00-45F0-A27F-5396CFF3139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5C5B1B-9C82-4133-B0D3-3A8F90C53E0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77A056-B52B-4020-87D8-49B7E8298CD7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120360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69611F-6277-4FFB-B2DF-D80C2E05BA0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66BC1C-ABC2-4A38-BCD6-1B98A4426F9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5E96679-BD1D-4B9D-A773-54A136104F0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D349C2-5DA8-4796-922C-1C655C41124B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24332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6E510408-443B-4D89-B3B9-2EAD4DE47D4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B74D872A-970B-4EF4-B30D-F3BB8E5579A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B304FC15-7945-4205-84F8-C1B575BA5B7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9F5CB0-E22A-450F-A316-C0C164F3EC3F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989030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328DB444-FB94-49C2-A0D8-BF5E3D338D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2AFD26C4-08CB-442C-93C2-12F96828188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02B97E7-24B8-43E9-BE26-6CCE696107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5AEDFE-F097-478E-94A6-875107367B0C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911850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9FFC6F2-D4D4-4A7A-A92C-666C06883A4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B3D6AD0-D4DA-4339-A045-46D27072228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D40D121-96B6-4DE6-B4A1-277447C3CC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0DABA34-DFB4-444A-94B8-2CCCB465389B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532232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7A136B-3639-4E00-90DC-41D9FE8FF4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9397522-D394-47F1-AADB-A578C1C2617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F866A31-1682-4A0D-AB7E-A5819BC1097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0A9A1C5-4484-4901-956F-D855D095BD5B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2561102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EFC641-3800-4D15-AF4C-2F4F27C7D14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A6B0B0D-1025-4CED-B9F0-AB235420265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1A39B4-3635-4DFE-BB4B-A03777049C8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C1E461-A9BA-4CF7-B1B1-F1DFB6C9730E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1054337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D888F83-2066-4ECD-B71F-19BDEB88ACD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DF9F1E8-65B9-45A3-A2F8-E90597AF60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C8375EDA-4998-4B42-BCF3-E82AB2D831E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15BCC8-23CD-4B8A-BC84-9F6D40922F81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368575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ru-RU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B32AA69-B882-4029-B4C4-3C4F79D410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36630A0-0253-4BD5-9BC0-D881E16B4A2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B115167-37D2-4E13-B38A-DF445350D1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F7EB0F-8BA5-4D6B-BC89-F3312CF38AB4}" type="slidenum">
              <a:rPr lang="ru-RU" altLang="uk-UA"/>
              <a:pPr/>
              <a:t>‹№›</a:t>
            </a:fld>
            <a:endParaRPr lang="ru-RU" altLang="uk-UA"/>
          </a:p>
        </p:txBody>
      </p:sp>
    </p:spTree>
    <p:extLst>
      <p:ext uri="{BB962C8B-B14F-4D97-AF65-F5344CB8AC3E}">
        <p14:creationId xmlns:p14="http://schemas.microsoft.com/office/powerpoint/2010/main" val="37021174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1A889DF-7B4E-40A8-84B8-9BCCD5A6E8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DC122BFA-8EB8-471A-9C7F-1E1F7A630B0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/>
              <a:t>Образец текста</a:t>
            </a:r>
          </a:p>
          <a:p>
            <a:pPr lvl="1"/>
            <a:r>
              <a:rPr lang="ru-RU" altLang="uk-UA"/>
              <a:t>Второй уровень</a:t>
            </a:r>
          </a:p>
          <a:p>
            <a:pPr lvl="2"/>
            <a:r>
              <a:rPr lang="ru-RU" altLang="uk-UA"/>
              <a:t>Третий уровень</a:t>
            </a:r>
          </a:p>
          <a:p>
            <a:pPr lvl="3"/>
            <a:r>
              <a:rPr lang="ru-RU" altLang="uk-UA"/>
              <a:t>Четвертый уровень</a:t>
            </a:r>
          </a:p>
          <a:p>
            <a:pPr lvl="4"/>
            <a:r>
              <a:rPr lang="ru-RU" altLang="uk-UA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8D7DF330-CE03-47DB-B425-4BCA3E7BAF4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012A65C-4903-46E5-A15F-E018621EEED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AE60460-5512-4378-B0B3-5FF9B102DEE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A2BE6A4-8B0F-4B97-9198-7074C55131AD}" type="slidenum">
              <a:rPr lang="ru-RU" altLang="uk-UA"/>
              <a:pPr/>
              <a:t>‹№›</a:t>
            </a:fld>
            <a:endParaRPr lang="ru-RU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96473F5D-87E4-40BA-9E93-14460538826D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11188" y="2636838"/>
            <a:ext cx="7772400" cy="1470025"/>
          </a:xfrm>
        </p:spPr>
        <p:txBody>
          <a:bodyPr/>
          <a:lstStyle/>
          <a:p>
            <a:pPr eaLnBrk="1" hangingPunct="1"/>
            <a:r>
              <a:rPr lang="ru-RU" altLang="uk-UA">
                <a:solidFill>
                  <a:srgbClr val="003366"/>
                </a:solidFill>
              </a:rPr>
              <a:t>Множення дробів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5F78144D-9E40-4A2A-8BD1-947BF8FB470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755650" y="4868863"/>
            <a:ext cx="7993063" cy="13684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uk-UA" altLang="uk-UA" sz="2000">
              <a:solidFill>
                <a:srgbClr val="0066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13" presetID="8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425AC194-F2B1-465A-B166-B4F5934473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uk-UA">
                <a:solidFill>
                  <a:srgbClr val="003366"/>
                </a:solidFill>
              </a:rPr>
              <a:t>Перевірка домашнього завдання</a:t>
            </a: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13555D8F-4E71-426C-913F-E2244B64E9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5400"/>
              <a:t>№88 77 сторінок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5400"/>
              <a:t>№89 300 учнів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5400"/>
              <a:t>№90 450 грамів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5400"/>
              <a:t>№91 105 книг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uk-UA" altLang="uk-UA" sz="5400"/>
              <a:t>№92 125 кг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altLang="uk-UA" sz="2000"/>
          </a:p>
        </p:txBody>
      </p:sp>
      <p:pic>
        <p:nvPicPr>
          <p:cNvPr id="4100" name="Picture 4" descr="sova">
            <a:extLst>
              <a:ext uri="{FF2B5EF4-FFF2-40B4-BE49-F238E27FC236}">
                <a16:creationId xmlns:a16="http://schemas.microsoft.com/office/drawing/2014/main" id="{3B5AB040-786F-401F-8E1F-C45971ADC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781300"/>
            <a:ext cx="3240087" cy="270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7">
            <a:extLst>
              <a:ext uri="{FF2B5EF4-FFF2-40B4-BE49-F238E27FC236}">
                <a16:creationId xmlns:a16="http://schemas.microsoft.com/office/drawing/2014/main" id="{CBA36FB6-9D89-4D9A-A157-5F37B3EF58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  <p:sp>
        <p:nvSpPr>
          <p:cNvPr id="3078" name="Rectangle 8">
            <a:extLst>
              <a:ext uri="{FF2B5EF4-FFF2-40B4-BE49-F238E27FC236}">
                <a16:creationId xmlns:a16="http://schemas.microsoft.com/office/drawing/2014/main" id="{42BBC14B-1910-4732-9B8D-683D35B83A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uk-UA" altLang="uk-U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  <p:bldP spid="4099" grpId="0" build="p" autoUpdateAnimBg="0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27B5AFB4-5A99-489E-860B-9C6C1D03DFE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uk-UA"/>
              <a:t>Вірю - не вірю</a:t>
            </a:r>
          </a:p>
        </p:txBody>
      </p:sp>
      <p:sp>
        <p:nvSpPr>
          <p:cNvPr id="4099" name="Содержимое 6">
            <a:extLst>
              <a:ext uri="{FF2B5EF4-FFF2-40B4-BE49-F238E27FC236}">
                <a16:creationId xmlns:a16="http://schemas.microsoft.com/office/drawing/2014/main" id="{8460ED0B-2357-45C5-BA9D-052270D8E7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uk-UA"/>
              <a:t>8/16 – скоротний дріб</a:t>
            </a:r>
          </a:p>
          <a:p>
            <a:pPr eaLnBrk="1" hangingPunct="1"/>
            <a:r>
              <a:rPr lang="ru-RU" altLang="uk-UA"/>
              <a:t>8/12=2/3</a:t>
            </a:r>
          </a:p>
          <a:p>
            <a:pPr eaLnBrk="1" hangingPunct="1"/>
            <a:r>
              <a:rPr lang="ru-RU" altLang="uk-UA" b="1"/>
              <a:t>3</a:t>
            </a:r>
            <a:r>
              <a:rPr lang="ru-RU" altLang="uk-UA"/>
              <a:t> 2/5  =10/5</a:t>
            </a:r>
          </a:p>
          <a:p>
            <a:pPr eaLnBrk="1" hangingPunct="1"/>
            <a:r>
              <a:rPr lang="ru-RU" altLang="uk-UA" b="1"/>
              <a:t>4 </a:t>
            </a:r>
            <a:r>
              <a:rPr lang="ru-RU" altLang="uk-UA"/>
              <a:t> 3/8 = 35/8</a:t>
            </a:r>
          </a:p>
          <a:p>
            <a:pPr eaLnBrk="1" hangingPunct="1"/>
            <a:r>
              <a:rPr lang="ru-RU" altLang="uk-UA"/>
              <a:t>17/8 = </a:t>
            </a:r>
            <a:r>
              <a:rPr lang="ru-RU" altLang="uk-UA" b="1"/>
              <a:t>1</a:t>
            </a:r>
            <a:r>
              <a:rPr lang="ru-RU" altLang="uk-UA"/>
              <a:t>  2/8</a:t>
            </a:r>
          </a:p>
          <a:p>
            <a:pPr eaLnBrk="1" hangingPunct="1"/>
            <a:r>
              <a:rPr lang="ru-RU" altLang="uk-UA"/>
              <a:t>22/9 = </a:t>
            </a:r>
            <a:r>
              <a:rPr lang="ru-RU" altLang="uk-UA" b="1"/>
              <a:t>2 </a:t>
            </a:r>
            <a:r>
              <a:rPr lang="ru-RU" altLang="uk-UA"/>
              <a:t>  4/9</a:t>
            </a:r>
          </a:p>
          <a:p>
            <a:pPr eaLnBrk="1" hangingPunct="1"/>
            <a:r>
              <a:rPr lang="ru-RU" altLang="uk-UA"/>
              <a:t>5/7 *0=5/7</a:t>
            </a:r>
          </a:p>
          <a:p>
            <a:pPr eaLnBrk="1" hangingPunct="1"/>
            <a:endParaRPr lang="ru-RU" altLang="uk-UA"/>
          </a:p>
        </p:txBody>
      </p:sp>
      <p:pic>
        <p:nvPicPr>
          <p:cNvPr id="8" name="Picture 4" descr="1203704376_teacher">
            <a:extLst>
              <a:ext uri="{FF2B5EF4-FFF2-40B4-BE49-F238E27FC236}">
                <a16:creationId xmlns:a16="http://schemas.microsoft.com/office/drawing/2014/main" id="{4D8949A5-3763-4BCF-AC20-65E9F9910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2786063"/>
            <a:ext cx="2357437" cy="3284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>
            <a:extLst>
              <a:ext uri="{FF2B5EF4-FFF2-40B4-BE49-F238E27FC236}">
                <a16:creationId xmlns:a16="http://schemas.microsoft.com/office/drawing/2014/main" id="{BABD292D-CFDB-426D-9886-6B8C004F9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uk-UA"/>
              <a:t>Вірю - не вірю</a:t>
            </a:r>
          </a:p>
        </p:txBody>
      </p:sp>
      <p:sp>
        <p:nvSpPr>
          <p:cNvPr id="5123" name="Содержимое 3">
            <a:extLst>
              <a:ext uri="{FF2B5EF4-FFF2-40B4-BE49-F238E27FC236}">
                <a16:creationId xmlns:a16="http://schemas.microsoft.com/office/drawing/2014/main" id="{497D05C0-8E3A-4E3F-BD29-E67F17525D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uk-UA" b="1"/>
              <a:t>1</a:t>
            </a:r>
            <a:r>
              <a:rPr lang="ru-RU" altLang="uk-UA"/>
              <a:t>  ¾ * 1=</a:t>
            </a:r>
            <a:r>
              <a:rPr lang="ru-RU" altLang="uk-UA" b="1"/>
              <a:t>1</a:t>
            </a:r>
            <a:r>
              <a:rPr lang="ru-RU" altLang="uk-UA"/>
              <a:t>  ¾</a:t>
            </a:r>
          </a:p>
          <a:p>
            <a:pPr eaLnBrk="1" hangingPunct="1"/>
            <a:r>
              <a:rPr lang="ru-RU" altLang="uk-UA"/>
              <a:t>2/3 * 1/3=2/9</a:t>
            </a:r>
          </a:p>
          <a:p>
            <a:pPr eaLnBrk="1" hangingPunct="1"/>
            <a:r>
              <a:rPr lang="ru-RU" altLang="uk-UA" sz="2800"/>
              <a:t>Добутком двох дробів є дріб, чисельник якого дорівнює добутку знаменників, а знаменник – добутку чисельників.</a:t>
            </a:r>
          </a:p>
          <a:p>
            <a:pPr eaLnBrk="1" hangingPunct="1"/>
            <a:r>
              <a:rPr lang="ru-RU" altLang="uk-UA" sz="2800"/>
              <a:t>Щоб помножити мішані числа, потрібно спочатку подати їх у вигляді правильних дробів, а потім застосувати правило множення дробів. </a:t>
            </a:r>
          </a:p>
          <a:p>
            <a:pPr eaLnBrk="1" hangingPunct="1"/>
            <a:endParaRPr lang="ru-RU" altLang="uk-UA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>
            <a:extLst>
              <a:ext uri="{FF2B5EF4-FFF2-40B4-BE49-F238E27FC236}">
                <a16:creationId xmlns:a16="http://schemas.microsoft.com/office/drawing/2014/main" id="{F5EEC7EE-79DF-40BC-BA1C-2B67C1B7B3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uk-UA" sz="3600" u="sng"/>
              <a:t>Завдання№1.  Визнач  назву озера</a:t>
            </a:r>
            <a:endParaRPr lang="ru-RU" altLang="uk-UA"/>
          </a:p>
        </p:txBody>
      </p:sp>
      <p:sp>
        <p:nvSpPr>
          <p:cNvPr id="6147" name="Содержимое 2">
            <a:extLst>
              <a:ext uri="{FF2B5EF4-FFF2-40B4-BE49-F238E27FC236}">
                <a16:creationId xmlns:a16="http://schemas.microsoft.com/office/drawing/2014/main" id="{5F9AEF40-DD62-47E2-9374-C8ED5A34BE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uk-UA"/>
              <a:t>1/3 * 1/5</a:t>
            </a:r>
          </a:p>
          <a:p>
            <a:pPr eaLnBrk="1" hangingPunct="1"/>
            <a:r>
              <a:rPr lang="ru-RU" altLang="uk-UA"/>
              <a:t>3/7 * 5/8</a:t>
            </a:r>
          </a:p>
          <a:p>
            <a:pPr eaLnBrk="1" hangingPunct="1"/>
            <a:r>
              <a:rPr lang="ru-RU" altLang="uk-UA"/>
              <a:t>7/9*1/4</a:t>
            </a:r>
          </a:p>
          <a:p>
            <a:pPr eaLnBrk="1" hangingPunct="1"/>
            <a:r>
              <a:rPr lang="ru-RU" altLang="uk-UA"/>
              <a:t>2/3*8/11</a:t>
            </a:r>
          </a:p>
          <a:p>
            <a:pPr eaLnBrk="1" hangingPunct="1"/>
            <a:r>
              <a:rPr lang="ru-RU" altLang="uk-UA"/>
              <a:t>5*3/5</a:t>
            </a:r>
          </a:p>
          <a:p>
            <a:pPr eaLnBrk="1" hangingPunct="1"/>
            <a:r>
              <a:rPr lang="ru-RU" altLang="uk-UA"/>
              <a:t>3 ½ *1</a:t>
            </a:r>
          </a:p>
          <a:p>
            <a:pPr eaLnBrk="1" hangingPunct="1"/>
            <a:r>
              <a:rPr lang="ru-RU" altLang="uk-UA"/>
              <a:t>4/13*0</a:t>
            </a:r>
          </a:p>
        </p:txBody>
      </p:sp>
      <p:pic>
        <p:nvPicPr>
          <p:cNvPr id="4" name="Picture 7" descr="mad_scientist_thinkin_a_hc">
            <a:extLst>
              <a:ext uri="{FF2B5EF4-FFF2-40B4-BE49-F238E27FC236}">
                <a16:creationId xmlns:a16="http://schemas.microsoft.com/office/drawing/2014/main" id="{84385567-C89E-4F6A-B64E-BB6DD1D96C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1643063"/>
            <a:ext cx="428625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>
            <a:extLst>
              <a:ext uri="{FF2B5EF4-FFF2-40B4-BE49-F238E27FC236}">
                <a16:creationId xmlns:a16="http://schemas.microsoft.com/office/drawing/2014/main" id="{705A1872-79ED-4CFA-814F-85F79D8A5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uk-UA" altLang="uk-UA"/>
          </a:p>
        </p:txBody>
      </p:sp>
      <p:graphicFrame>
        <p:nvGraphicFramePr>
          <p:cNvPr id="4" name="Содержимое 3">
            <a:extLst>
              <a:ext uri="{FF2B5EF4-FFF2-40B4-BE49-F238E27FC236}">
                <a16:creationId xmlns:a16="http://schemas.microsoft.com/office/drawing/2014/main" id="{31A7127D-8554-411E-A0B4-2B0E1A238396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42875" y="2071688"/>
          <a:ext cx="9001125" cy="3143250"/>
        </p:xfrm>
        <a:graphic>
          <a:graphicData uri="http://schemas.openxmlformats.org/drawingml/2006/table">
            <a:tbl>
              <a:tblPr/>
              <a:tblGrid>
                <a:gridCol w="12858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5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8581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30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8587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571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1/15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7/36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16/33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15/56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½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16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І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Ь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3BDA6949-57D2-40F2-96B7-810298A636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uk-UA">
                <a:solidFill>
                  <a:srgbClr val="003366"/>
                </a:solidFill>
              </a:rPr>
              <a:t>СвІтязь</a:t>
            </a:r>
            <a:br>
              <a:rPr lang="ru-RU" altLang="uk-UA">
                <a:solidFill>
                  <a:srgbClr val="003366"/>
                </a:solidFill>
              </a:rPr>
            </a:br>
            <a:r>
              <a:rPr lang="ru-RU" altLang="uk-UA"/>
              <a:t> </a:t>
            </a:r>
            <a:br>
              <a:rPr lang="ru-RU" altLang="uk-UA" sz="2000"/>
            </a:br>
            <a:endParaRPr lang="ru-RU" altLang="uk-UA" sz="2000">
              <a:solidFill>
                <a:srgbClr val="003366"/>
              </a:solidFill>
            </a:endParaRPr>
          </a:p>
        </p:txBody>
      </p:sp>
      <p:sp>
        <p:nvSpPr>
          <p:cNvPr id="8195" name="Содержимое 8">
            <a:extLst>
              <a:ext uri="{FF2B5EF4-FFF2-40B4-BE49-F238E27FC236}">
                <a16:creationId xmlns:a16="http://schemas.microsoft.com/office/drawing/2014/main" id="{A2208DA8-5372-4244-A6CC-40E6EF6D900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0" y="1143000"/>
            <a:ext cx="4495800" cy="4983163"/>
          </a:xfrm>
        </p:spPr>
        <p:txBody>
          <a:bodyPr/>
          <a:lstStyle/>
          <a:p>
            <a:pPr eaLnBrk="1" hangingPunct="1"/>
            <a:r>
              <a:rPr lang="ru-RU" altLang="uk-UA" sz="2400">
                <a:solidFill>
                  <a:schemeClr val="tx2"/>
                </a:solidFill>
              </a:rPr>
              <a:t>Це найбільше і найглибше озеро на території нашої країни. За глибиною Світязь не має собі рівних не тільки в Україні, але і залишає далеко позаду Азовське море. Це озеро в чотири рази глибше Азовського моря. Воно утворилося понад 10 тисяч років тому, коли відступав останній материковий льодовик..</a:t>
            </a:r>
            <a:endParaRPr lang="ru-RU" altLang="uk-UA" sz="2400"/>
          </a:p>
          <a:p>
            <a:pPr eaLnBrk="1" hangingPunct="1"/>
            <a:endParaRPr lang="ru-RU" altLang="uk-UA" sz="2400"/>
          </a:p>
        </p:txBody>
      </p:sp>
      <p:pic>
        <p:nvPicPr>
          <p:cNvPr id="8196" name="Picture 2" descr="C:\Users\Мы\Downloads\svityaz-ukraina-6.jpg">
            <a:extLst>
              <a:ext uri="{FF2B5EF4-FFF2-40B4-BE49-F238E27FC236}">
                <a16:creationId xmlns:a16="http://schemas.microsoft.com/office/drawing/2014/main" id="{92B9969D-7E4F-4D5E-91AE-FA487B12F58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14875" y="785813"/>
            <a:ext cx="4286250" cy="5715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57AC10C6-B793-4580-AD85-331F7042DA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654175"/>
          </a:xfrm>
        </p:spPr>
        <p:txBody>
          <a:bodyPr/>
          <a:lstStyle/>
          <a:p>
            <a:pPr eaLnBrk="1" hangingPunct="1"/>
            <a:r>
              <a:rPr lang="ru-RU" altLang="uk-UA" u="sng"/>
              <a:t>Завдання №2.Вивчаємо озеро</a:t>
            </a:r>
            <a:endParaRPr lang="ru-RU" altLang="uk-UA">
              <a:solidFill>
                <a:srgbClr val="003366"/>
              </a:solidFill>
            </a:endParaRPr>
          </a:p>
        </p:txBody>
      </p:sp>
      <p:sp>
        <p:nvSpPr>
          <p:cNvPr id="9222" name="Rectangle 6">
            <a:extLst>
              <a:ext uri="{FF2B5EF4-FFF2-40B4-BE49-F238E27FC236}">
                <a16:creationId xmlns:a16="http://schemas.microsoft.com/office/drawing/2014/main" id="{0B880D90-D20A-43B2-8C11-BF796DED10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393382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ja-JP"/>
          </a:p>
        </p:txBody>
      </p:sp>
      <p:pic>
        <p:nvPicPr>
          <p:cNvPr id="9220" name="Picture 2" descr="C:\Users\Мы\Downloads\svitjaz2.jpg">
            <a:extLst>
              <a:ext uri="{FF2B5EF4-FFF2-40B4-BE49-F238E27FC236}">
                <a16:creationId xmlns:a16="http://schemas.microsoft.com/office/drawing/2014/main" id="{A810F35A-35A0-4236-9FB1-BCC2301393D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2875" y="1785938"/>
            <a:ext cx="8643938" cy="4929187"/>
          </a:xfrm>
          <a:noFill/>
        </p:spPr>
      </p:pic>
      <p:sp>
        <p:nvSpPr>
          <p:cNvPr id="9221" name="Rectangle 10">
            <a:extLst>
              <a:ext uri="{FF2B5EF4-FFF2-40B4-BE49-F238E27FC236}">
                <a16:creationId xmlns:a16="http://schemas.microsoft.com/office/drawing/2014/main" id="{AA8BA843-1413-4704-AB33-E95E28F9024A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1071563" y="1428750"/>
            <a:ext cx="7858125" cy="1816100"/>
          </a:xfrm>
        </p:spPr>
        <p:txBody>
          <a:bodyPr anchor="ctr">
            <a:spAutoFit/>
          </a:bodyPr>
          <a:lstStyle/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ru-RU" altLang="uk-UA">
                <a:cs typeface="Times New Roman" panose="02020603050405020304" pitchFamily="18" charset="0"/>
              </a:rPr>
              <a:t>Максимальная глибина озера–58,4 м. </a:t>
            </a: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ru-RU" altLang="uk-UA">
                <a:cs typeface="Times New Roman" panose="02020603050405020304" pitchFamily="18" charset="0"/>
              </a:rPr>
              <a:t> Довжина озера – 9,2 км;</a:t>
            </a: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ru-RU" altLang="uk-UA">
                <a:cs typeface="Times New Roman" panose="02020603050405020304" pitchFamily="18" charset="0"/>
              </a:rPr>
              <a:t>Ширина озера – 4,8 км;</a:t>
            </a: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ru-RU" altLang="uk-UA">
                <a:cs typeface="Times New Roman" panose="02020603050405020304" pitchFamily="18" charset="0"/>
              </a:rPr>
              <a:t>площа озера – 27,5 кв.км </a:t>
            </a:r>
            <a:endParaRPr lang="ru-RU" altLang="uk-U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7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4">
            <a:extLst>
              <a:ext uri="{FF2B5EF4-FFF2-40B4-BE49-F238E27FC236}">
                <a16:creationId xmlns:a16="http://schemas.microsoft.com/office/drawing/2014/main" id="{5B444AC0-981F-4729-8A55-067F4AEC7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ru-RU" altLang="uk-UA" sz="3600" u="sng"/>
            </a:br>
            <a:r>
              <a:rPr lang="ru-RU" altLang="uk-UA" sz="3600" u="sng"/>
              <a:t>Завдання 3. Дізнаємося про цілющі властивості озерної води.</a:t>
            </a:r>
            <a:br>
              <a:rPr lang="ru-RU" altLang="uk-UA"/>
            </a:br>
            <a:endParaRPr lang="ru-RU" altLang="uk-UA"/>
          </a:p>
        </p:txBody>
      </p:sp>
      <p:graphicFrame>
        <p:nvGraphicFramePr>
          <p:cNvPr id="7" name="Содержимое 6">
            <a:extLst>
              <a:ext uri="{FF2B5EF4-FFF2-40B4-BE49-F238E27FC236}">
                <a16:creationId xmlns:a16="http://schemas.microsoft.com/office/drawing/2014/main" id="{A727FC06-F7EF-4AF0-A172-15F36D11C00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826000"/>
        </p:xfrm>
        <a:graphic>
          <a:graphicData uri="http://schemas.openxmlformats.org/drawingml/2006/table">
            <a:tbl>
              <a:tblPr/>
              <a:tblGrid>
                <a:gridCol w="6043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859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965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   </a:t>
                      </a: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5/7* </a:t>
                      </a: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   </a:t>
                      </a: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1/8</a:t>
                      </a:r>
                      <a:r>
                        <a:rPr kumimoji="0" lang="ru-RU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= 10  </a:t>
                      </a: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1/2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Йод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5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 </a:t>
                      </a: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3/5 * </a:t>
                      </a: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9/26 = </a:t>
                      </a: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2/3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Кадмій</a:t>
                      </a:r>
                      <a:r>
                        <a:rPr kumimoji="0" lang="ru-RU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65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5/8 * </a:t>
                      </a: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 </a:t>
                      </a: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2/7= 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Гліцерин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65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</a:t>
                      </a: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3/25 * </a:t>
                      </a: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1/7  = </a:t>
                      </a: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5</a:t>
                      </a: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2/5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Бром 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5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</a:t>
                      </a: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3/5 * </a:t>
                      </a: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</a:t>
                      </a: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1/12 = </a:t>
                      </a:r>
                      <a:r>
                        <a:rPr kumimoji="0" lang="ru-RU" sz="24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7</a:t>
                      </a:r>
                      <a:r>
                        <a:rPr kumimoji="0" lang="ru-RU" sz="2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1/2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Срібло</a:t>
                      </a:r>
                      <a:endParaRPr kumimoji="0" lang="ru-RU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4">
            <a:extLst>
              <a:ext uri="{FF2B5EF4-FFF2-40B4-BE49-F238E27FC236}">
                <a16:creationId xmlns:a16="http://schemas.microsoft.com/office/drawing/2014/main" id="{1E44899F-22B6-4065-A54D-BFC6A35B8A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3500438" cy="3143250"/>
          </a:xfrm>
        </p:spPr>
        <p:txBody>
          <a:bodyPr/>
          <a:lstStyle/>
          <a:p>
            <a:pPr eaLnBrk="1" hangingPunct="1"/>
            <a:br>
              <a:rPr lang="ru-RU" altLang="uk-UA" sz="2400"/>
            </a:br>
            <a:br>
              <a:rPr lang="ru-RU" altLang="uk-UA" sz="2400"/>
            </a:br>
            <a:br>
              <a:rPr lang="ru-RU" altLang="uk-UA" sz="2400"/>
            </a:br>
            <a:br>
              <a:rPr lang="ru-RU" altLang="uk-UA" sz="2400"/>
            </a:br>
            <a:br>
              <a:rPr lang="ru-RU" altLang="uk-UA" sz="2400"/>
            </a:br>
            <a:r>
              <a:rPr lang="ru-RU" altLang="uk-UA" sz="2400"/>
              <a:t>Вода у Світязі має цілющі властивості.</a:t>
            </a:r>
            <a:br>
              <a:rPr lang="ru-RU" altLang="uk-UA" sz="2400"/>
            </a:br>
            <a:r>
              <a:rPr lang="ru-RU" altLang="uk-UA" sz="2400"/>
              <a:t> Вона  покращує стан шкіри. Промиті нею рани швидко загоюються. </a:t>
            </a:r>
            <a:br>
              <a:rPr lang="ru-RU" altLang="uk-UA" sz="2400"/>
            </a:br>
            <a:endParaRPr lang="ru-RU" altLang="uk-UA" sz="2400"/>
          </a:p>
        </p:txBody>
      </p:sp>
      <p:pic>
        <p:nvPicPr>
          <p:cNvPr id="11267" name="Picture 2" descr="C:\Users\Мы\Downloads\galdvor12.jpg">
            <a:extLst>
              <a:ext uri="{FF2B5EF4-FFF2-40B4-BE49-F238E27FC236}">
                <a16:creationId xmlns:a16="http://schemas.microsoft.com/office/drawing/2014/main" id="{1007D1AC-2B00-480B-8155-BC0FDAE46FD7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3941763"/>
            <a:ext cx="4572000" cy="2916237"/>
          </a:xfrm>
          <a:noFill/>
        </p:spPr>
      </p:pic>
      <p:sp>
        <p:nvSpPr>
          <p:cNvPr id="11268" name="Содержимое 8">
            <a:extLst>
              <a:ext uri="{FF2B5EF4-FFF2-40B4-BE49-F238E27FC236}">
                <a16:creationId xmlns:a16="http://schemas.microsoft.com/office/drawing/2014/main" id="{ACC7076A-1489-4D15-9734-8E31254A58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4357688"/>
            <a:ext cx="4495800" cy="1768475"/>
          </a:xfrm>
        </p:spPr>
        <p:txBody>
          <a:bodyPr/>
          <a:lstStyle/>
          <a:p>
            <a:pPr eaLnBrk="1" hangingPunct="1"/>
            <a:endParaRPr lang="ru-RU" altLang="uk-UA" sz="2400">
              <a:solidFill>
                <a:schemeClr val="tx2"/>
              </a:solidFill>
            </a:endParaRPr>
          </a:p>
          <a:p>
            <a:pPr eaLnBrk="1" hangingPunct="1"/>
            <a:r>
              <a:rPr lang="ru-RU" altLang="uk-UA" sz="2400">
                <a:solidFill>
                  <a:schemeClr val="tx2"/>
                </a:solidFill>
              </a:rPr>
              <a:t>Пояснюється це тим, що в своєму складі вода містить срібло, йод і гліцерин</a:t>
            </a:r>
            <a:endParaRPr lang="ru-RU" altLang="uk-UA" sz="2400"/>
          </a:p>
        </p:txBody>
      </p:sp>
      <p:pic>
        <p:nvPicPr>
          <p:cNvPr id="11269" name="Picture 2" descr="C:\Users\Мы\Downloads\svityaz-ukraina-9.jpg">
            <a:extLst>
              <a:ext uri="{FF2B5EF4-FFF2-40B4-BE49-F238E27FC236}">
                <a16:creationId xmlns:a16="http://schemas.microsoft.com/office/drawing/2014/main" id="{C9060CFC-E311-497E-9B5F-0C34CACB9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0"/>
            <a:ext cx="5500687" cy="46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>
            <a:extLst>
              <a:ext uri="{FF2B5EF4-FFF2-40B4-BE49-F238E27FC236}">
                <a16:creationId xmlns:a16="http://schemas.microsoft.com/office/drawing/2014/main" id="{6F9F8DCB-F589-4AB2-9C93-C230AC507A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87"/>
          </a:xfrm>
        </p:spPr>
        <p:txBody>
          <a:bodyPr/>
          <a:lstStyle/>
          <a:p>
            <a:pPr eaLnBrk="1" hangingPunct="1"/>
            <a:br>
              <a:rPr lang="ru-RU" altLang="uk-UA" sz="3600" u="sng"/>
            </a:br>
            <a:br>
              <a:rPr lang="ru-RU" altLang="uk-UA" sz="3600" u="sng"/>
            </a:br>
            <a:br>
              <a:rPr lang="ru-RU" altLang="uk-UA" sz="3600" u="sng"/>
            </a:br>
            <a:r>
              <a:rPr lang="ru-RU" altLang="uk-UA" sz="3600" u="sng"/>
              <a:t> Завдання 4. Знайди значення виразу і дізнайся, скільки річок впадає в озеро Світязь </a:t>
            </a:r>
            <a:br>
              <a:rPr lang="ru-RU" altLang="uk-UA" sz="3600"/>
            </a:br>
            <a:br>
              <a:rPr lang="ru-RU" altLang="uk-UA"/>
            </a:br>
            <a:endParaRPr lang="ru-RU" altLang="uk-UA"/>
          </a:p>
        </p:txBody>
      </p:sp>
      <p:sp>
        <p:nvSpPr>
          <p:cNvPr id="12291" name="Подзаголовок 4">
            <a:extLst>
              <a:ext uri="{FF2B5EF4-FFF2-40B4-BE49-F238E27FC236}">
                <a16:creationId xmlns:a16="http://schemas.microsoft.com/office/drawing/2014/main" id="{990FC37A-C8E7-4590-A6E7-B6B3FE701F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7829550" cy="4525963"/>
          </a:xfrm>
        </p:spPr>
        <p:txBody>
          <a:bodyPr/>
          <a:lstStyle/>
          <a:p>
            <a:pPr eaLnBrk="1" hangingPunct="1"/>
            <a:endParaRPr lang="ru-RU" altLang="uk-UA"/>
          </a:p>
          <a:p>
            <a:pPr eaLnBrk="1" hangingPunct="1"/>
            <a:endParaRPr lang="ru-RU" altLang="uk-UA"/>
          </a:p>
          <a:p>
            <a:pPr eaLnBrk="1" hangingPunct="1"/>
            <a:r>
              <a:rPr lang="ru-RU" altLang="uk-UA" sz="4800" b="1">
                <a:solidFill>
                  <a:schemeClr val="tx2"/>
                </a:solidFill>
              </a:rPr>
              <a:t>3</a:t>
            </a:r>
            <a:r>
              <a:rPr lang="ru-RU" altLang="uk-UA" sz="4800">
                <a:solidFill>
                  <a:schemeClr val="tx2"/>
                </a:solidFill>
              </a:rPr>
              <a:t>   1/3 – </a:t>
            </a:r>
            <a:r>
              <a:rPr lang="ru-RU" altLang="uk-UA" sz="4800" b="1">
                <a:solidFill>
                  <a:schemeClr val="tx2"/>
                </a:solidFill>
              </a:rPr>
              <a:t>1</a:t>
            </a:r>
            <a:r>
              <a:rPr lang="ru-RU" altLang="uk-UA" sz="4800">
                <a:solidFill>
                  <a:schemeClr val="tx2"/>
                </a:solidFill>
              </a:rPr>
              <a:t>  5/9 * </a:t>
            </a:r>
            <a:r>
              <a:rPr lang="ru-RU" altLang="uk-UA" sz="4800" b="1">
                <a:solidFill>
                  <a:schemeClr val="tx2"/>
                </a:solidFill>
              </a:rPr>
              <a:t>2 </a:t>
            </a:r>
            <a:r>
              <a:rPr lang="ru-RU" altLang="uk-UA" sz="4800">
                <a:solidFill>
                  <a:schemeClr val="tx2"/>
                </a:solidFill>
              </a:rPr>
              <a:t> 1/7.</a:t>
            </a:r>
            <a:endParaRPr lang="ru-RU" altLang="uk-UA" sz="4800"/>
          </a:p>
          <a:p>
            <a:pPr eaLnBrk="1" hangingPunct="1"/>
            <a:endParaRPr lang="ru-RU" altLang="uk-UA"/>
          </a:p>
        </p:txBody>
      </p:sp>
      <p:sp>
        <p:nvSpPr>
          <p:cNvPr id="7" name="Содержимое 6">
            <a:extLst>
              <a:ext uri="{FF2B5EF4-FFF2-40B4-BE49-F238E27FC236}">
                <a16:creationId xmlns:a16="http://schemas.microsoft.com/office/drawing/2014/main" id="{41C5EF99-BBB0-47B9-B6F8-5B6D9ED128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4857750"/>
            <a:ext cx="8686800" cy="1268413"/>
          </a:xfrm>
        </p:spPr>
        <p:txBody>
          <a:bodyPr/>
          <a:lstStyle/>
          <a:p>
            <a:pPr eaLnBrk="1" hangingPunct="1"/>
            <a:endParaRPr lang="uk-UA" altLang="uk-U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>
            <a:extLst>
              <a:ext uri="{FF2B5EF4-FFF2-40B4-BE49-F238E27FC236}">
                <a16:creationId xmlns:a16="http://schemas.microsoft.com/office/drawing/2014/main" id="{C57B14BD-1E14-47DE-ADFA-41132BA0A5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ru-RU" altLang="uk-UA"/>
            </a:br>
            <a:r>
              <a:rPr lang="ru-RU" altLang="uk-UA"/>
              <a:t>В</a:t>
            </a:r>
            <a:r>
              <a:rPr lang="uk-UA" altLang="uk-UA"/>
              <a:t>ідповідь</a:t>
            </a:r>
            <a:r>
              <a:rPr lang="ru-RU" altLang="uk-UA"/>
              <a:t>: 0.</a:t>
            </a:r>
            <a:br>
              <a:rPr lang="ru-RU" altLang="uk-UA"/>
            </a:br>
            <a:endParaRPr lang="ru-RU" altLang="uk-UA"/>
          </a:p>
        </p:txBody>
      </p:sp>
      <p:pic>
        <p:nvPicPr>
          <p:cNvPr id="4" name="Picture 8" descr="177_pub">
            <a:extLst>
              <a:ext uri="{FF2B5EF4-FFF2-40B4-BE49-F238E27FC236}">
                <a16:creationId xmlns:a16="http://schemas.microsoft.com/office/drawing/2014/main" id="{38568AF9-7A9C-41C2-8AC5-7D7639B5CFA4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43563" y="3286125"/>
            <a:ext cx="2000250" cy="1333500"/>
          </a:xfrm>
          <a:noFill/>
        </p:spPr>
      </p:pic>
      <p:sp>
        <p:nvSpPr>
          <p:cNvPr id="13316" name="Содержимое 5">
            <a:extLst>
              <a:ext uri="{FF2B5EF4-FFF2-40B4-BE49-F238E27FC236}">
                <a16:creationId xmlns:a16="http://schemas.microsoft.com/office/drawing/2014/main" id="{4C33AFF8-7D08-4803-8C37-D1BB259131A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eaLnBrk="1" hangingPunct="1"/>
            <a:r>
              <a:rPr lang="ru-RU" altLang="uk-UA"/>
              <a:t>Ответ: 0.</a:t>
            </a:r>
          </a:p>
          <a:p>
            <a:pPr eaLnBrk="1" hangingPunct="1"/>
            <a:r>
              <a:rPr lang="ru-RU" altLang="uk-UA"/>
              <a:t>Ответ: 0.</a:t>
            </a:r>
          </a:p>
          <a:p>
            <a:pPr eaLnBrk="1" hangingPunct="1"/>
            <a:endParaRPr lang="ru-RU" altLang="uk-UA"/>
          </a:p>
        </p:txBody>
      </p:sp>
      <p:sp>
        <p:nvSpPr>
          <p:cNvPr id="13317" name="Прямоугольник 4">
            <a:extLst>
              <a:ext uri="{FF2B5EF4-FFF2-40B4-BE49-F238E27FC236}">
                <a16:creationId xmlns:a16="http://schemas.microsoft.com/office/drawing/2014/main" id="{70D5ADB4-9C7A-4E67-AAAD-9C25C25F95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43000"/>
            <a:ext cx="300037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uk-UA" sz="3600"/>
              <a:t>Живлять озеро тільки підземні артезіанські джерела.</a:t>
            </a:r>
          </a:p>
          <a:p>
            <a:pPr eaLnBrk="1" hangingPunct="1"/>
            <a:r>
              <a:rPr lang="ru-RU" altLang="uk-UA" sz="3600"/>
              <a:t>У нього не впадає жодна річка.</a:t>
            </a:r>
          </a:p>
        </p:txBody>
      </p:sp>
      <p:pic>
        <p:nvPicPr>
          <p:cNvPr id="8" name="Picture 8" descr="177_pub">
            <a:extLst>
              <a:ext uri="{FF2B5EF4-FFF2-40B4-BE49-F238E27FC236}">
                <a16:creationId xmlns:a16="http://schemas.microsoft.com/office/drawing/2014/main" id="{4F436F31-9045-4B95-8746-DAF75217D1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571625"/>
            <a:ext cx="6026150" cy="475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>
            <a:extLst>
              <a:ext uri="{FF2B5EF4-FFF2-40B4-BE49-F238E27FC236}">
                <a16:creationId xmlns:a16="http://schemas.microsoft.com/office/drawing/2014/main" id="{D8337A68-CB28-4F80-8B88-8B50575EEF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ru-RU" altLang="uk-UA" sz="3200" u="sng"/>
            </a:br>
            <a:br>
              <a:rPr lang="ru-RU" altLang="uk-UA" sz="3200" u="sng"/>
            </a:br>
            <a:br>
              <a:rPr lang="ru-RU" altLang="uk-UA" sz="3200" u="sng"/>
            </a:br>
            <a:r>
              <a:rPr lang="ru-RU" altLang="uk-UA" sz="3200" u="sng"/>
              <a:t> Завдання 5. Світязь багатий різними видами риб. Розв</a:t>
            </a:r>
            <a:r>
              <a:rPr lang="en-US" altLang="uk-UA" sz="3200" u="sng"/>
              <a:t>`</a:t>
            </a:r>
            <a:r>
              <a:rPr lang="ru-RU" altLang="uk-UA" sz="3200" u="sng"/>
              <a:t>язавши рівняння і знайшовши суму їх коренів, ми дізнаємося про це більше</a:t>
            </a:r>
            <a:endParaRPr lang="ru-RU" altLang="uk-UA" sz="3200"/>
          </a:p>
        </p:txBody>
      </p:sp>
      <p:sp>
        <p:nvSpPr>
          <p:cNvPr id="14339" name="Содержимое 2">
            <a:extLst>
              <a:ext uri="{FF2B5EF4-FFF2-40B4-BE49-F238E27FC236}">
                <a16:creationId xmlns:a16="http://schemas.microsoft.com/office/drawing/2014/main" id="{3E8DC3F5-9CB5-48EE-80E9-AA29B24602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altLang="uk-UA"/>
          </a:p>
          <a:p>
            <a:pPr eaLnBrk="1" hangingPunct="1"/>
            <a:endParaRPr lang="ru-RU" altLang="uk-UA"/>
          </a:p>
          <a:p>
            <a:pPr eaLnBrk="1" hangingPunct="1"/>
            <a:r>
              <a:rPr lang="ru-RU" altLang="uk-UA"/>
              <a:t>Х : </a:t>
            </a:r>
            <a:r>
              <a:rPr lang="ru-RU" altLang="uk-UA" b="1"/>
              <a:t>2</a:t>
            </a:r>
            <a:r>
              <a:rPr lang="ru-RU" altLang="uk-UA"/>
              <a:t>   4/7 = </a:t>
            </a:r>
            <a:r>
              <a:rPr lang="ru-RU" altLang="uk-UA" b="1"/>
              <a:t>3</a:t>
            </a:r>
            <a:r>
              <a:rPr lang="ru-RU" altLang="uk-UA"/>
              <a:t>  1/9;</a:t>
            </a:r>
          </a:p>
          <a:p>
            <a:pPr eaLnBrk="1" hangingPunct="1"/>
            <a:endParaRPr lang="ru-RU" altLang="uk-UA"/>
          </a:p>
          <a:p>
            <a:pPr eaLnBrk="1" hangingPunct="1"/>
            <a:r>
              <a:rPr lang="ru-RU" altLang="uk-UA"/>
              <a:t>Х : </a:t>
            </a:r>
            <a:r>
              <a:rPr lang="ru-RU" altLang="uk-UA" b="1"/>
              <a:t>2</a:t>
            </a:r>
            <a:r>
              <a:rPr lang="ru-RU" altLang="uk-UA"/>
              <a:t>  5/8 = </a:t>
            </a:r>
            <a:r>
              <a:rPr lang="ru-RU" altLang="uk-UA" b="1"/>
              <a:t>2</a:t>
            </a:r>
            <a:r>
              <a:rPr lang="ru-RU" altLang="uk-UA"/>
              <a:t>  2/7.</a:t>
            </a:r>
          </a:p>
          <a:p>
            <a:pPr eaLnBrk="1" hangingPunct="1"/>
            <a:endParaRPr lang="ru-RU" altLang="uk-UA"/>
          </a:p>
          <a:p>
            <a:pPr eaLnBrk="1" hangingPunct="1"/>
            <a:r>
              <a:rPr lang="ru-RU" altLang="uk-UA"/>
              <a:t>( х – </a:t>
            </a:r>
            <a:r>
              <a:rPr lang="ru-RU" altLang="uk-UA" b="1"/>
              <a:t>5</a:t>
            </a:r>
            <a:r>
              <a:rPr lang="ru-RU" altLang="uk-UA"/>
              <a:t>  19/20) : </a:t>
            </a:r>
            <a:r>
              <a:rPr lang="ru-RU" altLang="uk-UA" b="1"/>
              <a:t>1</a:t>
            </a:r>
            <a:r>
              <a:rPr lang="ru-RU" altLang="uk-UA"/>
              <a:t>  17/28 = </a:t>
            </a:r>
            <a:r>
              <a:rPr lang="ru-RU" altLang="uk-UA" b="1"/>
              <a:t>2</a:t>
            </a:r>
            <a:r>
              <a:rPr lang="ru-RU" altLang="uk-UA"/>
              <a:t>  13/25.</a:t>
            </a:r>
          </a:p>
          <a:p>
            <a:pPr eaLnBrk="1" hangingPunct="1"/>
            <a:endParaRPr lang="ru-RU" altLang="uk-UA"/>
          </a:p>
          <a:p>
            <a:pPr eaLnBrk="1" hangingPunct="1"/>
            <a:endParaRPr lang="ru-RU" altLang="uk-UA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3">
            <a:extLst>
              <a:ext uri="{FF2B5EF4-FFF2-40B4-BE49-F238E27FC236}">
                <a16:creationId xmlns:a16="http://schemas.microsoft.com/office/drawing/2014/main" id="{EE1D6A88-52ED-46CC-B76A-F6CEF65BF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br>
              <a:rPr lang="ru-RU" altLang="uk-UA" sz="2400"/>
            </a:br>
            <a:r>
              <a:rPr lang="ru-RU" altLang="uk-UA" sz="2400"/>
              <a:t>24 різних видів риб є в озері. Але місцевим делікатесом вважається вугор. З нього готують багато екзотичних страв.</a:t>
            </a:r>
            <a:endParaRPr lang="ru-RU" altLang="uk-UA"/>
          </a:p>
        </p:txBody>
      </p:sp>
      <p:pic>
        <p:nvPicPr>
          <p:cNvPr id="15363" name="Picture 2" descr="C:\Users\Мы\Downloads\soz1.jpg">
            <a:extLst>
              <a:ext uri="{FF2B5EF4-FFF2-40B4-BE49-F238E27FC236}">
                <a16:creationId xmlns:a16="http://schemas.microsoft.com/office/drawing/2014/main" id="{D5ABC411-EB60-4259-BAE0-B8A7F0591A3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857375"/>
            <a:ext cx="9144000" cy="5000625"/>
          </a:xfr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>
            <a:extLst>
              <a:ext uri="{FF2B5EF4-FFF2-40B4-BE49-F238E27FC236}">
                <a16:creationId xmlns:a16="http://schemas.microsoft.com/office/drawing/2014/main" id="{53A2BB0C-F8CF-4AD5-BCA9-8B43B49F7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50"/>
          </a:xfrm>
        </p:spPr>
        <p:txBody>
          <a:bodyPr/>
          <a:lstStyle/>
          <a:p>
            <a:pPr eaLnBrk="1" hangingPunct="1"/>
            <a:r>
              <a:rPr lang="ru-RU" altLang="uk-UA" u="sng"/>
              <a:t>Завдання 6.</a:t>
            </a:r>
            <a:r>
              <a:rPr lang="ru-RU" altLang="uk-UA"/>
              <a:t> </a:t>
            </a:r>
          </a:p>
        </p:txBody>
      </p:sp>
      <p:sp>
        <p:nvSpPr>
          <p:cNvPr id="16387" name="Содержимое 2">
            <a:extLst>
              <a:ext uri="{FF2B5EF4-FFF2-40B4-BE49-F238E27FC236}">
                <a16:creationId xmlns:a16="http://schemas.microsoft.com/office/drawing/2014/main" id="{9693B2F1-D4B3-4830-BF80-1B8B0EEC7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00125"/>
            <a:ext cx="9144000" cy="5126038"/>
          </a:xfrm>
        </p:spPr>
        <p:txBody>
          <a:bodyPr/>
          <a:lstStyle/>
          <a:p>
            <a:pPr eaLnBrk="1" hangingPunct="1"/>
            <a:r>
              <a:rPr lang="ru-RU" altLang="uk-UA" sz="2000"/>
              <a:t>У центрі озера розташовується острів з романтичною назвою острів Закоханих. Він заріс лісом з кленів і лип і загадковий своєю екзотикою. Розвяжіть рівняння та дізнаєтесь площу цього острова.</a:t>
            </a:r>
          </a:p>
          <a:p>
            <a:pPr eaLnBrk="1" hangingPunct="1"/>
            <a:r>
              <a:rPr lang="ru-RU" altLang="uk-UA"/>
              <a:t>(х-2/5) : 1  9/35 = 5  ¼.</a:t>
            </a:r>
          </a:p>
          <a:p>
            <a:pPr eaLnBrk="1" hangingPunct="1"/>
            <a:endParaRPr lang="ru-RU" altLang="uk-UA"/>
          </a:p>
        </p:txBody>
      </p:sp>
      <p:pic>
        <p:nvPicPr>
          <p:cNvPr id="16388" name="Picture 2" descr="C:\Users\Мы\Downloads\svitjaz.jpg">
            <a:extLst>
              <a:ext uri="{FF2B5EF4-FFF2-40B4-BE49-F238E27FC236}">
                <a16:creationId xmlns:a16="http://schemas.microsoft.com/office/drawing/2014/main" id="{D9DA23CC-6F92-4382-B26A-5F15011E4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1750"/>
            <a:ext cx="91440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B08F5CDB-CCB3-46AE-A400-225FC45ED8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uk-UA"/>
              <a:t>Перевірка</a:t>
            </a:r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B0C07031-8390-47A8-91BB-FF546E90AB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altLang="uk-UA"/>
              <a:t>Відповідь: 7.</a:t>
            </a:r>
          </a:p>
          <a:p>
            <a:pPr eaLnBrk="1" hangingPunct="1">
              <a:buFontTx/>
              <a:buNone/>
            </a:pPr>
            <a:endParaRPr lang="ru-RU" altLang="uk-UA"/>
          </a:p>
          <a:p>
            <a:pPr eaLnBrk="1" hangingPunct="1">
              <a:buFontTx/>
              <a:buNone/>
            </a:pPr>
            <a:r>
              <a:rPr lang="ru-RU" altLang="uk-UA"/>
              <a:t>Площа </a:t>
            </a:r>
          </a:p>
          <a:p>
            <a:pPr eaLnBrk="1" hangingPunct="1">
              <a:buFontTx/>
              <a:buNone/>
            </a:pPr>
            <a:r>
              <a:rPr lang="ru-RU" altLang="uk-UA"/>
              <a:t>острова </a:t>
            </a:r>
          </a:p>
          <a:p>
            <a:pPr eaLnBrk="1" hangingPunct="1">
              <a:buFontTx/>
              <a:buNone/>
            </a:pPr>
            <a:r>
              <a:rPr lang="ru-RU" altLang="uk-UA"/>
              <a:t>Закоханих</a:t>
            </a:r>
          </a:p>
          <a:p>
            <a:pPr eaLnBrk="1" hangingPunct="1">
              <a:buFontTx/>
              <a:buNone/>
            </a:pPr>
            <a:r>
              <a:rPr lang="ru-RU" altLang="uk-UA"/>
              <a:t>близько </a:t>
            </a:r>
          </a:p>
          <a:p>
            <a:pPr eaLnBrk="1" hangingPunct="1">
              <a:buFontTx/>
              <a:buNone/>
            </a:pPr>
            <a:r>
              <a:rPr lang="ru-RU" altLang="uk-UA"/>
              <a:t>7 гектарів.</a:t>
            </a:r>
          </a:p>
        </p:txBody>
      </p:sp>
      <p:pic>
        <p:nvPicPr>
          <p:cNvPr id="27652" name="Picture 4" descr="7964ec7fc026">
            <a:extLst>
              <a:ext uri="{FF2B5EF4-FFF2-40B4-BE49-F238E27FC236}">
                <a16:creationId xmlns:a16="http://schemas.microsoft.com/office/drawing/2014/main" id="{B58ED0FA-6CB5-49BA-BFBA-0B4BD7DE21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2303463"/>
            <a:ext cx="5461000" cy="4097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3020"/>
                            </p:stCondLst>
                            <p:childTnLst>
                              <p:par>
                                <p:cTn id="1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260"/>
                            </p:stCondLst>
                            <p:childTnLst>
                              <p:par>
                                <p:cTn id="2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276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580"/>
                            </p:stCondLst>
                            <p:childTnLst>
                              <p:par>
                                <p:cTn id="3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980"/>
                            </p:stCondLst>
                            <p:childTnLst>
                              <p:par>
                                <p:cTn id="3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276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300"/>
                            </p:stCondLst>
                            <p:childTnLst>
                              <p:par>
                                <p:cTn id="4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>
            <a:extLst>
              <a:ext uri="{FF2B5EF4-FFF2-40B4-BE49-F238E27FC236}">
                <a16:creationId xmlns:a16="http://schemas.microsoft.com/office/drawing/2014/main" id="{AA97873D-527C-419D-8272-24DC5DD7E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uk-UA" sz="3200" u="sng"/>
              <a:t>Завдання 7. У склад якого національного парка входить Світязь?</a:t>
            </a:r>
            <a:br>
              <a:rPr lang="ru-RU" altLang="uk-UA"/>
            </a:br>
            <a:endParaRPr lang="ru-RU" altLang="uk-UA"/>
          </a:p>
        </p:txBody>
      </p:sp>
      <p:sp>
        <p:nvSpPr>
          <p:cNvPr id="18435" name="Содержимое 2">
            <a:extLst>
              <a:ext uri="{FF2B5EF4-FFF2-40B4-BE49-F238E27FC236}">
                <a16:creationId xmlns:a16="http://schemas.microsoft.com/office/drawing/2014/main" id="{D1EFC95D-760D-4AD7-8CA2-1682684D43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uk-UA" sz="2400"/>
              <a:t>Знайдіть значення виразу. Результат кожної дії допоможе відповісти на питання.</a:t>
            </a:r>
          </a:p>
          <a:p>
            <a:pPr eaLnBrk="1" hangingPunct="1"/>
            <a:r>
              <a:rPr lang="ru-RU" altLang="uk-UA"/>
              <a:t>(2  5/6 + 3  5/6 * 7/23)*3/5 – 1  7/15</a:t>
            </a:r>
          </a:p>
          <a:p>
            <a:pPr eaLnBrk="1" hangingPunct="1"/>
            <a:endParaRPr lang="ru-RU" altLang="uk-UA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F44BBF7F-6E9B-4B87-8CFA-942B923D531D}"/>
              </a:ext>
            </a:extLst>
          </p:cNvPr>
          <p:cNvGraphicFramePr>
            <a:graphicFrameLocks noGrp="1"/>
          </p:cNvGraphicFramePr>
          <p:nvPr/>
        </p:nvGraphicFramePr>
        <p:xfrm>
          <a:off x="1000125" y="3643313"/>
          <a:ext cx="7215188" cy="2428876"/>
        </p:xfrm>
        <a:graphic>
          <a:graphicData uri="http://schemas.openxmlformats.org/drawingml/2006/table">
            <a:tbl>
              <a:tblPr/>
              <a:tblGrid>
                <a:gridCol w="1803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49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03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14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  </a:t>
                      </a:r>
                      <a:r>
                        <a:rPr kumimoji="0" lang="ru-RU" sz="4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2/5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14/15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  </a:t>
                      </a:r>
                      <a:r>
                        <a:rPr kumimoji="0" lang="ru-RU" sz="40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1/6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E8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44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а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ц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к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ш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2D2D8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CD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>
            <a:extLst>
              <a:ext uri="{FF2B5EF4-FFF2-40B4-BE49-F238E27FC236}">
                <a16:creationId xmlns:a16="http://schemas.microsoft.com/office/drawing/2014/main" id="{EF6DFDA5-50C3-4EE8-B794-64EC403CF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uk-UA"/>
              <a:t>Відповідь: </a:t>
            </a:r>
            <a:r>
              <a:rPr lang="ru-RU" altLang="uk-UA" b="1"/>
              <a:t>Шацьк</a:t>
            </a:r>
            <a:endParaRPr lang="ru-RU" altLang="uk-UA"/>
          </a:p>
        </p:txBody>
      </p:sp>
      <p:pic>
        <p:nvPicPr>
          <p:cNvPr id="19459" name="Picture 1" descr="C:\Users\Мы\Downloads\svitiaz7.jpg">
            <a:extLst>
              <a:ext uri="{FF2B5EF4-FFF2-40B4-BE49-F238E27FC236}">
                <a16:creationId xmlns:a16="http://schemas.microsoft.com/office/drawing/2014/main" id="{F287E881-2154-493D-9FB4-3B5E3EA63F2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214438"/>
            <a:ext cx="9144000" cy="5643562"/>
          </a:xfrm>
          <a:noFill/>
        </p:spPr>
      </p:pic>
      <p:sp>
        <p:nvSpPr>
          <p:cNvPr id="19460" name="TextBox 10">
            <a:extLst>
              <a:ext uri="{FF2B5EF4-FFF2-40B4-BE49-F238E27FC236}">
                <a16:creationId xmlns:a16="http://schemas.microsoft.com/office/drawing/2014/main" id="{3BBBAAF5-7943-4563-B933-53FB7D7227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14438"/>
            <a:ext cx="91440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uk-UA" sz="2800"/>
              <a:t>У дрімучих лісах Волині розсипом перлів розкидані Шацькі озера. Світязь знаходиться на території Шацького національного природного парку, який відноситься до біосферних заповідників ЮНЕСКО.</a:t>
            </a:r>
            <a:endParaRPr lang="ru-RU" altLang="uk-UA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>
            <a:extLst>
              <a:ext uri="{FF2B5EF4-FFF2-40B4-BE49-F238E27FC236}">
                <a16:creationId xmlns:a16="http://schemas.microsoft.com/office/drawing/2014/main" id="{223AFB86-CBED-4EF9-908A-33D45D202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uk-UA" b="1"/>
              <a:t>6. Домашнє завдання</a:t>
            </a:r>
            <a:endParaRPr lang="ru-RU" altLang="uk-UA"/>
          </a:p>
        </p:txBody>
      </p:sp>
      <p:sp>
        <p:nvSpPr>
          <p:cNvPr id="21507" name="Содержимое 2">
            <a:extLst>
              <a:ext uri="{FF2B5EF4-FFF2-40B4-BE49-F238E27FC236}">
                <a16:creationId xmlns:a16="http://schemas.microsoft.com/office/drawing/2014/main" id="{85653150-3C46-4C50-8B47-60C6C9582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ru-RU" altLang="uk-UA"/>
              <a:t>Повторит</a:t>
            </a:r>
            <a:r>
              <a:rPr lang="uk-UA" altLang="uk-UA"/>
              <a:t>и</a:t>
            </a:r>
            <a:r>
              <a:rPr lang="ru-RU" altLang="uk-UA"/>
              <a:t>  множення та ділення звичайних дробів</a:t>
            </a:r>
          </a:p>
          <a:p>
            <a:pPr eaLnBrk="1" hangingPunct="1"/>
            <a:r>
              <a:rPr lang="ru-RU" altLang="uk-UA"/>
              <a:t>Розв</a:t>
            </a:r>
            <a:r>
              <a:rPr lang="en-US" altLang="uk-UA"/>
              <a:t>`</a:t>
            </a:r>
            <a:r>
              <a:rPr lang="ru-RU" altLang="uk-UA"/>
              <a:t>язати №384, №362.</a:t>
            </a:r>
          </a:p>
          <a:p>
            <a:pPr eaLnBrk="1" hangingPunct="1"/>
            <a:r>
              <a:rPr lang="ru-RU" altLang="uk-UA"/>
              <a:t>У картах Google знайти озеро Світязь, прокласти маршрут і визначити відстань від свого місця геолокації до озера.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8" name="Rectangle 4">
            <a:extLst>
              <a:ext uri="{FF2B5EF4-FFF2-40B4-BE49-F238E27FC236}">
                <a16:creationId xmlns:a16="http://schemas.microsoft.com/office/drawing/2014/main" id="{F5FD05A6-E4E0-4C2A-B429-205217EA6D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uk-UA" sz="6600"/>
              <a:t>Дякую за урок!</a:t>
            </a:r>
          </a:p>
        </p:txBody>
      </p:sp>
      <p:pic>
        <p:nvPicPr>
          <p:cNvPr id="22531" name="Picture 7" descr="D:\Фотки\2016\сходница, львов\IMG_0444 - копия.JPG">
            <a:extLst>
              <a:ext uri="{FF2B5EF4-FFF2-40B4-BE49-F238E27FC236}">
                <a16:creationId xmlns:a16="http://schemas.microsoft.com/office/drawing/2014/main" id="{B9115FCA-1B3C-487D-A737-E0A5640C34C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071688"/>
            <a:ext cx="9358313" cy="42862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</p:bldLst>
  </p:timing>
</p:sld>
</file>

<file path=ppt/theme/theme1.xml><?xml version="1.0" encoding="utf-8"?>
<a:theme xmlns:a="http://schemas.openxmlformats.org/drawingml/2006/main" name="Bolls">
  <a:themeElements>
    <a:clrScheme name="Boll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oll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oll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l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l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l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l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oll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l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l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l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l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l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oll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Множення дробів.Світязь</Template>
  <TotalTime>1</TotalTime>
  <Words>639</Words>
  <Application>Microsoft Office PowerPoint</Application>
  <PresentationFormat>Екран (4:3)</PresentationFormat>
  <Paragraphs>110</Paragraphs>
  <Slides>20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4" baseType="lpstr">
      <vt:lpstr>Arial</vt:lpstr>
      <vt:lpstr>Times New Roman</vt:lpstr>
      <vt:lpstr>Calibri</vt:lpstr>
      <vt:lpstr>Bolls</vt:lpstr>
      <vt:lpstr>Множення дробів</vt:lpstr>
      <vt:lpstr>Перевірка домашнього завдання</vt:lpstr>
      <vt:lpstr>Вірю - не вірю</vt:lpstr>
      <vt:lpstr>Вірю - не вірю</vt:lpstr>
      <vt:lpstr>Завдання№1.  Визнач  назву озера</vt:lpstr>
      <vt:lpstr>Презентація PowerPoint</vt:lpstr>
      <vt:lpstr>СвІтязь   </vt:lpstr>
      <vt:lpstr>Завдання №2.Вивчаємо озеро</vt:lpstr>
      <vt:lpstr> Завдання 3. Дізнаємося про цілющі властивості озерної води. </vt:lpstr>
      <vt:lpstr>     Вода у Світязі має цілющі властивості.  Вона  покращує стан шкіри. Промиті нею рани швидко загоюються.  </vt:lpstr>
      <vt:lpstr>    Завдання 4. Знайди значення виразу і дізнайся, скільки річок впадає в озеро Світязь   </vt:lpstr>
      <vt:lpstr> Відповідь: 0. </vt:lpstr>
      <vt:lpstr>    Завдання 5. Світязь багатий різними видами риб. Розв`язавши рівняння і знайшовши суму їх коренів, ми дізнаємося про це більше</vt:lpstr>
      <vt:lpstr> 24 різних видів риб є в озері. Але місцевим делікатесом вважається вугор. З нього готують багато екзотичних страв.</vt:lpstr>
      <vt:lpstr>Завдання 6. </vt:lpstr>
      <vt:lpstr>Перевірка</vt:lpstr>
      <vt:lpstr>Завдання 7. У склад якого національного парка входить Світязь? </vt:lpstr>
      <vt:lpstr>Відповідь: Шацьк</vt:lpstr>
      <vt:lpstr>6. Домашнє завдання</vt:lpstr>
      <vt:lpstr>Дякую за урок!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Множення дробів</dc:title>
  <dc:creator>Користувач</dc:creator>
  <cp:lastModifiedBy>Користувач</cp:lastModifiedBy>
  <cp:revision>1</cp:revision>
  <dcterms:created xsi:type="dcterms:W3CDTF">2025-10-18T18:19:18Z</dcterms:created>
  <dcterms:modified xsi:type="dcterms:W3CDTF">2025-10-18T18:20:53Z</dcterms:modified>
</cp:coreProperties>
</file>