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gif" ContentType="image/gif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theme/theme6.xml" ContentType="application/vnd.openxmlformats-officedocument.theme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theme/theme8.xml" ContentType="application/vnd.openxmlformats-officedocument.theme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9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10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11.xml" ContentType="application/vnd.openxmlformats-officedocument.theme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theme/theme1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  <p:sldMasterId id="2147483716" r:id="rId2"/>
    <p:sldMasterId id="2147483729" r:id="rId3"/>
    <p:sldMasterId id="2147483741" r:id="rId4"/>
    <p:sldMasterId id="2147483765" r:id="rId5"/>
    <p:sldMasterId id="2147483777" r:id="rId6"/>
    <p:sldMasterId id="2147483791" r:id="rId7"/>
    <p:sldMasterId id="2147483817" r:id="rId8"/>
    <p:sldMasterId id="2147483853" r:id="rId9"/>
    <p:sldMasterId id="2147483871" r:id="rId10"/>
    <p:sldMasterId id="2147483896" r:id="rId11"/>
    <p:sldMasterId id="2147483922" r:id="rId12"/>
  </p:sldMasterIdLst>
  <p:sldIdLst>
    <p:sldId id="301" r:id="rId13"/>
    <p:sldId id="265" r:id="rId14"/>
    <p:sldId id="299" r:id="rId15"/>
    <p:sldId id="284" r:id="rId16"/>
    <p:sldId id="282" r:id="rId17"/>
    <p:sldId id="273" r:id="rId18"/>
    <p:sldId id="288" r:id="rId19"/>
    <p:sldId id="287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72" r:id="rId29"/>
    <p:sldId id="271" r:id="rId30"/>
    <p:sldId id="281" r:id="rId31"/>
    <p:sldId id="303" r:id="rId32"/>
    <p:sldId id="276" r:id="rId33"/>
    <p:sldId id="268" r:id="rId34"/>
    <p:sldId id="277" r:id="rId35"/>
    <p:sldId id="267" r:id="rId36"/>
    <p:sldId id="274" r:id="rId37"/>
    <p:sldId id="259" r:id="rId38"/>
    <p:sldId id="304" r:id="rId39"/>
    <p:sldId id="290" r:id="rId40"/>
    <p:sldId id="302" r:id="rId41"/>
    <p:sldId id="266" r:id="rId42"/>
  </p:sldIdLst>
  <p:sldSz cx="9144000" cy="6858000" type="screen4x3"/>
  <p:notesSz cx="6858000" cy="9945688"/>
  <p:custShowLst>
    <p:custShow name="Произвольный показ 1" id="0">
      <p:sldLst>
        <p:sld r:id="rId13"/>
        <p:sld r:id="rId14"/>
        <p:sld r:id="rId15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27"/>
        <p:sld r:id="rId28"/>
        <p:sld r:id="rId29"/>
        <p:sld r:id="rId30"/>
        <p:sld r:id="rId31"/>
        <p:sld r:id="rId32"/>
        <p:sld r:id="rId33"/>
        <p:sld r:id="rId34"/>
        <p:sld r:id="rId35"/>
        <p:sld r:id="rId36"/>
        <p:sld r:id="rId37"/>
        <p:sld r:id="rId38"/>
        <p:sld r:id="rId39"/>
        <p:sld r:id="rId40"/>
        <p:sld r:id="rId41"/>
        <p:sld r:id="rId42"/>
      </p:sldLst>
    </p:custShow>
  </p:custShow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custShow id="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78" autoAdjust="0"/>
    <p:restoredTop sz="94660"/>
  </p:normalViewPr>
  <p:slideViewPr>
    <p:cSldViewPr>
      <p:cViewPr varScale="1">
        <p:scale>
          <a:sx n="69" d="100"/>
          <a:sy n="69" d="100"/>
        </p:scale>
        <p:origin x="-13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slide" Target="slides/slide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4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C48570-A5CB-49F8-B0DE-9856FC25A59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B5358A-47E2-4017-81DA-F9DC0495BED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348E0F-D7EB-4E3B-898F-392DD9EE761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F8562-3399-49FE-A01D-04F9FAE4EA1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48DE6-2665-4F0E-B1EB-1A514348DF1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6A3B5-433B-47D4-BABF-FAA57FCF3F2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7A1894-4F0B-43A7-9FAA-7D129C12487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31411C-C9C4-4B52-B2E8-6A4243C8FCA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947BAB-9FFB-4C72-AF5E-17607BDBE5C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05F6C-2BA6-407A-A938-D6345EEF6E6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AFC219-33CA-4726-9BBD-8A19F6DCBC5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cover dir="l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552721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6872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891239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51669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726422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546469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46378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984295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798061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534335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678448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71132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724758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30900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21472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58189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6205313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875340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569286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084541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604010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987257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11C4F-CDE1-4378-9A50-F06B4734C9B9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12783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0AC4CD-CF9E-4E4C-9DF8-7257FADACC2A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33195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56319-3D73-47B2-8C66-2E694D7921B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81178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0DA378-875E-440F-B816-2B33B674FF2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08108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E781F8-A8F7-49EE-BE52-F8DC023C792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30207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79666C-3538-44B9-B2A4-1F6317D6FF68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61555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3F50B5-61A6-4877-9754-3D4DC60298B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494811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065233-9583-48BB-A64E-3326032E957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522938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3C3D35-E9CB-4EB3-9811-6347E6045145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95205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CB2D4F-2446-4DD2-99D1-9BEBB4CE2074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20482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BE1AFE-8574-453D-87E1-3C47ED56969E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483219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6A1124-BB16-4C62-BE46-C2145362E0ED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80912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CE33FB-B32C-43E0-92A5-ADCC9CE7EA42}" type="slidenum">
              <a:rPr lang="ru-RU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95452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56686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871689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24151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170483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06997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35768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65427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90940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442232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445173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42082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071802" y="6421461"/>
            <a:ext cx="28956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929454" y="6286520"/>
            <a:ext cx="1704972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1571612"/>
            <a:ext cx="7772400" cy="14700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balanced" dir="t">
              <a:rot lat="0" lon="0" rev="2100000"/>
            </a:lightRig>
          </a:scene3d>
          <a:sp3d>
            <a:bevelT/>
          </a:sp3d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1670" y="3714752"/>
            <a:ext cx="4786346" cy="135732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>
            <a:lvl1pPr marL="0" indent="0" algn="ctr">
              <a:buNone/>
              <a:defRPr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497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86942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878805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0200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780950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281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934365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28949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76572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79136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3E3574-15BC-4F18-9C22-5BA3CE394DE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D98E13-BA73-4824-BA7E-7740C1BCBE2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37909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Пользовательский маке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slideLayout" Target="../slideLayouts/slideLayout73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1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76.xml"/><Relationship Id="rId7" Type="http://schemas.openxmlformats.org/officeDocument/2006/relationships/slideLayout" Target="../slideLayouts/slideLayout80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5.xml"/><Relationship Id="rId1" Type="http://schemas.openxmlformats.org/officeDocument/2006/relationships/slideLayout" Target="../slideLayouts/slideLayout74.xml"/><Relationship Id="rId6" Type="http://schemas.openxmlformats.org/officeDocument/2006/relationships/slideLayout" Target="../slideLayouts/slideLayout79.xml"/><Relationship Id="rId11" Type="http://schemas.openxmlformats.org/officeDocument/2006/relationships/slideLayout" Target="../slideLayouts/slideLayout84.xml"/><Relationship Id="rId5" Type="http://schemas.openxmlformats.org/officeDocument/2006/relationships/slideLayout" Target="../slideLayouts/slideLayout78.xml"/><Relationship Id="rId10" Type="http://schemas.openxmlformats.org/officeDocument/2006/relationships/slideLayout" Target="../slideLayouts/slideLayout83.xml"/><Relationship Id="rId4" Type="http://schemas.openxmlformats.org/officeDocument/2006/relationships/slideLayout" Target="../slideLayouts/slideLayout77.xml"/><Relationship Id="rId9" Type="http://schemas.openxmlformats.org/officeDocument/2006/relationships/slideLayout" Target="../slideLayouts/slideLayout82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slideLayout" Target="../slideLayouts/slideLayout98.xml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97.xml"/><Relationship Id="rId1" Type="http://schemas.openxmlformats.org/officeDocument/2006/relationships/slideLayout" Target="../slideLayouts/slideLayout96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5" Type="http://schemas.openxmlformats.org/officeDocument/2006/relationships/image" Target="../media/image11.png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Relationship Id="rId14" Type="http://schemas.openxmlformats.org/officeDocument/2006/relationships/image" Target="../media/image10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9.xml"/><Relationship Id="rId13" Type="http://schemas.openxmlformats.org/officeDocument/2006/relationships/slideLayout" Target="../slideLayouts/slideLayout124.xml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12" Type="http://schemas.openxmlformats.org/officeDocument/2006/relationships/slideLayout" Target="../slideLayouts/slideLayout123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11" Type="http://schemas.openxmlformats.org/officeDocument/2006/relationships/slideLayout" Target="../slideLayouts/slideLayout122.xml"/><Relationship Id="rId5" Type="http://schemas.openxmlformats.org/officeDocument/2006/relationships/slideLayout" Target="../slideLayouts/slideLayout116.xml"/><Relationship Id="rId15" Type="http://schemas.openxmlformats.org/officeDocument/2006/relationships/image" Target="../media/image13.jpeg"/><Relationship Id="rId10" Type="http://schemas.openxmlformats.org/officeDocument/2006/relationships/slideLayout" Target="../slideLayouts/slideLayout121.xml"/><Relationship Id="rId4" Type="http://schemas.openxmlformats.org/officeDocument/2006/relationships/slideLayout" Target="../slideLayouts/slideLayout115.xml"/><Relationship Id="rId9" Type="http://schemas.openxmlformats.org/officeDocument/2006/relationships/slideLayout" Target="../slideLayouts/slideLayout120.xml"/><Relationship Id="rId14" Type="http://schemas.openxmlformats.org/officeDocument/2006/relationships/theme" Target="../theme/theme1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13" Type="http://schemas.openxmlformats.org/officeDocument/2006/relationships/image" Target="../media/image15.jpeg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  <p:sldLayoutId id="2147483714" r:id="rId14"/>
    <p:sldLayoutId id="2147483715" r:id="rId15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506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</p:sldLayoutIdLst>
  <p:transition>
    <p:cover dir="l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C42E9FB-F086-4340-9819-664F3FF12EB2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ransition>
    <p:cover dir="lu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FA3E3574-15BC-4F18-9C22-5BA3CE394DE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8D98E13-BA73-4824-BA7E-7740C1BCBE2F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565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ransition>
    <p:cover dir="ru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FA3E3574-15BC-4F18-9C22-5BA3CE394DE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16.02.2020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8D98E13-BA73-4824-BA7E-7740C1BCBE2F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916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</p:sldLayoutIdLst>
  <p:transition>
    <p:cover dir="ru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9ED99E6-BA57-47BE-B3D7-CC94D263E97C}" type="slidenum">
              <a:rPr 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885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  <p:sldLayoutId id="2147483789" r:id="rId12"/>
    <p:sldLayoutId id="2147483790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p:transition>
    <p:cover dir="ru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alphaModFix amt="85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8596" y="285728"/>
            <a:ext cx="8286808" cy="6286544"/>
          </a:xfrm>
          <a:prstGeom prst="rect">
            <a:avLst/>
          </a:prstGeom>
          <a:solidFill>
            <a:srgbClr val="FFFF99"/>
          </a:solidFill>
          <a:ln w="57150">
            <a:solidFill>
              <a:srgbClr val="FFFF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8" name="Рисунок 7" descr="d185265b88f9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2940" b="20590"/>
          <a:stretch>
            <a:fillRect/>
          </a:stretch>
        </p:blipFill>
        <p:spPr>
          <a:xfrm>
            <a:off x="-1" y="0"/>
            <a:ext cx="2024027" cy="71435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428750"/>
            <a:ext cx="8229600" cy="469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>
    <p:cover dir="ru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kern="1200">
          <a:ln w="50800"/>
          <a:solidFill>
            <a:srgbClr val="17375E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17375E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17375E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17375E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17375E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17375E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17375E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17375E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17375E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3200" kern="1200">
          <a:solidFill>
            <a:srgbClr val="17375E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Blip>
          <a:blip r:embed="rId15"/>
        </a:buBlip>
        <a:defRPr sz="2800" kern="1200">
          <a:solidFill>
            <a:srgbClr val="17375E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17375E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17375E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17375E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98" r:id="rId2"/>
    <p:sldLayoutId id="2147483899" r:id="rId3"/>
    <p:sldLayoutId id="2147483900" r:id="rId4"/>
    <p:sldLayoutId id="2147483901" r:id="rId5"/>
    <p:sldLayoutId id="2147483902" r:id="rId6"/>
    <p:sldLayoutId id="2147483903" r:id="rId7"/>
    <p:sldLayoutId id="2147483904" r:id="rId8"/>
    <p:sldLayoutId id="2147483905" r:id="rId9"/>
    <p:sldLayoutId id="2147483906" r:id="rId10"/>
    <p:sldLayoutId id="2147483907" r:id="rId11"/>
    <p:sldLayoutId id="2147483908" r:id="rId12"/>
    <p:sldLayoutId id="214748390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3" r:id="rId1"/>
    <p:sldLayoutId id="2147483924" r:id="rId2"/>
    <p:sldLayoutId id="2147483925" r:id="rId3"/>
    <p:sldLayoutId id="2147483926" r:id="rId4"/>
    <p:sldLayoutId id="2147483927" r:id="rId5"/>
    <p:sldLayoutId id="2147483928" r:id="rId6"/>
    <p:sldLayoutId id="2147483929" r:id="rId7"/>
    <p:sldLayoutId id="2147483930" r:id="rId8"/>
    <p:sldLayoutId id="2147483931" r:id="rId9"/>
    <p:sldLayoutId id="2147483932" r:id="rId10"/>
    <p:sldLayoutId id="21474839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3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5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7.emf"/><Relationship Id="rId4" Type="http://schemas.openxmlformats.org/officeDocument/2006/relationships/package" Target="../embeddings/Microsoft_PowerPoint_Slide1.sldx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9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6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6.xml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0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01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5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6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86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86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86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86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86.xml"/><Relationship Id="rId4" Type="http://schemas.openxmlformats.org/officeDocument/2006/relationships/image" Target="../media/image7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8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emf"/><Relationship Id="rId1" Type="http://schemas.openxmlformats.org/officeDocument/2006/relationships/slideLayout" Target="../slideLayouts/slideLayout86.xml"/><Relationship Id="rId4" Type="http://schemas.openxmlformats.org/officeDocument/2006/relationships/image" Target="../media/image7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2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hyperlink" Target="&#1041;&#1072;&#1088;&#1089;&#1100;&#1082;&#1110;%20&#1087;&#1086;&#1073;&#1091;&#1090;&#1086;&#1074;&#1110;%20&#1090;&#1074;&#1077;&#1088;&#1076;&#1086;&#1087;&#1072;&#1083;&#1080;&#1074;&#1085;&#1110;%20&#1082;&#1086;&#1090;&#1083;&#1080;.mp4" TargetMode="External"/><Relationship Id="rId1" Type="http://schemas.openxmlformats.org/officeDocument/2006/relationships/slideLayout" Target="../slideLayouts/slideLayout86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emf"/><Relationship Id="rId1" Type="http://schemas.openxmlformats.org/officeDocument/2006/relationships/slideLayout" Target="../slideLayouts/slideLayout7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86.xml"/><Relationship Id="rId4" Type="http://schemas.openxmlformats.org/officeDocument/2006/relationships/image" Target="../media/image8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8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86.xml"/><Relationship Id="rId4" Type="http://schemas.openxmlformats.org/officeDocument/2006/relationships/image" Target="../media/image8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emf"/><Relationship Id="rId2" Type="http://schemas.openxmlformats.org/officeDocument/2006/relationships/image" Target="../media/image90.emf"/><Relationship Id="rId1" Type="http://schemas.openxmlformats.org/officeDocument/2006/relationships/slideLayout" Target="../slideLayouts/slideLayout1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86.xml"/><Relationship Id="rId4" Type="http://schemas.openxmlformats.org/officeDocument/2006/relationships/image" Target="../media/image9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8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7.xml"/><Relationship Id="rId4" Type="http://schemas.openxmlformats.org/officeDocument/2006/relationships/image" Target="../media/image97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143000"/>
          </a:xfrm>
        </p:spPr>
        <p:txBody>
          <a:bodyPr/>
          <a:lstStyle/>
          <a:p>
            <a:r>
              <a:rPr lang="uk-UA" dirty="0" smtClean="0"/>
              <a:t>Тема уроку: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979712" y="1988840"/>
            <a:ext cx="6264696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5400" i="1" dirty="0" smtClean="0">
                <a:solidFill>
                  <a:schemeClr val="accent6">
                    <a:lumMod val="75000"/>
                  </a:schemeClr>
                </a:solidFill>
              </a:rPr>
              <a:t>Розв'язування задач. Самостійна робота</a:t>
            </a:r>
            <a:endParaRPr lang="ru-RU" sz="5400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58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 advTm="1056">
        <p:circle/>
      </p:transition>
    </mc:Choice>
    <mc:Fallback xmlns="">
      <p:transition advClick="0" advTm="1056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7890" name="Object 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0553448"/>
              </p:ext>
            </p:extLst>
          </p:nvPr>
        </p:nvGraphicFramePr>
        <p:xfrm>
          <a:off x="23664" y="-6999"/>
          <a:ext cx="9120336" cy="6841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Слайд" r:id="rId4" imgW="3245968" imgH="2435212" progId="PowerPoint.Slide.12">
                  <p:embed/>
                </p:oleObj>
              </mc:Choice>
              <mc:Fallback>
                <p:oleObj name="Слайд" r:id="rId4" imgW="3245968" imgH="2435212" progId="PowerPoint.Slide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64" y="-6999"/>
                        <a:ext cx="9120336" cy="68418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691680" y="901696"/>
            <a:ext cx="63904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 algn="ctr"/>
            <a:r>
              <a:rPr lang="ru-RU" sz="3600" b="1" dirty="0" err="1" smtClean="0">
                <a:solidFill>
                  <a:srgbClr val="000000"/>
                </a:solidFill>
                <a:latin typeface="Times New Roman"/>
                <a:ea typeface="Times New Roman"/>
              </a:rPr>
              <a:t>Девіз</a:t>
            </a:r>
            <a:r>
              <a:rPr lang="ru-RU" sz="36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 уроку:</a:t>
            </a:r>
          </a:p>
          <a:p>
            <a:pPr marL="228600" indent="-228600"/>
            <a:endParaRPr lang="ru-RU" sz="3600" b="1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r>
              <a:rPr lang="uk-UA" sz="3600" dirty="0"/>
              <a:t>«Усе що я пізнаю</a:t>
            </a:r>
            <a:r>
              <a:rPr lang="uk-UA" sz="3600" dirty="0" smtClean="0"/>
              <a:t>, я </a:t>
            </a:r>
            <a:r>
              <a:rPr lang="uk-UA" sz="3600" dirty="0"/>
              <a:t>знаю</a:t>
            </a:r>
            <a:r>
              <a:rPr lang="uk-UA" sz="3600" dirty="0" smtClean="0"/>
              <a:t>, для </a:t>
            </a:r>
            <a:r>
              <a:rPr lang="uk-UA" sz="3600" dirty="0"/>
              <a:t>чого це мені потрібно</a:t>
            </a:r>
            <a:r>
              <a:rPr lang="uk-UA" sz="3600" dirty="0" smtClean="0"/>
              <a:t>, де </a:t>
            </a:r>
            <a:r>
              <a:rPr lang="uk-UA" sz="3600" dirty="0"/>
              <a:t>і як я можу це знання застосувати»</a:t>
            </a:r>
            <a:endParaRPr lang="ru-RU" sz="3600" dirty="0"/>
          </a:p>
          <a:p>
            <a:pPr algn="r"/>
            <a:r>
              <a:rPr lang="uk-UA" sz="3600" dirty="0" smtClean="0"/>
              <a:t>							</a:t>
            </a:r>
            <a:r>
              <a:rPr lang="uk-UA" sz="3600" dirty="0" err="1" smtClean="0"/>
              <a:t>В.Кальпатрик</a:t>
            </a:r>
            <a:endParaRPr lang="ru-RU" sz="3600" dirty="0"/>
          </a:p>
          <a:p>
            <a:pPr marL="228600" indent="-228600" algn="r"/>
            <a:r>
              <a:rPr lang="ru-RU" sz="36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			</a:t>
            </a:r>
          </a:p>
        </p:txBody>
      </p:sp>
    </p:spTree>
    <p:extLst>
      <p:ext uri="{BB962C8B-B14F-4D97-AF65-F5344CB8AC3E}">
        <p14:creationId xmlns:p14="http://schemas.microsoft.com/office/powerpoint/2010/main" val="146920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14:vortex dir="r"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43192" cy="562074"/>
          </a:xfrm>
        </p:spPr>
        <p:txBody>
          <a:bodyPr/>
          <a:lstStyle/>
          <a:p>
            <a:r>
              <a:rPr lang="uk-UA" dirty="0" smtClean="0"/>
              <a:t>Проблемне запитання: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132856"/>
            <a:ext cx="8064896" cy="2049091"/>
          </a:xfrm>
        </p:spPr>
        <p:txBody>
          <a:bodyPr/>
          <a:lstStyle/>
          <a:p>
            <a:pPr marL="0" indent="0">
              <a:buNone/>
            </a:pPr>
            <a:r>
              <a:rPr lang="uk-UA" sz="5400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Calibri"/>
              </a:rPr>
              <a:t>«Чи </a:t>
            </a:r>
            <a:r>
              <a:rPr lang="uk-UA" sz="5400" dirty="0">
                <a:solidFill>
                  <a:schemeClr val="accent3">
                    <a:lumMod val="50000"/>
                  </a:schemeClr>
                </a:solidFill>
                <a:latin typeface="Times New Roman"/>
                <a:ea typeface="Calibri"/>
              </a:rPr>
              <a:t>потрібні геометричні знання в моїй професії</a:t>
            </a:r>
            <a:r>
              <a:rPr lang="uk-UA" sz="5400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Calibri"/>
              </a:rPr>
              <a:t>?»</a:t>
            </a:r>
            <a:endParaRPr lang="ru-RU" sz="5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521841"/>
            <a:ext cx="1852613" cy="286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092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96107"/>
            <a:ext cx="7772400" cy="1470025"/>
          </a:xfrm>
        </p:spPr>
        <p:txBody>
          <a:bodyPr/>
          <a:lstStyle/>
          <a:p>
            <a:r>
              <a:rPr lang="uk-UA" dirty="0" smtClean="0"/>
              <a:t>Урок-подорож по підприємствах міста Бар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1332" y="1966132"/>
            <a:ext cx="2926852" cy="4581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3207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План </a:t>
            </a:r>
            <a:r>
              <a:rPr lang="uk-UA" dirty="0"/>
              <a:t>уроку: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268760"/>
            <a:ext cx="6635080" cy="3777283"/>
          </a:xfrm>
        </p:spPr>
        <p:txBody>
          <a:bodyPr/>
          <a:lstStyle/>
          <a:p>
            <a:r>
              <a:rPr lang="uk-UA" dirty="0" smtClean="0">
                <a:solidFill>
                  <a:prstClr val="black"/>
                </a:solidFill>
                <a:latin typeface="Calibri"/>
              </a:rPr>
              <a:t>Ознайомитись </a:t>
            </a:r>
            <a:r>
              <a:rPr lang="uk-UA" dirty="0">
                <a:solidFill>
                  <a:prstClr val="black"/>
                </a:solidFill>
                <a:latin typeface="Calibri"/>
              </a:rPr>
              <a:t>з підприємствами </a:t>
            </a:r>
            <a:r>
              <a:rPr lang="uk-UA" dirty="0" smtClean="0">
                <a:solidFill>
                  <a:prstClr val="black"/>
                </a:solidFill>
                <a:latin typeface="Calibri"/>
              </a:rPr>
              <a:t>міста Бар;</a:t>
            </a:r>
          </a:p>
          <a:p>
            <a:r>
              <a:rPr lang="uk-UA" dirty="0" smtClean="0">
                <a:solidFill>
                  <a:prstClr val="black"/>
                </a:solidFill>
                <a:latin typeface="Calibri"/>
              </a:rPr>
              <a:t>Розв'язувати задачі для </a:t>
            </a:r>
            <a:r>
              <a:rPr lang="uk-UA" dirty="0">
                <a:solidFill>
                  <a:prstClr val="black"/>
                </a:solidFill>
                <a:latin typeface="Calibri"/>
              </a:rPr>
              <a:t>обчислення площ бічної та повної </a:t>
            </a:r>
            <a:r>
              <a:rPr lang="uk-UA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uk-UA" dirty="0">
                <a:solidFill>
                  <a:prstClr val="black"/>
                </a:solidFill>
                <a:latin typeface="Calibri"/>
              </a:rPr>
              <a:t>поверхонь призми; </a:t>
            </a:r>
            <a:endParaRPr lang="uk-UA" dirty="0" smtClean="0">
              <a:solidFill>
                <a:prstClr val="black"/>
              </a:solidFill>
              <a:latin typeface="Calibri"/>
            </a:endParaRPr>
          </a:p>
          <a:p>
            <a:r>
              <a:rPr lang="uk-UA" dirty="0" smtClean="0">
                <a:solidFill>
                  <a:prstClr val="black"/>
                </a:solidFill>
                <a:latin typeface="Calibri"/>
              </a:rPr>
              <a:t>Написати самостійну роботу.</a:t>
            </a:r>
            <a:endParaRPr lang="ru-RU" dirty="0">
              <a:solidFill>
                <a:prstClr val="black"/>
              </a:solidFill>
              <a:latin typeface="Calibri"/>
            </a:endParaRPr>
          </a:p>
          <a:p>
            <a:endParaRPr lang="uk-UA" dirty="0" smtClean="0">
              <a:solidFill>
                <a:prstClr val="black"/>
              </a:solidFill>
              <a:latin typeface="Calibri"/>
            </a:endParaRPr>
          </a:p>
          <a:p>
            <a:endParaRPr lang="uk-UA" dirty="0" smtClean="0">
              <a:solidFill>
                <a:prstClr val="black"/>
              </a:solidFill>
              <a:latin typeface="Calibri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4279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764704"/>
            <a:ext cx="4218999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D:\Урок\фото\IMG_168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2133" y="8838"/>
            <a:ext cx="4748345" cy="3561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Урок\фото\IMG_246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571" y="3717031"/>
            <a:ext cx="3962518" cy="2971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64080"/>
            <a:ext cx="4032448" cy="3024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640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826768" cy="2218258"/>
          </a:xfrm>
        </p:spPr>
        <p:txBody>
          <a:bodyPr/>
          <a:lstStyle/>
          <a:p>
            <a:r>
              <a:rPr lang="uk-UA" dirty="0" smtClean="0"/>
              <a:t>В даний час:</a:t>
            </a:r>
            <a:endParaRPr lang="ru-RU" dirty="0"/>
          </a:p>
        </p:txBody>
      </p:sp>
      <p:pic>
        <p:nvPicPr>
          <p:cNvPr id="8195" name="Picture 3" descr="E:\DCIM\249_1030\IMG_29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0648"/>
            <a:ext cx="4134957" cy="310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654297"/>
            <a:ext cx="3960440" cy="2964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 descr="E:\DCIM\249_1030\IMG_291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666" y="3678746"/>
            <a:ext cx="4119315" cy="308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61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Заголовок 66"/>
          <p:cNvSpPr>
            <a:spLocks noGrp="1"/>
          </p:cNvSpPr>
          <p:nvPr>
            <p:ph type="title"/>
          </p:nvPr>
        </p:nvSpPr>
        <p:spPr>
          <a:xfrm>
            <a:off x="457200" y="-137178"/>
            <a:ext cx="7276485" cy="20928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6600" b="1" dirty="0" err="1">
                <a:solidFill>
                  <a:srgbClr val="FF0000"/>
                </a:solidFill>
              </a:rPr>
              <a:t>Кросворд</a:t>
            </a:r>
            <a:r>
              <a:rPr lang="ru-RU" sz="6600" b="1" dirty="0">
                <a:solidFill>
                  <a:srgbClr val="FF0000"/>
                </a:solidFill>
              </a:rPr>
              <a:t> </a:t>
            </a:r>
            <a:r>
              <a:rPr lang="ru-RU" sz="6600" dirty="0">
                <a:solidFill>
                  <a:srgbClr val="FF0000"/>
                </a:solidFill>
              </a:rPr>
              <a:t/>
            </a:r>
            <a:br>
              <a:rPr lang="ru-RU" sz="6600" dirty="0">
                <a:solidFill>
                  <a:srgbClr val="FF0000"/>
                </a:solidFill>
              </a:rPr>
            </a:br>
            <a:r>
              <a:rPr lang="ru-RU" sz="3200" b="1" dirty="0"/>
              <a:t> 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12776"/>
            <a:ext cx="585267" cy="512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792" y="2382680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1402238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5005" y="2385941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054" y="2415037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267" y="2418017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412776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417" y="1402238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841" y="2382680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834" y="1402238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66" y="2415037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9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1917223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0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907" y="1905255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95"/>
          <p:cNvSpPr>
            <a:spLocks noChangeArrowheads="1"/>
          </p:cNvSpPr>
          <p:nvPr/>
        </p:nvSpPr>
        <p:spPr bwMode="auto">
          <a:xfrm>
            <a:off x="5742780" y="1911799"/>
            <a:ext cx="576263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8" name="Rectangle 95"/>
          <p:cNvSpPr>
            <a:spLocks noChangeArrowheads="1"/>
          </p:cNvSpPr>
          <p:nvPr/>
        </p:nvSpPr>
        <p:spPr bwMode="auto">
          <a:xfrm>
            <a:off x="6278742" y="1898277"/>
            <a:ext cx="576263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sp>
        <p:nvSpPr>
          <p:cNvPr id="19" name="Rectangle 95"/>
          <p:cNvSpPr>
            <a:spLocks noChangeArrowheads="1"/>
          </p:cNvSpPr>
          <p:nvPr/>
        </p:nvSpPr>
        <p:spPr bwMode="auto">
          <a:xfrm>
            <a:off x="3971103" y="2366222"/>
            <a:ext cx="576263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  <p:pic>
        <p:nvPicPr>
          <p:cNvPr id="14351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993" y="1905255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2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579" y="2401515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3" name="Picture 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510" y="2401515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4" name="Picture 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785" y="1402238"/>
            <a:ext cx="59213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5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280" y="1915000"/>
            <a:ext cx="59213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6" name="Picture 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771" y="2895442"/>
            <a:ext cx="59213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7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279" y="2385941"/>
            <a:ext cx="59213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8" name="Picture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770" y="3408204"/>
            <a:ext cx="59213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59" name="Picture 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467" y="4385556"/>
            <a:ext cx="59213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60" name="Picture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966" y="3894149"/>
            <a:ext cx="59213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61" name="Picture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771" y="4864728"/>
            <a:ext cx="59213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62" name="Picture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579" y="2895442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63" name="Picture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022" y="2352555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64" name="Picture 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493" y="2352555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65" name="Picture 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834" y="2352555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66" name="Picture 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389" y="2914277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67" name="Picture 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054" y="2930779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68" name="Picture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176" y="2920207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69" name="Picture 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046" y="3408204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70" name="Picture 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0833" y="3415189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71" name="Picture 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532" y="3408204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72" name="Picture 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5319" y="3411538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73" name="Picture 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94" y="3360111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74" name="Picture 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480" y="3383055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75" name="Picture 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598" y="3383055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76" name="Picture 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59" y="3423399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77" name="Picture 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2680" y="3917092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78" name="Picture 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9532" y="3894149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79" name="Picture 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267" y="3858620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0" name="Picture 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991" y="3858620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1" name="Picture 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5293" y="3872873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2" name="Picture 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103" y="4385556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3" name="Picture 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385" y="3839204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4" name="Picture 4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3509" y="4351966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5" name="Picture 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424" y="3840430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6" name="Picture 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388" y="4829402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7" name="Picture 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0385" y="4861078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8" name="Picture 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8198" y="4861078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89" name="Picture 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179" y="4861078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90" name="Picture 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45" y="4861078"/>
            <a:ext cx="585787" cy="51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94848" y="1402238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1742294" y="1414385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4" name="Прямоугольник 63"/>
          <p:cNvSpPr/>
          <p:nvPr/>
        </p:nvSpPr>
        <p:spPr>
          <a:xfrm>
            <a:off x="4605918" y="1358654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4021108" y="1379974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2309061" y="1414385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3497673" y="1414385"/>
            <a:ext cx="483234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3472489" y="3894149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3441670" y="4850833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1" name="Прямоугольник 70"/>
          <p:cNvSpPr/>
          <p:nvPr/>
        </p:nvSpPr>
        <p:spPr>
          <a:xfrm>
            <a:off x="4030632" y="1917223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И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3441670" y="1917223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В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3454911" y="2878270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5149296" y="2927799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2835319" y="2293337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6" name="Прямоугольник 75"/>
          <p:cNvSpPr/>
          <p:nvPr/>
        </p:nvSpPr>
        <p:spPr>
          <a:xfrm>
            <a:off x="2872209" y="3917092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7" name="Прямоугольник 76"/>
          <p:cNvSpPr/>
          <p:nvPr/>
        </p:nvSpPr>
        <p:spPr>
          <a:xfrm>
            <a:off x="4600136" y="4850832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8" name="Прямоугольник 77"/>
          <p:cNvSpPr/>
          <p:nvPr/>
        </p:nvSpPr>
        <p:spPr>
          <a:xfrm>
            <a:off x="6284841" y="3822136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4017815" y="3339525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1742294" y="3432983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5742780" y="2873649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2" name="Прямоугольник 81"/>
          <p:cNvSpPr/>
          <p:nvPr/>
        </p:nvSpPr>
        <p:spPr>
          <a:xfrm>
            <a:off x="3483657" y="2329502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3" name="Прямоугольник 82"/>
          <p:cNvSpPr/>
          <p:nvPr/>
        </p:nvSpPr>
        <p:spPr>
          <a:xfrm>
            <a:off x="2309061" y="2346004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4" name="Прямоугольник 83"/>
          <p:cNvSpPr/>
          <p:nvPr/>
        </p:nvSpPr>
        <p:spPr>
          <a:xfrm>
            <a:off x="6327953" y="1885165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А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5" name="Прямоугольник 84"/>
          <p:cNvSpPr/>
          <p:nvPr/>
        </p:nvSpPr>
        <p:spPr>
          <a:xfrm>
            <a:off x="5191705" y="1917223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4593118" y="1851764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С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7" name="Прямоугольник 86"/>
          <p:cNvSpPr/>
          <p:nvPr/>
        </p:nvSpPr>
        <p:spPr>
          <a:xfrm>
            <a:off x="2287224" y="4852615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2853414" y="3427039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9" name="Прямоугольник 88"/>
          <p:cNvSpPr/>
          <p:nvPr/>
        </p:nvSpPr>
        <p:spPr>
          <a:xfrm>
            <a:off x="5797547" y="1908481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0" name="Прямоугольник 89"/>
          <p:cNvSpPr/>
          <p:nvPr/>
        </p:nvSpPr>
        <p:spPr>
          <a:xfrm>
            <a:off x="5180839" y="3829354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1" name="Прямоугольник 90"/>
          <p:cNvSpPr/>
          <p:nvPr/>
        </p:nvSpPr>
        <p:spPr>
          <a:xfrm>
            <a:off x="2319813" y="3896939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Т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2" name="Прямоугольник 91"/>
          <p:cNvSpPr/>
          <p:nvPr/>
        </p:nvSpPr>
        <p:spPr>
          <a:xfrm>
            <a:off x="1765162" y="4886246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3" name="Прямоугольник 92"/>
          <p:cNvSpPr/>
          <p:nvPr/>
        </p:nvSpPr>
        <p:spPr>
          <a:xfrm>
            <a:off x="1820496" y="2316548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4" name="Прямоугольник 93"/>
          <p:cNvSpPr/>
          <p:nvPr/>
        </p:nvSpPr>
        <p:spPr>
          <a:xfrm>
            <a:off x="4578520" y="3896998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5" name="Прямоугольник 94"/>
          <p:cNvSpPr/>
          <p:nvPr/>
        </p:nvSpPr>
        <p:spPr>
          <a:xfrm>
            <a:off x="4004823" y="4371457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У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6" name="Прямоугольник 95"/>
          <p:cNvSpPr/>
          <p:nvPr/>
        </p:nvSpPr>
        <p:spPr>
          <a:xfrm>
            <a:off x="3421106" y="4385635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7" name="Прямоугольник 96"/>
          <p:cNvSpPr/>
          <p:nvPr/>
        </p:nvSpPr>
        <p:spPr>
          <a:xfrm>
            <a:off x="4021108" y="4898318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Л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8" name="Прямоугольник 97"/>
          <p:cNvSpPr/>
          <p:nvPr/>
        </p:nvSpPr>
        <p:spPr>
          <a:xfrm>
            <a:off x="2808717" y="4869353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Х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9" name="Прямоугольник 98"/>
          <p:cNvSpPr/>
          <p:nvPr/>
        </p:nvSpPr>
        <p:spPr>
          <a:xfrm>
            <a:off x="4600136" y="4388073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0" name="Прямоугольник 99"/>
          <p:cNvSpPr/>
          <p:nvPr/>
        </p:nvSpPr>
        <p:spPr>
          <a:xfrm>
            <a:off x="5744813" y="3881085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1" name="Прямоугольник 100"/>
          <p:cNvSpPr/>
          <p:nvPr/>
        </p:nvSpPr>
        <p:spPr>
          <a:xfrm>
            <a:off x="4040436" y="3845075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2" name="Прямоугольник 101"/>
          <p:cNvSpPr/>
          <p:nvPr/>
        </p:nvSpPr>
        <p:spPr>
          <a:xfrm>
            <a:off x="4564625" y="3338100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Л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4623039" y="2884460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Б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4" name="Прямоугольник 103"/>
          <p:cNvSpPr/>
          <p:nvPr/>
        </p:nvSpPr>
        <p:spPr>
          <a:xfrm>
            <a:off x="3992558" y="2879298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5" name="Прямоугольник 104"/>
          <p:cNvSpPr/>
          <p:nvPr/>
        </p:nvSpPr>
        <p:spPr>
          <a:xfrm>
            <a:off x="5161989" y="2351690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Л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6" name="Прямоугольник 105"/>
          <p:cNvSpPr/>
          <p:nvPr/>
        </p:nvSpPr>
        <p:spPr>
          <a:xfrm>
            <a:off x="4021108" y="2362481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Л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7" name="Прямоугольник 106"/>
          <p:cNvSpPr/>
          <p:nvPr/>
        </p:nvSpPr>
        <p:spPr>
          <a:xfrm>
            <a:off x="1125046" y="3383055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І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8" name="Прямоугольник 107"/>
          <p:cNvSpPr/>
          <p:nvPr/>
        </p:nvSpPr>
        <p:spPr>
          <a:xfrm>
            <a:off x="2287727" y="3418844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Г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5161989" y="3343176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Ь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0" name="Прямоугольник 109"/>
          <p:cNvSpPr/>
          <p:nvPr/>
        </p:nvSpPr>
        <p:spPr>
          <a:xfrm>
            <a:off x="3454911" y="3401519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598788" y="3396770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6870628" y="2362480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І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8143569" y="2394311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4" name="Прямоугольник 113"/>
          <p:cNvSpPr/>
          <p:nvPr/>
        </p:nvSpPr>
        <p:spPr>
          <a:xfrm>
            <a:off x="5717963" y="2385941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5" name="Прямоугольник 114"/>
          <p:cNvSpPr/>
          <p:nvPr/>
        </p:nvSpPr>
        <p:spPr>
          <a:xfrm>
            <a:off x="4521757" y="2349934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6" name="Прямоугольник 115"/>
          <p:cNvSpPr/>
          <p:nvPr/>
        </p:nvSpPr>
        <p:spPr>
          <a:xfrm>
            <a:off x="8677272" y="2369787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Д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8" name="Прямоугольник 117"/>
          <p:cNvSpPr/>
          <p:nvPr/>
        </p:nvSpPr>
        <p:spPr>
          <a:xfrm>
            <a:off x="7500321" y="2397649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19" name="Прямоугольник 118"/>
          <p:cNvSpPr/>
          <p:nvPr/>
        </p:nvSpPr>
        <p:spPr>
          <a:xfrm>
            <a:off x="6333509" y="2346004"/>
            <a:ext cx="46672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540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2" grpId="0"/>
      <p:bldP spid="64" grpId="0"/>
      <p:bldP spid="65" grpId="0"/>
      <p:bldP spid="66" grpId="0"/>
      <p:bldP spid="68" grpId="0"/>
      <p:bldP spid="68" grpId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6" grpId="1"/>
      <p:bldP spid="87" grpId="0"/>
      <p:bldP spid="88" grpId="0"/>
      <p:bldP spid="88" grpId="1"/>
      <p:bldP spid="88" grpId="2"/>
      <p:bldP spid="89" grpId="0"/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00" grpId="0"/>
      <p:bldP spid="101" grpId="0"/>
      <p:bldP spid="102" grpId="0"/>
      <p:bldP spid="103" grpId="0"/>
      <p:bldP spid="104" grpId="0"/>
      <p:bldP spid="105" grpId="0"/>
      <p:bldP spid="105" grpId="1"/>
      <p:bldP spid="106" grpId="0"/>
      <p:bldP spid="106" grpId="1"/>
      <p:bldP spid="107" grpId="0"/>
      <p:bldP spid="108" grpId="0"/>
      <p:bldP spid="109" grpId="0"/>
      <p:bldP spid="110" grpId="0"/>
      <p:bldP spid="111" grpId="0"/>
      <p:bldP spid="112" grpId="0"/>
      <p:bldP spid="113" grpId="0"/>
      <p:bldP spid="114" grpId="0"/>
      <p:bldP spid="115" grpId="0"/>
      <p:bldP spid="116" grpId="0"/>
      <p:bldP spid="118" grpId="0"/>
      <p:bldP spid="118" grpId="1"/>
      <p:bldP spid="1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17" y="3065906"/>
            <a:ext cx="7357775" cy="310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24744"/>
            <a:ext cx="7416824" cy="2220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541" y="116632"/>
            <a:ext cx="5495925" cy="733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515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91149"/>
            <a:ext cx="1944216" cy="2923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370" y="4307458"/>
            <a:ext cx="4485878" cy="2550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717032"/>
            <a:ext cx="2381446" cy="2764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48680"/>
            <a:ext cx="3891682" cy="2503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467" y="241252"/>
            <a:ext cx="3315133" cy="3315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1252"/>
            <a:ext cx="1202432" cy="3475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083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4665"/>
            <a:ext cx="5832648" cy="1296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3350"/>
            <a:ext cx="3779912" cy="2378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988840"/>
            <a:ext cx="2793766" cy="1982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971181"/>
            <a:ext cx="4112874" cy="2739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5" y="1844824"/>
            <a:ext cx="2854081" cy="2073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339" y="2473538"/>
            <a:ext cx="2939265" cy="198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1171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ages.by.prom.st/9534857_w200_h200_cid52025_pid3198205-1f0fa7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2698" y="4365103"/>
            <a:ext cx="2309781" cy="230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25876"/>
            <a:ext cx="3354568" cy="2304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03010"/>
            <a:ext cx="47625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548680"/>
            <a:ext cx="3646993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02568" y="3472118"/>
            <a:ext cx="2047875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7796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293096"/>
            <a:ext cx="3076575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01306"/>
            <a:ext cx="4400550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1560" y="2204864"/>
            <a:ext cx="3575489" cy="3575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52255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1139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9049" y="836712"/>
            <a:ext cx="3305944" cy="3305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557" y="3429000"/>
            <a:ext cx="4176464" cy="312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40152" y="3306010"/>
            <a:ext cx="2592288" cy="3369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7992888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612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89040"/>
            <a:ext cx="3778183" cy="2670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209264"/>
            <a:ext cx="4248472" cy="2422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68760"/>
            <a:ext cx="4078932" cy="2716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209" y="1268760"/>
            <a:ext cx="3461743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132" y="211485"/>
            <a:ext cx="6234236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789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75" y="1060530"/>
            <a:ext cx="4109393" cy="3306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1736" y="4572703"/>
            <a:ext cx="2760743" cy="2001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921" y="1134060"/>
            <a:ext cx="2461558" cy="3231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4016" y="3492872"/>
            <a:ext cx="3284719" cy="2338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75" y="4662232"/>
            <a:ext cx="2880321" cy="21602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6324483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918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0" y="274638"/>
            <a:ext cx="5092340" cy="2506290"/>
          </a:xfrm>
        </p:spPr>
        <p:txBody>
          <a:bodyPr/>
          <a:lstStyle/>
          <a:p>
            <a:r>
              <a:rPr lang="ru-RU" dirty="0" err="1" smtClean="0">
                <a:solidFill>
                  <a:schemeClr val="accent3">
                    <a:lumMod val="50000"/>
                  </a:schemeClr>
                </a:solidFill>
              </a:rPr>
              <a:t>Барський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3">
                    <a:lumMod val="50000"/>
                  </a:schemeClr>
                </a:solidFill>
              </a:rPr>
              <a:t>спиртовий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3">
                    <a:lumMod val="50000"/>
                  </a:schemeClr>
                </a:solidFill>
              </a:rPr>
              <a:t>к</a:t>
            </a:r>
            <a:r>
              <a:rPr lang="ru-RU" dirty="0" err="1" smtClean="0">
                <a:solidFill>
                  <a:schemeClr val="accent3">
                    <a:lumMod val="50000"/>
                  </a:schemeClr>
                </a:solidFill>
              </a:rPr>
              <a:t>омбінат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098" name="Picture 2" descr="D:\Урок\фото\IMG_165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56992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48680"/>
            <a:ext cx="2171700" cy="204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:\Урок\фото\IMG_24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56992"/>
            <a:ext cx="4372260" cy="3279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84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498178"/>
          </a:xfrm>
        </p:spPr>
        <p:txBody>
          <a:bodyPr>
            <a:normAutofit/>
          </a:bodyPr>
          <a:lstStyle/>
          <a:p>
            <a:r>
              <a:rPr lang="ru-RU" b="1" dirty="0" err="1">
                <a:solidFill>
                  <a:srgbClr val="7030A0"/>
                </a:solidFill>
              </a:rPr>
              <a:t>Відкрите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акціонерне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товариство</a:t>
            </a:r>
            <a:r>
              <a:rPr lang="ru-RU" b="1" dirty="0">
                <a:solidFill>
                  <a:srgbClr val="7030A0"/>
                </a:solidFill>
              </a:rPr>
              <a:t> "</a:t>
            </a:r>
            <a:r>
              <a:rPr lang="ru-RU" b="1" dirty="0" err="1">
                <a:solidFill>
                  <a:srgbClr val="7030A0"/>
                </a:solidFill>
              </a:rPr>
              <a:t>Барський</a:t>
            </a:r>
            <a:r>
              <a:rPr lang="ru-RU" b="1" dirty="0">
                <a:solidFill>
                  <a:srgbClr val="7030A0"/>
                </a:solidFill>
              </a:rPr>
              <a:t> </a:t>
            </a:r>
            <a:r>
              <a:rPr lang="ru-RU" b="1" dirty="0" err="1">
                <a:solidFill>
                  <a:srgbClr val="7030A0"/>
                </a:solidFill>
              </a:rPr>
              <a:t>хлібозавод</a:t>
            </a:r>
            <a:r>
              <a:rPr lang="ru-RU" b="1" dirty="0">
                <a:solidFill>
                  <a:srgbClr val="7030A0"/>
                </a:solidFill>
              </a:rPr>
              <a:t>"</a:t>
            </a:r>
          </a:p>
        </p:txBody>
      </p:sp>
      <p:pic>
        <p:nvPicPr>
          <p:cNvPr id="5124" name="Picture 4" descr="D:\Урок\фото\IMG_16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3343" y="3415650"/>
            <a:ext cx="4346470" cy="3259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:\фотоапар\250_1101\IMG_29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25491"/>
            <a:ext cx="4360669" cy="327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0418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274638"/>
            <a:ext cx="4032448" cy="1930226"/>
          </a:xfrm>
        </p:spPr>
        <p:txBody>
          <a:bodyPr/>
          <a:lstStyle/>
          <a:p>
            <a:r>
              <a:rPr lang="uk-UA" dirty="0" smtClean="0">
                <a:solidFill>
                  <a:srgbClr val="7030A0"/>
                </a:solidFill>
              </a:rPr>
              <a:t>Барська випічка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88" y="3530567"/>
            <a:ext cx="4542657" cy="2963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54696"/>
            <a:ext cx="4176464" cy="3019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2706687" cy="204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840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7944" y="1473277"/>
            <a:ext cx="3547298" cy="1008112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ЗАДАЧА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59832" y="3068960"/>
            <a:ext cx="5842992" cy="2476872"/>
          </a:xfrm>
        </p:spPr>
        <p:txBody>
          <a:bodyPr/>
          <a:lstStyle/>
          <a:p>
            <a:pPr marL="0" indent="0">
              <a:buNone/>
            </a:pPr>
            <a:r>
              <a:rPr lang="uk-UA" dirty="0"/>
              <a:t>Знайти площу бічної поверхні правильної трикутної призми, сторона  основи якої 10 см і довжина бічного ребра </a:t>
            </a:r>
            <a:r>
              <a:rPr lang="uk-UA" dirty="0" smtClean="0"/>
              <a:t>18 </a:t>
            </a:r>
            <a:r>
              <a:rPr lang="uk-UA" dirty="0"/>
              <a:t>см. </a:t>
            </a:r>
            <a:endParaRPr lang="ru-RU" dirty="0"/>
          </a:p>
          <a:p>
            <a:endParaRPr lang="ru-RU" dirty="0"/>
          </a:p>
        </p:txBody>
      </p:sp>
      <p:pic>
        <p:nvPicPr>
          <p:cNvPr id="5122" name="Picture 2" descr="E:\DCIM\251_1103\IMG_29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0528" y="2348880"/>
            <a:ext cx="3456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48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4392488" cy="2434282"/>
          </a:xfrm>
        </p:spPr>
        <p:txBody>
          <a:bodyPr>
            <a:normAutofit fontScale="90000"/>
          </a:bodyPr>
          <a:lstStyle/>
          <a:p>
            <a:r>
              <a:rPr lang="ru-RU" b="1" dirty="0" err="1" smtClean="0">
                <a:solidFill>
                  <a:schemeClr val="accent3">
                    <a:lumMod val="50000"/>
                  </a:schemeClr>
                </a:solidFill>
                <a:hlinkClick r:id="rId2" action="ppaction://hlinkfile"/>
              </a:rPr>
              <a:t>Барський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hlinkClick r:id="rId2" action="ppaction://hlinkfile"/>
              </a:rPr>
              <a:t/>
            </a:r>
            <a:br>
              <a:rPr lang="ru-RU" b="1" dirty="0" smtClean="0">
                <a:solidFill>
                  <a:schemeClr val="accent3">
                    <a:lumMod val="50000"/>
                  </a:schemeClr>
                </a:solidFill>
                <a:hlinkClick r:id="rId2" action="ppaction://hlinkfile"/>
              </a:rPr>
            </a:b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hlinkClick r:id="rId2" action="ppaction://hlinkfile"/>
              </a:rPr>
              <a:t>машинобудівний</a:t>
            </a:r>
            <a:br>
              <a:rPr lang="uk-UA" b="1" dirty="0" smtClean="0">
                <a:solidFill>
                  <a:schemeClr val="accent3">
                    <a:lumMod val="50000"/>
                  </a:schemeClr>
                </a:solidFill>
                <a:hlinkClick r:id="rId2" action="ppaction://hlinkfile"/>
              </a:rPr>
            </a:br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hlinkClick r:id="rId2" action="ppaction://hlinkfile"/>
              </a:rPr>
              <a:t>завод </a:t>
            </a:r>
            <a:r>
              <a:rPr lang="uk-UA" b="1" smtClean="0">
                <a:solidFill>
                  <a:schemeClr val="accent3">
                    <a:lumMod val="50000"/>
                  </a:schemeClr>
                </a:solidFill>
                <a:hlinkClick r:id="rId2" action="ppaction://hlinkfile"/>
              </a:rPr>
              <a:t/>
            </a:r>
            <a:br>
              <a:rPr lang="uk-UA" b="1" smtClean="0">
                <a:solidFill>
                  <a:schemeClr val="accent3">
                    <a:lumMod val="50000"/>
                  </a:schemeClr>
                </a:solidFill>
                <a:hlinkClick r:id="rId2" action="ppaction://hlinkfile"/>
              </a:rPr>
            </a:br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5122" name="Picture 2" descr="D:\Урок\фото\IMG_167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29000"/>
            <a:ext cx="422446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Урок\фото\IMG_167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01008"/>
            <a:ext cx="4039124" cy="302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Урок\фото\IMG_167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4360"/>
            <a:ext cx="3816424" cy="2862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721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ЗАДАЧА 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199" name="Picture 7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3049714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347864" y="1556792"/>
            <a:ext cx="5184576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just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Яку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площу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листа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заліза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потрібно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використати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для того,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щоб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виготовити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котел у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формі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чотирикутної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призми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з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розмірами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50см і </a:t>
            </a:r>
            <a:r>
              <a:rPr lang="ru-RU" sz="3200" kern="0" dirty="0" smtClean="0">
                <a:solidFill>
                  <a:srgbClr val="000000"/>
                </a:solidFill>
              </a:rPr>
              <a:t>40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см в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основі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та </a:t>
            </a:r>
            <a:r>
              <a:rPr kumimoji="0" lang="ru-RU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висотою</a:t>
            </a: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 </a:t>
            </a:r>
          </a:p>
          <a:p>
            <a:pPr marR="0" lvl="0" algn="just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85 см?</a:t>
            </a:r>
            <a:endParaRPr kumimoji="0" lang="ru-RU" sz="3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5208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538736" cy="2434282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00B050"/>
                </a:solidFill>
              </a:rPr>
              <a:t>Барська </a:t>
            </a:r>
            <a:br>
              <a:rPr lang="uk-UA" dirty="0" smtClean="0">
                <a:solidFill>
                  <a:srgbClr val="00B050"/>
                </a:solidFill>
              </a:rPr>
            </a:br>
            <a:r>
              <a:rPr lang="uk-UA" dirty="0" smtClean="0">
                <a:solidFill>
                  <a:srgbClr val="00B050"/>
                </a:solidFill>
              </a:rPr>
              <a:t>швейна</a:t>
            </a:r>
            <a:br>
              <a:rPr lang="uk-UA" dirty="0" smtClean="0">
                <a:solidFill>
                  <a:srgbClr val="00B050"/>
                </a:solidFill>
              </a:rPr>
            </a:br>
            <a:r>
              <a:rPr lang="uk-UA" dirty="0" smtClean="0">
                <a:solidFill>
                  <a:srgbClr val="00B050"/>
                </a:solidFill>
              </a:rPr>
              <a:t>фабрика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8194" name="Picture 2" descr="D:\Урок\фото\IMG_24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33518"/>
            <a:ext cx="3672408" cy="275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Урок\фото\IMG_24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303567"/>
            <a:ext cx="4309803" cy="3232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7867" y="3303566"/>
            <a:ext cx="4307507" cy="3232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916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1628800"/>
            <a:ext cx="4680520" cy="648072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Задача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50791"/>
            <a:ext cx="2520280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4221088"/>
            <a:ext cx="2618745" cy="22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915816" y="2509588"/>
            <a:ext cx="5760640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Знайдіть площу діагонального перерізу сейфа, якщо діагональ бічної грані дорівнює                             	  см  </a:t>
            </a:r>
            <a:endParaRPr kumimoji="0" lang="uk-UA" altLang="ru-RU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676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см.</a:t>
            </a:r>
            <a:endParaRPr kumimoji="0" lang="uk-UA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8256601"/>
              </p:ext>
            </p:extLst>
          </p:nvPr>
        </p:nvGraphicFramePr>
        <p:xfrm>
          <a:off x="3059832" y="5054662"/>
          <a:ext cx="958533" cy="5377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2" name="Формула" r:id="rId5" imgW="393480" imgH="215640" progId="Equation.3">
                  <p:embed/>
                </p:oleObj>
              </mc:Choice>
              <mc:Fallback>
                <p:oleObj name="Формула" r:id="rId5" imgW="393480" imgH="215640" progId="Equation.3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832" y="5054662"/>
                        <a:ext cx="958533" cy="53771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41986144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4680520" cy="2866330"/>
          </a:xfrm>
        </p:spPr>
        <p:txBody>
          <a:bodyPr>
            <a:normAutofit/>
          </a:bodyPr>
          <a:lstStyle/>
          <a:p>
            <a:r>
              <a:rPr lang="uk-UA" dirty="0">
                <a:solidFill>
                  <a:srgbClr val="00B050"/>
                </a:solidFill>
              </a:rPr>
              <a:t>Товариство з обмеженою відповідальністю</a:t>
            </a:r>
            <a:r>
              <a:rPr lang="ru-RU" dirty="0" smtClean="0">
                <a:solidFill>
                  <a:srgbClr val="00B050"/>
                </a:solidFill>
                <a:latin typeface="Helvetica Neue"/>
              </a:rPr>
              <a:t> </a:t>
            </a:r>
            <a:r>
              <a:rPr lang="ru-RU" dirty="0">
                <a:solidFill>
                  <a:srgbClr val="00B050"/>
                </a:solidFill>
                <a:latin typeface="Helvetica Neue"/>
              </a:rPr>
              <a:t>"</a:t>
            </a:r>
            <a:r>
              <a:rPr lang="ru-RU" dirty="0" err="1">
                <a:solidFill>
                  <a:srgbClr val="00B050"/>
                </a:solidFill>
                <a:latin typeface="Helvetica Neue"/>
              </a:rPr>
              <a:t>Пфаннер</a:t>
            </a:r>
            <a:r>
              <a:rPr lang="ru-RU" dirty="0">
                <a:solidFill>
                  <a:srgbClr val="00B050"/>
                </a:solidFill>
                <a:latin typeface="Helvetica Neue"/>
              </a:rPr>
              <a:t> Бар"</a:t>
            </a:r>
            <a:endParaRPr lang="ru-RU" dirty="0">
              <a:solidFill>
                <a:srgbClr val="00B050"/>
              </a:solidFill>
            </a:endParaRPr>
          </a:p>
        </p:txBody>
      </p:sp>
      <p:pic>
        <p:nvPicPr>
          <p:cNvPr id="7170" name="Picture 2" descr="D:\Урок\фото\IMG_244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974" y="0"/>
            <a:ext cx="4025421" cy="301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D:\Урок\фото\IMG_24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429000"/>
            <a:ext cx="4135339" cy="3101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3429000"/>
            <a:ext cx="3003355" cy="3101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629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29" y="5113490"/>
            <a:ext cx="1562397" cy="1490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268760"/>
            <a:ext cx="8208912" cy="57606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B050"/>
                </a:solidFill>
              </a:rPr>
              <a:t>Самостійна робота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60104" y="1844824"/>
            <a:ext cx="7273552" cy="3704797"/>
          </a:xfrm>
        </p:spPr>
        <p:txBody>
          <a:bodyPr>
            <a:normAutofit fontScale="92500"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uk-UA" sz="2800" dirty="0" smtClean="0">
                <a:ea typeface="Times New Roman"/>
              </a:rPr>
              <a:t>Зробіть </a:t>
            </a:r>
            <a:r>
              <a:rPr lang="uk-UA" sz="2800" dirty="0">
                <a:ea typeface="Times New Roman"/>
              </a:rPr>
              <a:t>необхідні </a:t>
            </a:r>
            <a:r>
              <a:rPr lang="uk-UA" sz="2800" dirty="0" smtClean="0">
                <a:ea typeface="Times New Roman"/>
              </a:rPr>
              <a:t>вимірювання та намалюйте малюнок (2 бали);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uk-UA" sz="2800" dirty="0" smtClean="0">
                <a:ea typeface="Times New Roman"/>
              </a:rPr>
              <a:t>Обчисліть </a:t>
            </a:r>
            <a:r>
              <a:rPr lang="uk-UA" sz="2800" dirty="0">
                <a:ea typeface="Times New Roman"/>
              </a:rPr>
              <a:t>площу </a:t>
            </a:r>
            <a:r>
              <a:rPr lang="uk-UA" sz="2800" dirty="0" smtClean="0">
                <a:ea typeface="Times New Roman"/>
              </a:rPr>
              <a:t>бічної грані</a:t>
            </a:r>
            <a:r>
              <a:rPr lang="uk-UA" sz="2800" dirty="0">
                <a:ea typeface="Times New Roman"/>
              </a:rPr>
              <a:t> </a:t>
            </a:r>
            <a:r>
              <a:rPr lang="uk-UA" sz="2800" dirty="0" smtClean="0">
                <a:ea typeface="Times New Roman"/>
              </a:rPr>
              <a:t>(2 бали);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uk-UA" sz="2800" dirty="0" smtClean="0">
                <a:ea typeface="Times New Roman"/>
              </a:rPr>
              <a:t>Знайти </a:t>
            </a:r>
            <a:r>
              <a:rPr lang="uk-UA" sz="2800" dirty="0">
                <a:ea typeface="Times New Roman"/>
              </a:rPr>
              <a:t>площу повної поверхні </a:t>
            </a:r>
            <a:r>
              <a:rPr lang="uk-UA" sz="2800" dirty="0" smtClean="0">
                <a:ea typeface="Times New Roman"/>
              </a:rPr>
              <a:t>призми (4 бали);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2800" dirty="0" err="1" smtClean="0">
                <a:ea typeface="Times New Roman"/>
              </a:rPr>
              <a:t>Знайд</a:t>
            </a:r>
            <a:r>
              <a:rPr lang="uk-UA" sz="2800" dirty="0" err="1" smtClean="0">
                <a:ea typeface="Times New Roman"/>
              </a:rPr>
              <a:t>іть</a:t>
            </a:r>
            <a:r>
              <a:rPr lang="uk-UA" sz="2800" dirty="0" smtClean="0">
                <a:ea typeface="Times New Roman"/>
              </a:rPr>
              <a:t> діагональ бічної </a:t>
            </a:r>
            <a:r>
              <a:rPr lang="uk-UA" sz="2800" dirty="0">
                <a:ea typeface="Times New Roman"/>
              </a:rPr>
              <a:t>грані (2 бали</a:t>
            </a:r>
            <a:r>
              <a:rPr lang="uk-UA" sz="2800" dirty="0" smtClean="0">
                <a:ea typeface="Times New Roman"/>
              </a:rPr>
              <a:t>).</a:t>
            </a:r>
            <a:endParaRPr lang="ru-RU" sz="2800" dirty="0">
              <a:ea typeface="Times New Roman"/>
            </a:endParaRPr>
          </a:p>
          <a:p>
            <a:pPr marL="0" lvl="0" indent="0" algn="just">
              <a:lnSpc>
                <a:spcPct val="150000"/>
              </a:lnSpc>
              <a:spcAft>
                <a:spcPts val="0"/>
              </a:spcAft>
              <a:buNone/>
              <a:tabLst>
                <a:tab pos="457200" algn="l"/>
              </a:tabLst>
            </a:pPr>
            <a:endParaRPr lang="ru-RU" sz="2800" dirty="0">
              <a:ea typeface="Times New Roman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52" y="1484784"/>
            <a:ext cx="1368152" cy="28222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793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4176464" cy="2434282"/>
          </a:xfrm>
        </p:spPr>
        <p:txBody>
          <a:bodyPr>
            <a:normAutofit fontScale="90000"/>
          </a:bodyPr>
          <a:lstStyle/>
          <a:p>
            <a:r>
              <a:rPr lang="uk-UA" sz="3600" b="1" dirty="0">
                <a:solidFill>
                  <a:srgbClr val="7030A0"/>
                </a:solidFill>
              </a:rPr>
              <a:t>Державний навчальний заклад</a:t>
            </a:r>
            <a:r>
              <a:rPr lang="ru-RU" sz="3600" b="1" dirty="0">
                <a:solidFill>
                  <a:srgbClr val="7030A0"/>
                </a:solidFill>
              </a:rPr>
              <a:t/>
            </a:r>
            <a:br>
              <a:rPr lang="ru-RU" sz="3600" b="1" dirty="0">
                <a:solidFill>
                  <a:srgbClr val="7030A0"/>
                </a:solidFill>
              </a:rPr>
            </a:br>
            <a:r>
              <a:rPr lang="uk-UA" sz="3600" b="1" dirty="0">
                <a:solidFill>
                  <a:srgbClr val="7030A0"/>
                </a:solidFill>
              </a:rPr>
              <a:t>«Барський професійний будівельний ліцей»</a:t>
            </a:r>
            <a:endParaRPr lang="ru-RU" sz="3600" b="1" dirty="0">
              <a:solidFill>
                <a:srgbClr val="7030A0"/>
              </a:solidFill>
            </a:endParaRPr>
          </a:p>
        </p:txBody>
      </p:sp>
      <p:pic>
        <p:nvPicPr>
          <p:cNvPr id="6146" name="Picture 2" descr="D:\Концерт\фызика\3 родина\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45024"/>
            <a:ext cx="4025421" cy="3019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E:\DCIM\250_1101\IMG_29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746" y="3645024"/>
            <a:ext cx="4104456" cy="3078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E:\DCIM\250_1101\IMG_29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746" y="260648"/>
            <a:ext cx="4320675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24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Стрелка влево 3"/>
          <p:cNvSpPr/>
          <p:nvPr/>
        </p:nvSpPr>
        <p:spPr>
          <a:xfrm>
            <a:off x="2978460" y="2132856"/>
            <a:ext cx="3779912" cy="100811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uk-UA" sz="2000" dirty="0">
                <a:solidFill>
                  <a:srgbClr val="FF0000"/>
                </a:solidFill>
              </a:rPr>
              <a:t>В моїй професії пригодиться </a:t>
            </a:r>
            <a:r>
              <a:rPr lang="uk-UA" sz="2400" dirty="0" smtClean="0">
                <a:solidFill>
                  <a:srgbClr val="FF0000"/>
                </a:solidFill>
              </a:rPr>
              <a:t>…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7" name="Стрелка влево 6"/>
          <p:cNvSpPr/>
          <p:nvPr/>
        </p:nvSpPr>
        <p:spPr>
          <a:xfrm>
            <a:off x="3851920" y="2924944"/>
            <a:ext cx="3068724" cy="100811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uk-UA" sz="2000" dirty="0">
                <a:solidFill>
                  <a:srgbClr val="FF0000"/>
                </a:solidFill>
              </a:rPr>
              <a:t>Мені сподобалось...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8" name="Стрелка влево 7"/>
          <p:cNvSpPr/>
          <p:nvPr/>
        </p:nvSpPr>
        <p:spPr>
          <a:xfrm>
            <a:off x="4994265" y="4661374"/>
            <a:ext cx="3384376" cy="100811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uk-UA" sz="2000" dirty="0">
                <a:solidFill>
                  <a:srgbClr val="FF0000"/>
                </a:solidFill>
              </a:rPr>
              <a:t>На </a:t>
            </a:r>
            <a:r>
              <a:rPr lang="uk-UA" sz="2000" dirty="0" err="1">
                <a:solidFill>
                  <a:srgbClr val="FF0000"/>
                </a:solidFill>
              </a:rPr>
              <a:t>уроці</a:t>
            </a:r>
            <a:r>
              <a:rPr lang="uk-UA" sz="2000" dirty="0">
                <a:solidFill>
                  <a:srgbClr val="FF0000"/>
                </a:solidFill>
              </a:rPr>
              <a:t> я  навчився….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9" name="Стрелка влево 8"/>
          <p:cNvSpPr/>
          <p:nvPr/>
        </p:nvSpPr>
        <p:spPr>
          <a:xfrm>
            <a:off x="5404182" y="5561740"/>
            <a:ext cx="3779912" cy="100811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uk-UA" sz="2000" dirty="0">
                <a:solidFill>
                  <a:srgbClr val="FF0000"/>
                </a:solidFill>
              </a:rPr>
              <a:t>Сьогодні на </a:t>
            </a:r>
            <a:r>
              <a:rPr lang="uk-UA" sz="2000" dirty="0" err="1">
                <a:solidFill>
                  <a:srgbClr val="FF0000"/>
                </a:solidFill>
              </a:rPr>
              <a:t>уроці</a:t>
            </a:r>
            <a:r>
              <a:rPr lang="uk-UA" sz="2000" dirty="0">
                <a:solidFill>
                  <a:srgbClr val="FF0000"/>
                </a:solidFill>
              </a:rPr>
              <a:t> я дізнався … </a:t>
            </a:r>
            <a:endParaRPr lang="ru-RU" sz="2000" dirty="0">
              <a:solidFill>
                <a:srgbClr val="FF0000"/>
              </a:solidFill>
            </a:endParaRPr>
          </a:p>
        </p:txBody>
      </p:sp>
      <p:sp>
        <p:nvSpPr>
          <p:cNvPr id="10" name="Стрелка влево 9"/>
          <p:cNvSpPr/>
          <p:nvPr/>
        </p:nvSpPr>
        <p:spPr>
          <a:xfrm>
            <a:off x="4499992" y="3740193"/>
            <a:ext cx="3312368" cy="1008112"/>
          </a:xfrm>
          <a:prstGeom prst="lef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uk-UA" sz="2000" dirty="0">
                <a:solidFill>
                  <a:srgbClr val="FF0000"/>
                </a:solidFill>
              </a:rPr>
              <a:t>Для </a:t>
            </a:r>
            <a:r>
              <a:rPr lang="uk-UA" sz="2000" dirty="0" err="1">
                <a:solidFill>
                  <a:srgbClr val="FF0000"/>
                </a:solidFill>
              </a:rPr>
              <a:t>меня</a:t>
            </a:r>
            <a:r>
              <a:rPr lang="uk-UA" sz="2000" dirty="0">
                <a:solidFill>
                  <a:srgbClr val="FF0000"/>
                </a:solidFill>
              </a:rPr>
              <a:t> було складно...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661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43192" cy="562074"/>
          </a:xfrm>
        </p:spPr>
        <p:txBody>
          <a:bodyPr/>
          <a:lstStyle/>
          <a:p>
            <a:r>
              <a:rPr lang="uk-UA" dirty="0" smtClean="0"/>
              <a:t>Проблемне запитання: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132856"/>
            <a:ext cx="8064896" cy="2049091"/>
          </a:xfrm>
        </p:spPr>
        <p:txBody>
          <a:bodyPr/>
          <a:lstStyle/>
          <a:p>
            <a:pPr marL="0" indent="0">
              <a:buNone/>
            </a:pPr>
            <a:r>
              <a:rPr lang="uk-UA" sz="5400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Calibri"/>
              </a:rPr>
              <a:t>«Чи </a:t>
            </a:r>
            <a:r>
              <a:rPr lang="uk-UA" sz="5400" dirty="0">
                <a:solidFill>
                  <a:schemeClr val="accent3">
                    <a:lumMod val="50000"/>
                  </a:schemeClr>
                </a:solidFill>
                <a:latin typeface="Times New Roman"/>
                <a:ea typeface="Calibri"/>
              </a:rPr>
              <a:t>потрібні геометричні знання в моїй професії</a:t>
            </a:r>
            <a:r>
              <a:rPr lang="uk-UA" sz="5400" dirty="0" smtClean="0">
                <a:solidFill>
                  <a:schemeClr val="accent3">
                    <a:lumMod val="50000"/>
                  </a:schemeClr>
                </a:solidFill>
                <a:latin typeface="Times New Roman"/>
                <a:ea typeface="Calibri"/>
              </a:rPr>
              <a:t>?»</a:t>
            </a:r>
            <a:endParaRPr lang="ru-RU" sz="54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521841"/>
            <a:ext cx="1852613" cy="2865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580578"/>
      </p:ext>
    </p:extLst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solidFill>
            <a:srgbClr val="92D050"/>
          </a:solidFill>
        </p:spPr>
        <p:txBody>
          <a:bodyPr/>
          <a:lstStyle/>
          <a:p>
            <a:pPr eaLnBrk="1" hangingPunct="1"/>
            <a:r>
              <a:rPr lang="ru-RU" altLang="ru-RU" b="1" i="1" smtClean="0">
                <a:solidFill>
                  <a:srgbClr val="FF0000"/>
                </a:solidFill>
                <a:latin typeface="Georgia" pitchFamily="18" charset="0"/>
              </a:rPr>
              <a:t>Домашнє  завданння:</a:t>
            </a:r>
          </a:p>
        </p:txBody>
      </p:sp>
      <p:sp>
        <p:nvSpPr>
          <p:cNvPr id="14340" name="AutoShape 4"/>
          <p:cNvSpPr>
            <a:spLocks noChangeArrowheads="1"/>
          </p:cNvSpPr>
          <p:nvPr/>
        </p:nvSpPr>
        <p:spPr bwMode="auto">
          <a:xfrm rot="10800000">
            <a:off x="917121" y="1530350"/>
            <a:ext cx="5903913" cy="2808288"/>
          </a:xfrm>
          <a:prstGeom prst="cloudCallout">
            <a:avLst>
              <a:gd name="adj1" fmla="val -49412"/>
              <a:gd name="adj2" fmla="val 34565"/>
            </a:avLst>
          </a:prstGeom>
          <a:solidFill>
            <a:srgbClr val="00FF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/>
          <a:lstStyle>
            <a:lvl1pPr eaLnBrk="0" hangingPunct="0">
              <a:defRPr>
                <a:solidFill>
                  <a:schemeClr val="tx1"/>
                </a:solidFill>
                <a:latin typeface="Cooper Std Black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ooper Std Black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ooper Std Black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ooper Std Black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ooper Std Black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oper Std Black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oper Std Black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oper Std Black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oper Std Black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ru-RU" altLang="ru-RU" sz="4000" b="1" i="1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4342" name="Picture 6" descr="AG00373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2276475"/>
            <a:ext cx="1368425" cy="131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6" descr="SUPER04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981075"/>
            <a:ext cx="2441575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654514" y="2285062"/>
            <a:ext cx="4429125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vl="0"/>
            <a:r>
              <a:rPr lang="uk-UA" sz="2800" dirty="0"/>
              <a:t>Опрацювати  § 24. </a:t>
            </a:r>
            <a:endParaRPr lang="ru-RU" sz="2800" dirty="0"/>
          </a:p>
          <a:p>
            <a:pPr lvl="0"/>
            <a:r>
              <a:rPr lang="uk-UA" sz="2800" dirty="0"/>
              <a:t>Розв’язати </a:t>
            </a:r>
            <a:r>
              <a:rPr lang="uk-UA" sz="2800" dirty="0" smtClean="0"/>
              <a:t>задачі:  №3(2),  </a:t>
            </a:r>
            <a:r>
              <a:rPr lang="uk-UA" sz="2800" dirty="0"/>
              <a:t>№</a:t>
            </a:r>
            <a:r>
              <a:rPr lang="uk-UA" sz="2800" dirty="0" smtClean="0"/>
              <a:t>4</a:t>
            </a:r>
            <a:r>
              <a:rPr lang="uk-UA" sz="2800" dirty="0"/>
              <a:t> </a:t>
            </a:r>
            <a:r>
              <a:rPr lang="uk-UA" sz="2800" dirty="0" smtClean="0"/>
              <a:t>(ст</a:t>
            </a:r>
            <a:r>
              <a:rPr lang="uk-UA" sz="2800" dirty="0"/>
              <a:t>. 220</a:t>
            </a:r>
            <a:r>
              <a:rPr lang="uk-UA" sz="2800" dirty="0" smtClean="0"/>
              <a:t>).</a:t>
            </a:r>
            <a:endParaRPr lang="ru-RU" sz="2800" dirty="0"/>
          </a:p>
        </p:txBody>
      </p:sp>
      <p:sp>
        <p:nvSpPr>
          <p:cNvPr id="3" name="Куб 2"/>
          <p:cNvSpPr/>
          <p:nvPr/>
        </p:nvSpPr>
        <p:spPr>
          <a:xfrm>
            <a:off x="611560" y="4581128"/>
            <a:ext cx="5914653" cy="1944216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uk-UA" sz="2400" dirty="0">
                <a:solidFill>
                  <a:schemeClr val="tx1"/>
                </a:solidFill>
              </a:rPr>
              <a:t>Творче завдання. Підготувати презентацію, доповідь чи відео про історію єгипетських пірамід</a:t>
            </a:r>
            <a:r>
              <a:rPr lang="uk-UA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02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40" grpId="0" animBg="1"/>
    </p:bldLst>
  </p:timing>
</p:sld>
</file>

<file path=ppt/theme/theme1.xml><?xml version="1.0" encoding="utf-8"?>
<a:theme xmlns:a="http://schemas.openxmlformats.org/drawingml/2006/main" name="Тема8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D9969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35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Оформление по умолчанию">
  <a:themeElements>
    <a:clrScheme name="1_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110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Тема110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Тема31">
  <a:themeElements>
    <a:clrScheme name="Оформление по умолчанию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FFCC99"/>
      </a:folHlink>
    </a:clrScheme>
    <a:fontScheme name="Оформление по умолчанию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22B00"/>
        </a:hlink>
        <a:folHlink>
          <a:srgbClr val="FFA95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FF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Тема3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Тема2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Тема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Тема2">
  <a:themeElements>
    <a:clrScheme name="Другая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FF7F7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Тема16">
  <a:themeElements>
    <a:clrScheme name="Другая 1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53734"/>
      </a:hlink>
      <a:folHlink>
        <a:srgbClr val="D9969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Тема17</Template>
  <TotalTime>1909</TotalTime>
  <Words>336</Words>
  <Application>Microsoft Office PowerPoint</Application>
  <PresentationFormat>Экран (4:3)</PresentationFormat>
  <Paragraphs>104</Paragraphs>
  <Slides>30</Slides>
  <Notes>0</Notes>
  <HiddenSlides>0</HiddenSlides>
  <MMClips>1</MMClips>
  <ScaleCrop>false</ScaleCrop>
  <HeadingPairs>
    <vt:vector size="8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30</vt:i4>
      </vt:variant>
      <vt:variant>
        <vt:lpstr>Произвольные показы</vt:lpstr>
      </vt:variant>
      <vt:variant>
        <vt:i4>1</vt:i4>
      </vt:variant>
    </vt:vector>
  </HeadingPairs>
  <TitlesOfParts>
    <vt:vector size="45" baseType="lpstr">
      <vt:lpstr>Тема8</vt:lpstr>
      <vt:lpstr>Тема35</vt:lpstr>
      <vt:lpstr>1_Оформление по умолчанию</vt:lpstr>
      <vt:lpstr>Тема110</vt:lpstr>
      <vt:lpstr>2_Тема110</vt:lpstr>
      <vt:lpstr>Оформление по умолчанию</vt:lpstr>
      <vt:lpstr>Тема31</vt:lpstr>
      <vt:lpstr>Тема33</vt:lpstr>
      <vt:lpstr>Тема24</vt:lpstr>
      <vt:lpstr>Тема3</vt:lpstr>
      <vt:lpstr>Тема2</vt:lpstr>
      <vt:lpstr>Тема16</vt:lpstr>
      <vt:lpstr>Слайд</vt:lpstr>
      <vt:lpstr>Формула</vt:lpstr>
      <vt:lpstr>Тема уроку:</vt:lpstr>
      <vt:lpstr>Презентация PowerPoint</vt:lpstr>
      <vt:lpstr>Проблемне запитання:</vt:lpstr>
      <vt:lpstr>Урок-подорож по підприємствах міста Бар</vt:lpstr>
      <vt:lpstr>План уроку:</vt:lpstr>
      <vt:lpstr>Презентация PowerPoint</vt:lpstr>
      <vt:lpstr>В даний час:</vt:lpstr>
      <vt:lpstr>Кросворд   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Барський спиртовий комбінат</vt:lpstr>
      <vt:lpstr>Відкрите акціонерне товариство "Барський хлібозавод"</vt:lpstr>
      <vt:lpstr>Барська випічка</vt:lpstr>
      <vt:lpstr>ЗАДАЧА</vt:lpstr>
      <vt:lpstr>Барський машинобудівний завод  </vt:lpstr>
      <vt:lpstr>ЗАДАЧА </vt:lpstr>
      <vt:lpstr>Барська  швейна фабрика</vt:lpstr>
      <vt:lpstr>Задача</vt:lpstr>
      <vt:lpstr>Товариство з обмеженою відповідальністю "Пфаннер Бар"</vt:lpstr>
      <vt:lpstr>Самостійна робота</vt:lpstr>
      <vt:lpstr>Державний навчальний заклад «Барський професійний будівельний ліцей»</vt:lpstr>
      <vt:lpstr>Презентация PowerPoint</vt:lpstr>
      <vt:lpstr>Проблемне запитання:</vt:lpstr>
      <vt:lpstr>Домашнє  завданння:</vt:lpstr>
      <vt:lpstr>Произвольный показ 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Valentina</dc:creator>
  <cp:lastModifiedBy>Valentina</cp:lastModifiedBy>
  <cp:revision>60</cp:revision>
  <cp:lastPrinted>2016-11-16T18:12:16Z</cp:lastPrinted>
  <dcterms:created xsi:type="dcterms:W3CDTF">2016-03-26T16:51:08Z</dcterms:created>
  <dcterms:modified xsi:type="dcterms:W3CDTF">2020-02-16T16:09:05Z</dcterms:modified>
</cp:coreProperties>
</file>