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1" r:id="rId15"/>
    <p:sldId id="270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nl-NL"/>
    </a:defPPr>
    <a:lvl1pPr marL="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1pPr>
    <a:lvl2pPr marL="53986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2pPr>
    <a:lvl3pPr marL="1079727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3pPr>
    <a:lvl4pPr marL="1619592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4pPr>
    <a:lvl5pPr marL="215945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5pPr>
    <a:lvl6pPr marL="269932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6pPr>
    <a:lvl7pPr marL="323918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7pPr>
    <a:lvl8pPr marL="377904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8pPr>
    <a:lvl9pPr marL="4318911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11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7812" y="993951"/>
            <a:ext cx="11533632" cy="1453894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3DC3-2947-4652-83B7-77891A54BA84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323" y="2623929"/>
            <a:ext cx="5406888" cy="3379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29740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7153" y="220748"/>
            <a:ext cx="10197005" cy="1088288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8E399-178C-40D6-9F54-5822D0A1B18B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1928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47"/>
            <a:ext cx="10515600" cy="2852737"/>
          </a:xfrm>
        </p:spPr>
        <p:txBody>
          <a:bodyPr anchor="b"/>
          <a:lstStyle>
            <a:lvl1pPr>
              <a:defRPr sz="253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72"/>
            <a:ext cx="10515600" cy="1500187"/>
          </a:xfrm>
        </p:spPr>
        <p:txBody>
          <a:bodyPr/>
          <a:lstStyle>
            <a:lvl1pPr marL="0" indent="0">
              <a:buNone/>
              <a:defRPr sz="1012">
                <a:solidFill>
                  <a:schemeClr val="tx1">
                    <a:tint val="75000"/>
                  </a:schemeClr>
                </a:solidFill>
              </a:defRPr>
            </a:lvl1pPr>
            <a:lvl2pPr marL="192856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2pPr>
            <a:lvl3pPr marL="385711" indent="0">
              <a:buNone/>
              <a:defRPr sz="759">
                <a:solidFill>
                  <a:schemeClr val="tx1">
                    <a:tint val="75000"/>
                  </a:schemeClr>
                </a:solidFill>
              </a:defRPr>
            </a:lvl3pPr>
            <a:lvl4pPr marL="578567" indent="0"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4pPr>
            <a:lvl5pPr marL="771422" indent="0"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5pPr>
            <a:lvl6pPr marL="964276" indent="0"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6pPr>
            <a:lvl7pPr marL="1157132" indent="0"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7pPr>
            <a:lvl8pPr marL="1349988" indent="0"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8pPr>
            <a:lvl9pPr marL="1542843" indent="0"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105A-8910-4D10-91C0-0621A35993A8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0042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2" y="1825626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66FD3-A86F-4E0D-A32A-90A361A70D0F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2702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31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90" y="1681164"/>
            <a:ext cx="5157788" cy="823912"/>
          </a:xfrm>
        </p:spPr>
        <p:txBody>
          <a:bodyPr anchor="b"/>
          <a:lstStyle>
            <a:lvl1pPr marL="0" indent="0">
              <a:buNone/>
              <a:defRPr sz="1012" b="1"/>
            </a:lvl1pPr>
            <a:lvl2pPr marL="192856" indent="0">
              <a:buNone/>
              <a:defRPr sz="844" b="1"/>
            </a:lvl2pPr>
            <a:lvl3pPr marL="385711" indent="0">
              <a:buNone/>
              <a:defRPr sz="759" b="1"/>
            </a:lvl3pPr>
            <a:lvl4pPr marL="578567" indent="0">
              <a:buNone/>
              <a:defRPr sz="675" b="1"/>
            </a:lvl4pPr>
            <a:lvl5pPr marL="771422" indent="0">
              <a:buNone/>
              <a:defRPr sz="675" b="1"/>
            </a:lvl5pPr>
            <a:lvl6pPr marL="964276" indent="0">
              <a:buNone/>
              <a:defRPr sz="675" b="1"/>
            </a:lvl6pPr>
            <a:lvl7pPr marL="1157132" indent="0">
              <a:buNone/>
              <a:defRPr sz="675" b="1"/>
            </a:lvl7pPr>
            <a:lvl8pPr marL="1349988" indent="0">
              <a:buNone/>
              <a:defRPr sz="675" b="1"/>
            </a:lvl8pPr>
            <a:lvl9pPr marL="1542843" indent="0">
              <a:buNone/>
              <a:defRPr sz="675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4"/>
            <a:ext cx="5183188" cy="823912"/>
          </a:xfrm>
        </p:spPr>
        <p:txBody>
          <a:bodyPr anchor="b"/>
          <a:lstStyle>
            <a:lvl1pPr marL="0" indent="0">
              <a:buNone/>
              <a:defRPr sz="1012" b="1"/>
            </a:lvl1pPr>
            <a:lvl2pPr marL="192856" indent="0">
              <a:buNone/>
              <a:defRPr sz="844" b="1"/>
            </a:lvl2pPr>
            <a:lvl3pPr marL="385711" indent="0">
              <a:buNone/>
              <a:defRPr sz="759" b="1"/>
            </a:lvl3pPr>
            <a:lvl4pPr marL="578567" indent="0">
              <a:buNone/>
              <a:defRPr sz="675" b="1"/>
            </a:lvl4pPr>
            <a:lvl5pPr marL="771422" indent="0">
              <a:buNone/>
              <a:defRPr sz="675" b="1"/>
            </a:lvl5pPr>
            <a:lvl6pPr marL="964276" indent="0">
              <a:buNone/>
              <a:defRPr sz="675" b="1"/>
            </a:lvl6pPr>
            <a:lvl7pPr marL="1157132" indent="0">
              <a:buNone/>
              <a:defRPr sz="675" b="1"/>
            </a:lvl7pPr>
            <a:lvl8pPr marL="1349988" indent="0">
              <a:buNone/>
              <a:defRPr sz="675" b="1"/>
            </a:lvl8pPr>
            <a:lvl9pPr marL="1542843" indent="0">
              <a:buNone/>
              <a:defRPr sz="675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0E00-4147-4377-9916-8FFFD3E4F4BD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9728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54E79-E023-4DEE-8C34-EFDD02E86AD2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8745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124-4176-4D28-B698-7BE11F340579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942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7" cy="1600200"/>
          </a:xfrm>
        </p:spPr>
        <p:txBody>
          <a:bodyPr anchor="b"/>
          <a:lstStyle>
            <a:lvl1pPr>
              <a:defRPr sz="135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34"/>
            <a:ext cx="6172200" cy="4873625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2"/>
            </a:lvl3pPr>
            <a:lvl4pPr>
              <a:defRPr sz="844"/>
            </a:lvl4pPr>
            <a:lvl5pPr>
              <a:defRPr sz="844"/>
            </a:lvl5pPr>
            <a:lvl6pPr>
              <a:defRPr sz="844"/>
            </a:lvl6pPr>
            <a:lvl7pPr>
              <a:defRPr sz="844"/>
            </a:lvl7pPr>
            <a:lvl8pPr>
              <a:defRPr sz="844"/>
            </a:lvl8pPr>
            <a:lvl9pPr>
              <a:defRPr sz="844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7" cy="3811588"/>
          </a:xfrm>
        </p:spPr>
        <p:txBody>
          <a:bodyPr/>
          <a:lstStyle>
            <a:lvl1pPr marL="0" indent="0">
              <a:buNone/>
              <a:defRPr sz="675"/>
            </a:lvl1pPr>
            <a:lvl2pPr marL="192856" indent="0">
              <a:buNone/>
              <a:defRPr sz="591"/>
            </a:lvl2pPr>
            <a:lvl3pPr marL="385711" indent="0">
              <a:buNone/>
              <a:defRPr sz="506"/>
            </a:lvl3pPr>
            <a:lvl4pPr marL="578567" indent="0">
              <a:buNone/>
              <a:defRPr sz="422"/>
            </a:lvl4pPr>
            <a:lvl5pPr marL="771422" indent="0">
              <a:buNone/>
              <a:defRPr sz="422"/>
            </a:lvl5pPr>
            <a:lvl6pPr marL="964276" indent="0">
              <a:buNone/>
              <a:defRPr sz="422"/>
            </a:lvl6pPr>
            <a:lvl7pPr marL="1157132" indent="0">
              <a:buNone/>
              <a:defRPr sz="422"/>
            </a:lvl7pPr>
            <a:lvl8pPr marL="1349988" indent="0">
              <a:buNone/>
              <a:defRPr sz="422"/>
            </a:lvl8pPr>
            <a:lvl9pPr marL="1542843" indent="0">
              <a:buNone/>
              <a:defRPr sz="422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DD6-F0E9-47AF-AF65-26E39BC77AE0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3709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7" cy="1600200"/>
          </a:xfrm>
        </p:spPr>
        <p:txBody>
          <a:bodyPr anchor="b"/>
          <a:lstStyle>
            <a:lvl1pPr>
              <a:defRPr sz="135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34"/>
            <a:ext cx="6172200" cy="4873625"/>
          </a:xfrm>
        </p:spPr>
        <p:txBody>
          <a:bodyPr/>
          <a:lstStyle>
            <a:lvl1pPr marL="0" indent="0">
              <a:buNone/>
              <a:defRPr sz="1350"/>
            </a:lvl1pPr>
            <a:lvl2pPr marL="192856" indent="0">
              <a:buNone/>
              <a:defRPr sz="1181"/>
            </a:lvl2pPr>
            <a:lvl3pPr marL="385711" indent="0">
              <a:buNone/>
              <a:defRPr sz="1012"/>
            </a:lvl3pPr>
            <a:lvl4pPr marL="578567" indent="0">
              <a:buNone/>
              <a:defRPr sz="844"/>
            </a:lvl4pPr>
            <a:lvl5pPr marL="771422" indent="0">
              <a:buNone/>
              <a:defRPr sz="844"/>
            </a:lvl5pPr>
            <a:lvl6pPr marL="964276" indent="0">
              <a:buNone/>
              <a:defRPr sz="844"/>
            </a:lvl6pPr>
            <a:lvl7pPr marL="1157132" indent="0">
              <a:buNone/>
              <a:defRPr sz="844"/>
            </a:lvl7pPr>
            <a:lvl8pPr marL="1349988" indent="0">
              <a:buNone/>
              <a:defRPr sz="844"/>
            </a:lvl8pPr>
            <a:lvl9pPr marL="1542843" indent="0">
              <a:buNone/>
              <a:defRPr sz="844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7" cy="3811588"/>
          </a:xfrm>
        </p:spPr>
        <p:txBody>
          <a:bodyPr/>
          <a:lstStyle>
            <a:lvl1pPr marL="0" indent="0">
              <a:buNone/>
              <a:defRPr sz="675"/>
            </a:lvl1pPr>
            <a:lvl2pPr marL="192856" indent="0">
              <a:buNone/>
              <a:defRPr sz="591"/>
            </a:lvl2pPr>
            <a:lvl3pPr marL="385711" indent="0">
              <a:buNone/>
              <a:defRPr sz="506"/>
            </a:lvl3pPr>
            <a:lvl4pPr marL="578567" indent="0">
              <a:buNone/>
              <a:defRPr sz="422"/>
            </a:lvl4pPr>
            <a:lvl5pPr marL="771422" indent="0">
              <a:buNone/>
              <a:defRPr sz="422"/>
            </a:lvl5pPr>
            <a:lvl6pPr marL="964276" indent="0">
              <a:buNone/>
              <a:defRPr sz="422"/>
            </a:lvl6pPr>
            <a:lvl7pPr marL="1157132" indent="0">
              <a:buNone/>
              <a:defRPr sz="422"/>
            </a:lvl7pPr>
            <a:lvl8pPr marL="1349988" indent="0">
              <a:buNone/>
              <a:defRPr sz="422"/>
            </a:lvl8pPr>
            <a:lvl9pPr marL="1542843" indent="0">
              <a:buNone/>
              <a:defRPr sz="422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FDAB8-D101-4E72-A58F-4538BE476D1B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6372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3E952-9939-468C-B56E-432FD0EC4CE5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5807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3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08A20-CA5F-4A25-96CD-D3D0C043A252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999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7202"/>
            <a:ext cx="10972800" cy="13716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/>
          <a:p>
            <a:pPr lvl="0"/>
            <a:r>
              <a:rPr lang="uk-UA" noProof="0"/>
              <a:t>Клацніть піктограму, щоб додати зображення з Інтернету</a:t>
            </a:r>
            <a:endParaRPr lang="ru-RU" noProof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38FFFB-141B-4B57-89A0-A3593A8CEA8A}" type="datetime1">
              <a:rPr lang="uk-UA" smtClean="0"/>
              <a:t>18.02.2023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14087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великий об'єкт і два маленьких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9900C9-ACB7-42AD-826C-3BD7CA62A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9852140-0136-424C-8048-3B24D2DCA3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2518DAE-0C7C-45C1-8DC5-D2F56E20841F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2D957D44-0A42-40C8-B34C-D279FE44B361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7600" y="3938592"/>
            <a:ext cx="5384800" cy="218757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дати 5">
            <a:extLst>
              <a:ext uri="{FF2B5EF4-FFF2-40B4-BE49-F238E27FC236}">
                <a16:creationId xmlns:a16="http://schemas.microsoft.com/office/drawing/2014/main" id="{5B1E205C-E181-4A0C-A0EB-B96834BC1F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625B484F-8469-4FE9-AF58-296EDEEB093A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7" name="Місце для нижнього колонтитула 6">
            <a:extLst>
              <a:ext uri="{FF2B5EF4-FFF2-40B4-BE49-F238E27FC236}">
                <a16:creationId xmlns:a16="http://schemas.microsoft.com/office/drawing/2014/main" id="{970E7ABF-1C08-4135-8877-DEBA8161E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8" name="Місце для номера слайда 7">
            <a:extLst>
              <a:ext uri="{FF2B5EF4-FFF2-40B4-BE49-F238E27FC236}">
                <a16:creationId xmlns:a16="http://schemas.microsoft.com/office/drawing/2014/main" id="{82D8CC6B-2469-4839-93AE-A08E737CB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8943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1">
            <a:extLst>
              <a:ext uri="{FF2B5EF4-FFF2-40B4-BE49-F238E27FC236}">
                <a16:creationId xmlns:a16="http://schemas.microsoft.com/office/drawing/2014/main" id="{81601610-82B1-4758-BCDC-CAC7794509C5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3759200" y="609600"/>
            <a:ext cx="8128000" cy="54864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98E0BEF-A3AF-409B-8AE9-82A5121238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6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0D39D8C4-3482-4797-902D-B128D7CF9591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66595EE-81CB-47A6-AAAF-E0907E9FA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75202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6B00FAC-C809-4436-869B-00CED6BD0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472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6182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53" indent="0" algn="ctr">
              <a:buNone/>
              <a:defRPr sz="1500"/>
            </a:lvl2pPr>
            <a:lvl3pPr marL="685708" indent="0" algn="ctr">
              <a:buNone/>
              <a:defRPr sz="1350"/>
            </a:lvl3pPr>
            <a:lvl4pPr marL="1028563" indent="0" algn="ctr">
              <a:buNone/>
              <a:defRPr sz="1200"/>
            </a:lvl4pPr>
            <a:lvl5pPr marL="1371416" indent="0" algn="ctr">
              <a:buNone/>
              <a:defRPr sz="1200"/>
            </a:lvl5pPr>
            <a:lvl6pPr marL="1714270" indent="0" algn="ctr">
              <a:buNone/>
              <a:defRPr sz="1200"/>
            </a:lvl6pPr>
            <a:lvl7pPr marL="2057125" indent="0" algn="ctr">
              <a:buNone/>
              <a:defRPr sz="1200"/>
            </a:lvl7pPr>
            <a:lvl8pPr marL="2399979" indent="0" algn="ctr">
              <a:buNone/>
              <a:defRPr sz="1200"/>
            </a:lvl8pPr>
            <a:lvl9pPr marL="2742833" indent="0" algn="ctr">
              <a:buNone/>
              <a:defRPr sz="12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227E-D81F-42A1-A115-7A3025714CFA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5336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alphaModFix amt="7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977" y="194051"/>
            <a:ext cx="10235179" cy="78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9343" y="1309036"/>
            <a:ext cx="11434812" cy="4867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ACB8C-4280-4819-9CFE-3774B037481D}" type="datetime1">
              <a:rPr lang="uk-UA" smtClean="0"/>
              <a:t>18.02.2023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  <p:pic>
        <p:nvPicPr>
          <p:cNvPr id="11" name="Picture 4" descr="Часы настенные Примеры. Для кабинета математики Салатовые надписи от Мир  стендов - 113257419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49" y="1"/>
            <a:ext cx="1129640" cy="11296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360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</p:sldLayoutIdLst>
  <p:hf sldNum="0" hdr="0" ftr="0" dt="0"/>
  <p:txStyles>
    <p:titleStyle>
      <a:lvl1pPr algn="ctr" defTabSz="385711" rtl="0" eaLnBrk="1" latinLnBrk="0" hangingPunct="1">
        <a:lnSpc>
          <a:spcPct val="90000"/>
        </a:lnSpc>
        <a:spcBef>
          <a:spcPct val="0"/>
        </a:spcBef>
        <a:buNone/>
        <a:defRPr sz="4399" b="1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96427" indent="-96427" algn="l" defTabSz="3857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289284" indent="-96427" algn="l" defTabSz="385711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82139" indent="-96427" algn="l" defTabSz="385711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674994" indent="-96427" algn="l" defTabSz="385711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67850" indent="-96427" algn="l" defTabSz="385711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060705" indent="-96427" algn="l" defTabSz="385711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59" kern="1200">
          <a:solidFill>
            <a:schemeClr val="tx1"/>
          </a:solidFill>
          <a:latin typeface="+mn-lt"/>
          <a:ea typeface="+mn-ea"/>
          <a:cs typeface="+mn-cs"/>
        </a:defRPr>
      </a:lvl6pPr>
      <a:lvl7pPr marL="1253561" indent="-96427" algn="l" defTabSz="385711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59" kern="1200">
          <a:solidFill>
            <a:schemeClr val="tx1"/>
          </a:solidFill>
          <a:latin typeface="+mn-lt"/>
          <a:ea typeface="+mn-ea"/>
          <a:cs typeface="+mn-cs"/>
        </a:defRPr>
      </a:lvl7pPr>
      <a:lvl8pPr marL="1446416" indent="-96427" algn="l" defTabSz="385711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59" kern="1200">
          <a:solidFill>
            <a:schemeClr val="tx1"/>
          </a:solidFill>
          <a:latin typeface="+mn-lt"/>
          <a:ea typeface="+mn-ea"/>
          <a:cs typeface="+mn-cs"/>
        </a:defRPr>
      </a:lvl8pPr>
      <a:lvl9pPr marL="1639271" indent="-96427" algn="l" defTabSz="385711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5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1pPr>
      <a:lvl2pPr marL="192856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2pPr>
      <a:lvl3pPr marL="385711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3pPr>
      <a:lvl4pPr marL="578567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4pPr>
      <a:lvl5pPr marL="771422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5pPr>
      <a:lvl6pPr marL="964276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6pPr>
      <a:lvl7pPr marL="1157132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7pPr>
      <a:lvl8pPr marL="1349988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8pPr>
      <a:lvl9pPr marL="1542843" algn="l" defTabSz="385711" rtl="0" eaLnBrk="1" latinLnBrk="0" hangingPunct="1">
        <a:defRPr sz="7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jpe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8AC899-DE98-2A9D-28AF-5EFA379FF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998" y="699017"/>
            <a:ext cx="10235179" cy="3234949"/>
          </a:xfrm>
        </p:spPr>
        <p:txBody>
          <a:bodyPr>
            <a:normAutofit/>
          </a:bodyPr>
          <a:lstStyle/>
          <a:p>
            <a:r>
              <a:rPr lang="ru-RU" dirty="0"/>
              <a:t>Урок - </a:t>
            </a:r>
            <a:r>
              <a:rPr lang="ru-RU" dirty="0" err="1"/>
              <a:t>подорож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«</a:t>
            </a:r>
            <a:r>
              <a:rPr lang="ru-RU" dirty="0" err="1"/>
              <a:t>Звичайні</a:t>
            </a:r>
            <a:r>
              <a:rPr lang="ru-RU" dirty="0"/>
              <a:t> дроби та </a:t>
            </a:r>
            <a:r>
              <a:rPr lang="ru-RU" dirty="0" err="1"/>
              <a:t>цікавинки</a:t>
            </a:r>
            <a:r>
              <a:rPr lang="ru-RU" dirty="0"/>
              <a:t> </a:t>
            </a:r>
            <a:r>
              <a:rPr lang="ru-RU" dirty="0" err="1"/>
              <a:t>географії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» </a:t>
            </a:r>
            <a:endParaRPr lang="uk-UA" dirty="0"/>
          </a:p>
        </p:txBody>
      </p:sp>
      <p:pic>
        <p:nvPicPr>
          <p:cNvPr id="1028" name="Picture 4" descr="Презентація учнів 3 класу З Україною в серці">
            <a:extLst>
              <a:ext uri="{FF2B5EF4-FFF2-40B4-BE49-F238E27FC236}">
                <a16:creationId xmlns:a16="http://schemas.microsoft.com/office/drawing/2014/main" id="{FF2B9D78-431B-D8DD-309D-248210FFA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98" y="3429000"/>
            <a:ext cx="4850357" cy="32235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Скорочення дробів. Зведення дробів до нового знаменника — урок. Математика,  6 клас.">
            <a:extLst>
              <a:ext uri="{FF2B5EF4-FFF2-40B4-BE49-F238E27FC236}">
                <a16:creationId xmlns:a16="http://schemas.microsoft.com/office/drawing/2014/main" id="{D09C8C60-C3BA-86E2-E98D-43DEE0221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50" y="3751055"/>
            <a:ext cx="4721427" cy="240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806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B1C7F1-EA03-0D21-86A4-D12F1CDA1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203" y="136750"/>
            <a:ext cx="10235179" cy="780280"/>
          </a:xfrm>
        </p:spPr>
        <p:txBody>
          <a:bodyPr/>
          <a:lstStyle/>
          <a:p>
            <a:r>
              <a:rPr lang="uk-UA" dirty="0"/>
              <a:t>Станція 1. «На краю географії…»</a:t>
            </a:r>
          </a:p>
        </p:txBody>
      </p:sp>
      <p:pic>
        <p:nvPicPr>
          <p:cNvPr id="3" name="Рисунок 2" descr="мультяшный остров PNG , Мультфильм, Орнамент, Ручной росписью PNG картинки  и пнг PSD рисунок для бесплатной загрузки">
            <a:extLst>
              <a:ext uri="{FF2B5EF4-FFF2-40B4-BE49-F238E27FC236}">
                <a16:creationId xmlns:a16="http://schemas.microsoft.com/office/drawing/2014/main" id="{BD1C86D6-C350-C9CB-DC8B-C8092E17D4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2" t="20845" r="18386" b="15339"/>
          <a:stretch/>
        </p:blipFill>
        <p:spPr bwMode="auto">
          <a:xfrm>
            <a:off x="3196632" y="796791"/>
            <a:ext cx="5798735" cy="55343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оле 4">
                <a:extLst>
                  <a:ext uri="{FF2B5EF4-FFF2-40B4-BE49-F238E27FC236}">
                    <a16:creationId xmlns:a16="http://schemas.microsoft.com/office/drawing/2014/main" id="{B0011F5B-E436-D217-786C-60311C6878C2}"/>
                  </a:ext>
                </a:extLst>
              </p:cNvPr>
              <p:cNvSpPr txBox="1"/>
              <p:nvPr/>
            </p:nvSpPr>
            <p:spPr>
              <a:xfrm>
                <a:off x="3712191" y="1000737"/>
                <a:ext cx="1505448" cy="1152667"/>
              </a:xfrm>
              <a:prstGeom prst="horizontalScroll">
                <a:avLst/>
              </a:prstGeom>
              <a:solidFill>
                <a:schemeClr val="lt1"/>
              </a:solidFill>
              <a:ln w="38100">
                <a:solidFill>
                  <a:srgbClr val="FFC000"/>
                </a:solidFill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18</m:t>
                        </m:r>
                      </m:num>
                      <m:den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180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uk-UA" sz="2800" b="1">
                    <a:solidFill>
                      <a:srgbClr val="C00000"/>
                    </a:solidFill>
                    <a:effectLst/>
                    <a:latin typeface="Century Schoolbook" panose="020406040505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И</a:t>
                </a:r>
                <a:endParaRPr lang="uk-UA" sz="140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оле 4">
                <a:extLst>
                  <a:ext uri="{FF2B5EF4-FFF2-40B4-BE49-F238E27FC236}">
                    <a16:creationId xmlns:a16="http://schemas.microsoft.com/office/drawing/2014/main" id="{B0011F5B-E436-D217-786C-60311C6878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191" y="1000737"/>
                <a:ext cx="1505448" cy="1152667"/>
              </a:xfrm>
              <a:prstGeom prst="horizontalScroll">
                <a:avLst/>
              </a:prstGeom>
              <a:blipFill>
                <a:blip r:embed="rId3"/>
                <a:stretch>
                  <a:fillRect/>
                </a:stretch>
              </a:blipFill>
              <a:ln w="381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оле 42">
                <a:extLst>
                  <a:ext uri="{FF2B5EF4-FFF2-40B4-BE49-F238E27FC236}">
                    <a16:creationId xmlns:a16="http://schemas.microsoft.com/office/drawing/2014/main" id="{94B57722-4D8E-8FCE-F50C-D1012E43FC8C}"/>
                  </a:ext>
                </a:extLst>
              </p:cNvPr>
              <p:cNvSpPr txBox="1"/>
              <p:nvPr/>
            </p:nvSpPr>
            <p:spPr>
              <a:xfrm>
                <a:off x="7113042" y="1000737"/>
                <a:ext cx="1457752" cy="1152668"/>
              </a:xfrm>
              <a:prstGeom prst="horizontalScroll">
                <a:avLst/>
              </a:prstGeom>
              <a:solidFill>
                <a:schemeClr val="lt1"/>
              </a:solidFill>
              <a:ln w="38100">
                <a:solidFill>
                  <a:srgbClr val="FFC000"/>
                </a:solidFill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180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uk-UA" sz="2800" b="1">
                    <a:solidFill>
                      <a:srgbClr val="C00000"/>
                    </a:solidFill>
                    <a:effectLst/>
                    <a:latin typeface="Century Schoolbook" panose="020406040505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</a:t>
                </a:r>
                <a:endParaRPr lang="uk-UA" sz="140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оле 42">
                <a:extLst>
                  <a:ext uri="{FF2B5EF4-FFF2-40B4-BE49-F238E27FC236}">
                    <a16:creationId xmlns:a16="http://schemas.microsoft.com/office/drawing/2014/main" id="{94B57722-4D8E-8FCE-F50C-D1012E43FC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3042" y="1000737"/>
                <a:ext cx="1457752" cy="1152668"/>
              </a:xfrm>
              <a:prstGeom prst="horizontalScroll">
                <a:avLst/>
              </a:prstGeom>
              <a:blipFill>
                <a:blip r:embed="rId4"/>
                <a:stretch>
                  <a:fillRect/>
                </a:stretch>
              </a:blipFill>
              <a:ln w="381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оле 43">
                <a:extLst>
                  <a:ext uri="{FF2B5EF4-FFF2-40B4-BE49-F238E27FC236}">
                    <a16:creationId xmlns:a16="http://schemas.microsoft.com/office/drawing/2014/main" id="{20E4382C-D48B-BCEC-557C-C6E4BF82C956}"/>
                  </a:ext>
                </a:extLst>
              </p:cNvPr>
              <p:cNvSpPr txBox="1"/>
              <p:nvPr/>
            </p:nvSpPr>
            <p:spPr>
              <a:xfrm>
                <a:off x="8395931" y="2709649"/>
                <a:ext cx="1569493" cy="1152668"/>
              </a:xfrm>
              <a:prstGeom prst="horizontalScroll">
                <a:avLst/>
              </a:prstGeom>
              <a:solidFill>
                <a:sysClr val="window" lastClr="FFFFFF"/>
              </a:solidFill>
              <a:ln w="38100">
                <a:solidFill>
                  <a:srgbClr val="FFC000"/>
                </a:solidFill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uk-UA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uk-UA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r>
                          <a:rPr kumimoji="0" lang="uk-UA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uk-UA" sz="20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kumimoji="0" lang="uk-UA" sz="3200" b="1" i="0" u="none" strike="noStrike" kern="0" cap="none" spc="0" normalizeH="0" baseline="0" noProof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Century Schoolbook" panose="020406040505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І</a:t>
                </a:r>
                <a:endParaRPr kumimoji="0" lang="uk-UA" sz="16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Поле 43">
                <a:extLst>
                  <a:ext uri="{FF2B5EF4-FFF2-40B4-BE49-F238E27FC236}">
                    <a16:creationId xmlns:a16="http://schemas.microsoft.com/office/drawing/2014/main" id="{20E4382C-D48B-BCEC-557C-C6E4BF82C9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5931" y="2709649"/>
                <a:ext cx="1569493" cy="1152668"/>
              </a:xfrm>
              <a:prstGeom prst="horizontalScroll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оле 40">
                <a:extLst>
                  <a:ext uri="{FF2B5EF4-FFF2-40B4-BE49-F238E27FC236}">
                    <a16:creationId xmlns:a16="http://schemas.microsoft.com/office/drawing/2014/main" id="{8FE13F9A-65FB-03E8-CF13-2F57673E2AFE}"/>
                  </a:ext>
                </a:extLst>
              </p:cNvPr>
              <p:cNvSpPr txBox="1"/>
              <p:nvPr/>
            </p:nvSpPr>
            <p:spPr>
              <a:xfrm>
                <a:off x="5311252" y="2709649"/>
                <a:ext cx="1569493" cy="1152667"/>
              </a:xfrm>
              <a:prstGeom prst="horizontalScroll">
                <a:avLst/>
              </a:prstGeom>
              <a:solidFill>
                <a:schemeClr val="lt1"/>
              </a:solidFill>
              <a:ln w="38100">
                <a:solidFill>
                  <a:srgbClr val="FFC000"/>
                </a:solidFill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a:rPr lang="uk-UA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</m:t>
                    </m:r>
                    <m:f>
                      <m:fPr>
                        <m:ctrlP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180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uk-UA" sz="2800" b="1">
                    <a:solidFill>
                      <a:srgbClr val="C00000"/>
                    </a:solidFill>
                    <a:effectLst/>
                    <a:latin typeface="Century Schoolbook" panose="020406040505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М</a:t>
                </a:r>
                <a:endParaRPr lang="uk-UA" sz="140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Поле 40">
                <a:extLst>
                  <a:ext uri="{FF2B5EF4-FFF2-40B4-BE49-F238E27FC236}">
                    <a16:creationId xmlns:a16="http://schemas.microsoft.com/office/drawing/2014/main" id="{8FE13F9A-65FB-03E8-CF13-2F57673E2A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252" y="2709649"/>
                <a:ext cx="1569493" cy="1152667"/>
              </a:xfrm>
              <a:prstGeom prst="horizontalScroll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оле 44">
                <a:extLst>
                  <a:ext uri="{FF2B5EF4-FFF2-40B4-BE49-F238E27FC236}">
                    <a16:creationId xmlns:a16="http://schemas.microsoft.com/office/drawing/2014/main" id="{5EFA40C0-EF5D-11A9-3617-33F014BD1C0A}"/>
                  </a:ext>
                </a:extLst>
              </p:cNvPr>
              <p:cNvSpPr txBox="1"/>
              <p:nvPr/>
            </p:nvSpPr>
            <p:spPr>
              <a:xfrm>
                <a:off x="1819383" y="2709649"/>
                <a:ext cx="1569493" cy="1152666"/>
              </a:xfrm>
              <a:prstGeom prst="horizontalScroll">
                <a:avLst/>
              </a:prstGeom>
              <a:solidFill>
                <a:schemeClr val="lt1"/>
              </a:solidFill>
              <a:ln w="38100">
                <a:solidFill>
                  <a:srgbClr val="FFC000"/>
                </a:solidFill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a:rPr lang="uk-UA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f>
                      <m:fPr>
                        <m:ctrlP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180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uk-UA" sz="2800" b="1">
                    <a:solidFill>
                      <a:srgbClr val="C00000"/>
                    </a:solidFill>
                    <a:effectLst/>
                    <a:latin typeface="Century Schoolbook" panose="020406040505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Ї</a:t>
                </a:r>
                <a:endParaRPr lang="uk-UA" sz="140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Поле 44">
                <a:extLst>
                  <a:ext uri="{FF2B5EF4-FFF2-40B4-BE49-F238E27FC236}">
                    <a16:creationId xmlns:a16="http://schemas.microsoft.com/office/drawing/2014/main" id="{5EFA40C0-EF5D-11A9-3617-33F014BD1C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9383" y="2709649"/>
                <a:ext cx="1569493" cy="1152666"/>
              </a:xfrm>
              <a:prstGeom prst="horizontalScroll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оле 45">
                <a:extLst>
                  <a:ext uri="{FF2B5EF4-FFF2-40B4-BE49-F238E27FC236}">
                    <a16:creationId xmlns:a16="http://schemas.microsoft.com/office/drawing/2014/main" id="{CDAAF63B-1770-72EA-BE88-8C67259E7DD7}"/>
                  </a:ext>
                </a:extLst>
              </p:cNvPr>
              <p:cNvSpPr txBox="1"/>
              <p:nvPr/>
            </p:nvSpPr>
            <p:spPr>
              <a:xfrm>
                <a:off x="3712191" y="4390130"/>
                <a:ext cx="1505448" cy="1152667"/>
              </a:xfrm>
              <a:prstGeom prst="horizontalScroll">
                <a:avLst/>
              </a:prstGeom>
              <a:solidFill>
                <a:schemeClr val="lt1"/>
              </a:solidFill>
              <a:ln w="38100">
                <a:solidFill>
                  <a:srgbClr val="FFC000"/>
                </a:solidFill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20</m:t>
                        </m:r>
                      </m:num>
                      <m:den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180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uk-UA" sz="2800" b="1">
                    <a:solidFill>
                      <a:srgbClr val="C00000"/>
                    </a:solidFill>
                    <a:effectLst/>
                    <a:latin typeface="Century Schoolbook" panose="020406040505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Й</a:t>
                </a:r>
                <a:endParaRPr lang="uk-UA" sz="140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Поле 45">
                <a:extLst>
                  <a:ext uri="{FF2B5EF4-FFF2-40B4-BE49-F238E27FC236}">
                    <a16:creationId xmlns:a16="http://schemas.microsoft.com/office/drawing/2014/main" id="{CDAAF63B-1770-72EA-BE88-8C67259E7D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191" y="4390130"/>
                <a:ext cx="1505448" cy="1152667"/>
              </a:xfrm>
              <a:prstGeom prst="horizontalScroll">
                <a:avLst/>
              </a:prstGeom>
              <a:blipFill>
                <a:blip r:embed="rId8"/>
                <a:stretch>
                  <a:fillRect/>
                </a:stretch>
              </a:blipFill>
              <a:ln w="381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оле 49">
                <a:extLst>
                  <a:ext uri="{FF2B5EF4-FFF2-40B4-BE49-F238E27FC236}">
                    <a16:creationId xmlns:a16="http://schemas.microsoft.com/office/drawing/2014/main" id="{A4775359-4A11-8C7C-ACD8-A5FFCEABB406}"/>
                  </a:ext>
                </a:extLst>
              </p:cNvPr>
              <p:cNvSpPr txBox="1"/>
              <p:nvPr/>
            </p:nvSpPr>
            <p:spPr>
              <a:xfrm>
                <a:off x="7113042" y="4522357"/>
                <a:ext cx="1457752" cy="1020439"/>
              </a:xfrm>
              <a:prstGeom prst="horizontalScroll">
                <a:avLst/>
              </a:prstGeom>
              <a:solidFill>
                <a:schemeClr val="lt1"/>
              </a:solidFill>
              <a:ln w="38100">
                <a:solidFill>
                  <a:srgbClr val="FFC000"/>
                </a:solidFill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a:rPr lang="uk-UA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  <m:f>
                      <m:fPr>
                        <m:ctrlP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180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uk-UA" sz="2800" b="1">
                    <a:solidFill>
                      <a:srgbClr val="C00000"/>
                    </a:solidFill>
                    <a:effectLst/>
                    <a:latin typeface="Century Schoolbook" panose="020406040505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</a:t>
                </a:r>
                <a:endParaRPr lang="uk-UA" sz="140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Поле 49">
                <a:extLst>
                  <a:ext uri="{FF2B5EF4-FFF2-40B4-BE49-F238E27FC236}">
                    <a16:creationId xmlns:a16="http://schemas.microsoft.com/office/drawing/2014/main" id="{A4775359-4A11-8C7C-ACD8-A5FFCEABB4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3042" y="4522357"/>
                <a:ext cx="1457752" cy="1020439"/>
              </a:xfrm>
              <a:prstGeom prst="horizontalScroll">
                <a:avLst/>
              </a:prstGeom>
              <a:blipFill>
                <a:blip r:embed="rId9"/>
                <a:stretch>
                  <a:fillRect/>
                </a:stretch>
              </a:blipFill>
              <a:ln w="381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475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7755 L -0.0026 0.07755 C -0.00612 0.09398 -0.0069 0.1132 -0.01289 0.12708 C -0.01927 0.14213 -0.02956 0.15023 -0.03828 0.16111 C -0.04479 0.16921 -0.0513 0.17755 -0.05859 0.18357 C -0.07682 0.19884 -0.09727 0.20556 -0.11445 0.22431 L -0.16667 0.28079 C -0.17747 0.29259 -0.19128 0.3081 -0.20221 0.31921 C -0.20977 0.32685 -0.2168 0.33681 -0.22513 0.3419 C -0.23659 0.34861 -0.24818 0.3544 -0.25938 0.36204 C -0.31901 0.4037 -0.23763 0.36065 -0.328 0.41412 L -0.37005 0.43889 C -0.3776 0.44352 -0.3849 0.45046 -0.39284 0.45255 C -0.41068 0.45695 -0.41172 0.45671 -0.42969 0.46389 C -0.4543 0.47361 -0.4362 0.46829 -0.45391 0.47292 C -0.46016 0.47708 -0.46849 0.48079 -0.47292 0.49097 C -0.48724 0.52315 -0.46836 0.5007 -0.48568 0.52477 C -0.4888 0.52917 -0.49258 0.53218 -0.49583 0.53611 C -0.49609 0.53634 -0.52266 0.57153 -0.52383 0.57454 L -0.52891 0.5882 C -0.5293 0.59236 -0.53021 0.60509 -0.53268 0.60833 C -0.53346 0.60949 -0.53438 0.60695 -0.53516 0.60625 L -0.53008 0.60833 " pathEditMode="relative" ptsTypes="AAAAAAAAAAAA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86 0.06319 L 0.00586 0.06319 C 0.00104 0.07731 -0.00638 0.09583 -0.00937 0.11273 C -0.01276 0.13287 -0.01823 0.17384 -0.01823 0.17384 C -0.01615 0.22916 -0.01393 0.25578 -0.02591 0.32291 C -0.02852 0.3375 -0.05026 0.35879 -0.05768 0.36597 C -0.09427 0.40069 -0.0668 0.37245 -0.125 0.40439 C -0.13516 0.40995 -0.15846 0.42314 -0.16706 0.42477 L -0.17969 0.42708 C -0.19544 0.42615 -0.2112 0.42708 -0.22682 0.42477 C -0.23125 0.42407 -0.23529 0.4206 -0.23945 0.41782 C -0.28151 0.39189 -0.23073 0.42037 -0.27253 0.39768 C -0.27513 0.39467 -0.27773 0.39189 -0.28021 0.38865 C -0.29232 0.37245 -0.28307 0.38148 -0.29297 0.37268 L -0.30182 0.37731 C -0.30352 0.37801 -0.30521 0.3787 -0.3069 0.37939 C -0.32578 0.38981 -0.31966 0.3868 -0.31328 0.38402 C -0.30026 0.36088 -0.30898 0.37083 -0.28268 0.36597 C -0.28229 0.36597 -0.2819 0.36597 -0.28151 0.36597 L -0.28151 0.36597 " pathEditMode="relative" ptsTypes="AAAAAAAAAAAAAAAAAA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2939 L 0.00209 0.02939 C -0.00143 0.04884 -0.00351 0.06921 -0.0082 0.08796 C -0.01575 0.11944 -0.03645 0.17847 -0.05013 0.20324 C -0.05963 0.2206 -0.07083 0.23472 -0.0819 0.24861 C -0.11354 0.28819 -0.12656 0.29722 -0.16328 0.32314 C -0.2776 0.40393 -0.20013 0.3493 -0.26484 0.38865 C -0.30104 0.41064 -0.2763 0.40046 -0.31067 0.41134 C -0.33007 0.40949 -0.33906 0.41088 -0.35768 0.4 C -0.35937 0.39884 -0.36002 0.3949 -0.36145 0.39305 C -0.36562 0.38819 -0.36979 0.38333 -0.37421 0.37963 C -0.37955 0.375 -0.38528 0.37199 -0.39075 0.36828 C -0.39492 0.36898 -0.39921 0.36944 -0.40338 0.3706 C -0.40807 0.37176 -0.41263 0.375 -0.41744 0.375 C -0.42057 0.375 -0.4233 0.37199 -0.4263 0.3706 C -0.43229 0.36759 -0.43138 0.37152 -0.43138 0.36365 L -0.43138 0.36365 " pathEditMode="relative" ptsTypes="AAAAAAAAAAAAAAA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7 0.02477 L -0.00247 0.02477 C 0.00039 0.04189 0.00313 0.05949 0.00638 0.07662 C 0.0086 0.08819 0.01224 0.09884 0.01393 0.11041 C 0.01602 0.12384 0.01589 0.13773 0.01784 0.15115 C 0.02214 0.18217 0.03034 0.21574 0.04063 0.24166 C 0.05156 0.26852 0.06055 0.30046 0.0763 0.31828 C 0.08555 0.32893 0.0944 0.34074 0.10417 0.35 C 0.11524 0.36041 0.12682 0.36944 0.13854 0.37708 C 0.15612 0.38865 0.17383 0.3949 0.19193 0.40208 C 0.19597 0.40162 0.21862 0.40254 0.225 0.39282 C 0.22826 0.38796 0.22917 0.37939 0.23138 0.37268 C 0.2306 0.35926 0.23294 0.34375 0.2224 0.34097 C 0.21901 0.34004 0.21563 0.34398 0.21224 0.34537 C 0.21836 0.34907 0.21719 0.34652 0.20977 0.35463 L 0.20977 0.35463 " pathEditMode="relative" ptsTypes="AAAAAAAAAAAAAAAA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0972 L -0.0026 0.00972 C -0.00899 0.01944 -0.0155 0.02893 -0.02175 0.03889 C -0.03281 0.05717 -0.03503 0.06713 -0.04961 0.07963 C -0.05925 0.08796 -0.06901 0.08819 -0.07891 0.09328 C -0.08229 0.09514 -0.08555 0.09814 -0.08906 0.1 C -0.09115 0.10115 -0.09323 0.10185 -0.09544 0.10231 C -0.11927 0.10694 -0.11471 0.10671 -0.12708 0.10671 L -0.12708 0.10671 " pathEditMode="relative" ptsTypes="AAAAAAA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8 0.01204 L -0.00508 0.01204 C 0.00677 0.0331 0.01809 0.05509 0.03046 0.07523 C 0.0427 0.09491 0.05677 0.11111 0.06862 0.13171 C 0.08841 0.16644 0.15026 0.30162 0.16002 0.32824 C 0.16562 0.34329 0.17031 0.35926 0.17656 0.37338 C 0.19075 0.40533 0.21575 0.4375 0.22487 0.475 C 0.22617 0.48033 0.22773 0.48542 0.22864 0.49097 C 0.23033 0.49977 0.22955 0.51042 0.23255 0.51806 C 0.23919 0.53519 0.24752 0.55023 0.25664 0.5632 C 0.26419 0.57384 0.26145 0.56829 0.26562 0.57894 C 0.2651 0.58588 0.26549 0.59283 0.26432 0.59931 C 0.26367 0.60232 0.26041 0.60625 0.26041 0.60625 L 0.26041 0.60625 " pathEditMode="relative" ptsTypes="AAAAAAAAAAAA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607 -0.22685 L -0.13607 -0.22685 C -0.11355 -0.19143 -0.11068 -0.18888 -0.08907 -0.1456 C -0.08112 -0.12963 -0.07422 -0.1118 -0.06615 -0.09583 C -0.04792 -0.05995 -0.0293 -0.02453 -0.01029 0.01019 C 0.00208 0.03287 0.01211 0.06181 0.02786 0.0757 C 0.06523 0.10903 0.12578 0.16551 0.16263 0.18195 C 0.17109 0.18565 0.17942 0.19074 0.18802 0.19329 C 0.19687 0.19607 0.20586 0.1963 0.21471 0.19792 C 0.26718 0.19213 0.28112 0.20139 0.31901 0.17755 C 0.32382 0.17431 0.32838 0.16991 0.33294 0.16621 C 0.33632 0.16019 0.33997 0.1544 0.34323 0.14815 C 0.34466 0.14537 0.34674 0.14283 0.347 0.13912 C 0.34726 0.13496 0.34518 0.13149 0.3444 0.12778 C 0.34401 0.12547 0.34362 0.12315 0.34323 0.12107 C 0.34778 0.12014 0.35247 0.11852 0.35716 0.11875 C 0.37851 0.11991 0.39596 0.12871 0.37369 0.11875 L 0.37369 0.11875 " pathEditMode="relative" ptsTypes="AAAAAAAAAAAAAAAAAA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7EE660-C3D3-0ABE-9E57-ECEDC8340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2. «Острів»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4A19E9-6DCF-47DC-DD50-BDF3242F5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875" y="1418337"/>
            <a:ext cx="10625781" cy="505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6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388E7F-3747-EF3C-46BD-E82BA0130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2. «Острів»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F9C2E7-E819-1E09-72A4-051339D7E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185" y="1582888"/>
            <a:ext cx="7288971" cy="4122227"/>
          </a:xfrm>
          <a:prstGeom prst="rect">
            <a:avLst/>
          </a:prstGeom>
        </p:spPr>
      </p:pic>
      <p:pic>
        <p:nvPicPr>
          <p:cNvPr id="1026" name="Picture 2" descr="Подорож на безлюдний острів Джарилгач - відчуй себе Робінзоном!">
            <a:extLst>
              <a:ext uri="{FF2B5EF4-FFF2-40B4-BE49-F238E27FC236}">
                <a16:creationId xmlns:a16="http://schemas.microsoft.com/office/drawing/2014/main" id="{984306B0-55B0-2931-5F84-B147AF768D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40" r="9819"/>
          <a:stretch/>
        </p:blipFill>
        <p:spPr bwMode="auto">
          <a:xfrm>
            <a:off x="397844" y="1582888"/>
            <a:ext cx="4045057" cy="43007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341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9167F4-538C-9550-BA00-523DF4B29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3. «Дніпро»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00403DE-5C30-4A30-B282-295543F7A310}"/>
                  </a:ext>
                </a:extLst>
              </p:cNvPr>
              <p:cNvSpPr txBox="1"/>
              <p:nvPr/>
            </p:nvSpPr>
            <p:spPr>
              <a:xfrm>
                <a:off x="72365" y="1296988"/>
                <a:ext cx="5921577" cy="9398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d>
                      <m:dPr>
                        <m:ctrlPr>
                          <a:rPr lang="uk-UA" sz="3200" b="1" i="1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𝟏𝟐</m:t>
                        </m:r>
                        <m:f>
                          <m:fPr>
                            <m:ctrlPr>
                              <a:rPr lang="uk-UA" sz="3200" b="1" i="1">
                                <a:solidFill>
                                  <a:srgbClr val="C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1" i="1">
                                <a:solidFill>
                                  <a:srgbClr val="C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𝟕</m:t>
                            </m:r>
                          </m:num>
                          <m:den>
                            <m:r>
                              <a:rPr lang="en-US" sz="3200" b="1" i="1">
                                <a:solidFill>
                                  <a:srgbClr val="C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𝟒𝟓</m:t>
                            </m:r>
                          </m:den>
                        </m:f>
                      </m:e>
                    </m:d>
                    <m:r>
                      <a:rPr lang="uk-UA" sz="3200" b="1" i="1">
                        <a:solidFill>
                          <a:srgbClr val="C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uk-UA" sz="3200" b="1" i="1">
                        <a:solidFill>
                          <a:srgbClr val="C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𝟏𝟖𝟐</m:t>
                    </m:r>
                    <m:f>
                      <m:fPr>
                        <m:ctrlPr>
                          <a:rPr lang="uk-UA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𝟒𝟓</m:t>
                        </m:r>
                      </m:den>
                    </m:f>
                    <m:r>
                      <a:rPr lang="uk-UA" sz="3200" b="1" i="1">
                        <a:solidFill>
                          <a:srgbClr val="C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3200" b="1" i="1">
                        <a:solidFill>
                          <a:srgbClr val="C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𝟏𝟏𝟓𝟎</m:t>
                    </m:r>
                    <m:f>
                      <m:fPr>
                        <m:ctrlPr>
                          <a:rPr lang="uk-UA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𝟑𝟗</m:t>
                        </m:r>
                      </m:num>
                      <m:den>
                        <m:r>
                          <a:rPr lang="uk-UA" sz="3200" b="1" i="1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𝟒𝟓</m:t>
                        </m:r>
                      </m:den>
                    </m:f>
                  </m:oMath>
                </a14:m>
                <a:r>
                  <a:rPr lang="uk-UA" sz="2400" b="1" dirty="0">
                    <a:solidFill>
                      <a:srgbClr val="C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00403DE-5C30-4A30-B282-295543F7A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65" y="1296988"/>
                <a:ext cx="5921577" cy="93987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Дніпро — Вікіпедія">
            <a:extLst>
              <a:ext uri="{FF2B5EF4-FFF2-40B4-BE49-F238E27FC236}">
                <a16:creationId xmlns:a16="http://schemas.microsoft.com/office/drawing/2014/main" id="{0822698B-163E-8324-4D03-5FFDA2A30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76" y="2716018"/>
            <a:ext cx="5459157" cy="340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72ABE2E-771E-783A-A050-E8BC27B607D9}"/>
                  </a:ext>
                </a:extLst>
              </p:cNvPr>
              <p:cNvSpPr txBox="1"/>
              <p:nvPr/>
            </p:nvSpPr>
            <p:spPr>
              <a:xfrm>
                <a:off x="6190267" y="1436811"/>
                <a:ext cx="5698157" cy="9108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uk-UA" sz="2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𝟏𝟐</m:t>
                          </m:r>
                          <m:f>
                            <m:fPr>
                              <m:ctrlPr>
                                <a:rPr lang="uk-UA" sz="28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uk-UA" sz="2800" b="1" i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uk-UA" sz="2800" b="1" i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𝟒𝟓</m:t>
                              </m:r>
                            </m:den>
                          </m:f>
                        </m:e>
                      </m:d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𝟏𝟖𝟐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𝟏𝟏𝟓𝟎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𝟑𝟗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</m:oMath>
                  </m:oMathPara>
                </a14:m>
                <a:endParaRPr lang="uk-UA" sz="28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72ABE2E-771E-783A-A050-E8BC27B607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0267" y="1436811"/>
                <a:ext cx="5698157" cy="91089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1DC1150-945F-D219-FA04-E4CDA436403F}"/>
                  </a:ext>
                </a:extLst>
              </p:cNvPr>
              <p:cNvSpPr txBox="1"/>
              <p:nvPr/>
            </p:nvSpPr>
            <p:spPr>
              <a:xfrm>
                <a:off x="6190267" y="2319797"/>
                <a:ext cx="5262833" cy="9017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𝟏𝟐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𝟏𝟏𝟓𝟎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𝟑𝟗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𝟏𝟖𝟐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</m:oMath>
                  </m:oMathPara>
                </a14:m>
                <a:endParaRPr lang="uk-UA" sz="28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1DC1150-945F-D219-FA04-E4CDA43640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0267" y="2319797"/>
                <a:ext cx="5262833" cy="9017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C8DDE35-5550-4CB8-EF9C-046C826DC2F1}"/>
                  </a:ext>
                </a:extLst>
              </p:cNvPr>
              <p:cNvSpPr txBox="1"/>
              <p:nvPr/>
            </p:nvSpPr>
            <p:spPr>
              <a:xfrm>
                <a:off x="6212209" y="3185526"/>
                <a:ext cx="4808349" cy="9017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𝟏𝟐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𝟗𝟔𝟖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𝟑𝟖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</m:oMath>
                  </m:oMathPara>
                </a14:m>
                <a:endParaRPr lang="uk-UA" sz="28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C8DDE35-5550-4CB8-EF9C-046C826DC2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2209" y="3185526"/>
                <a:ext cx="4808349" cy="90178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DD7B106-AD59-47EC-337C-1DC32265AD7A}"/>
                  </a:ext>
                </a:extLst>
              </p:cNvPr>
              <p:cNvSpPr txBox="1"/>
              <p:nvPr/>
            </p:nvSpPr>
            <p:spPr>
              <a:xfrm>
                <a:off x="6212209" y="4218339"/>
                <a:ext cx="4002437" cy="9017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𝟗𝟔𝟖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𝟑𝟖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𝟏𝟐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</m:oMath>
                  </m:oMathPara>
                </a14:m>
                <a:endParaRPr lang="uk-UA" sz="28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DD7B106-AD59-47EC-337C-1DC32265AD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2209" y="4218339"/>
                <a:ext cx="4002437" cy="9017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F57A6B4-CABA-2668-2F4F-F5F0C34ACFF1}"/>
                  </a:ext>
                </a:extLst>
              </p:cNvPr>
              <p:cNvSpPr txBox="1"/>
              <p:nvPr/>
            </p:nvSpPr>
            <p:spPr>
              <a:xfrm>
                <a:off x="6190267" y="5056164"/>
                <a:ext cx="3757075" cy="9105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8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𝟗𝟖𝟎</m:t>
                      </m:r>
                      <m:f>
                        <m:fPr>
                          <m:ctrlPr>
                            <a:rPr lang="uk-UA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num>
                        <m:den>
                          <m:r>
                            <a:rPr lang="uk-UA" sz="28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𝟒𝟓</m:t>
                          </m:r>
                        </m:den>
                      </m:f>
                    </m:oMath>
                  </m:oMathPara>
                </a14:m>
                <a:endParaRPr lang="uk-UA" sz="28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F57A6B4-CABA-2668-2F4F-F5F0C34ACF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0267" y="5056164"/>
                <a:ext cx="3757075" cy="91057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562759D-CCDB-38FE-880D-17962C4377F1}"/>
                  </a:ext>
                </a:extLst>
              </p:cNvPr>
              <p:cNvSpPr txBox="1"/>
              <p:nvPr/>
            </p:nvSpPr>
            <p:spPr>
              <a:xfrm>
                <a:off x="6212208" y="5940027"/>
                <a:ext cx="3257255" cy="6227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srgbClr val="C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uk-UA" sz="3200" b="1" i="1">
                        <a:solidFill>
                          <a:srgbClr val="C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3200" b="1" i="1">
                        <a:solidFill>
                          <a:srgbClr val="C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𝟗𝟖𝟏</m:t>
                    </m:r>
                    <m:r>
                      <a:rPr lang="uk-UA" sz="3200" b="1" i="1">
                        <a:solidFill>
                          <a:srgbClr val="C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uk-UA" sz="3200" b="1" dirty="0">
                    <a:solidFill>
                      <a:srgbClr val="C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400" b="1" dirty="0">
                  <a:solidFill>
                    <a:srgbClr val="C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562759D-CCDB-38FE-880D-17962C4377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2208" y="5940027"/>
                <a:ext cx="3257255" cy="62279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3223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4" grpId="0"/>
      <p:bldP spid="1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C6BA10-AD5F-0558-B8DD-CE2AD1664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4. «Печерна»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2B6D65-6DE6-CD51-0E5F-A980AEF26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793" y="971117"/>
            <a:ext cx="9468414" cy="588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11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016587-8BB5-F83F-E3E5-A3FD70D3C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4. «Печерна»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2C01B9-968D-37E7-5ADB-7EDC21AE5F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012" y="974331"/>
            <a:ext cx="9671975" cy="5883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40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5D2B41-1C16-149B-3267-679ADA956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4. «Печерна»</a:t>
            </a:r>
          </a:p>
        </p:txBody>
      </p:sp>
      <p:pic>
        <p:nvPicPr>
          <p:cNvPr id="1026" name="Picture 2" descr="Найцікавіші печери Тернопільської області | Блог 7Cars">
            <a:extLst>
              <a:ext uri="{FF2B5EF4-FFF2-40B4-BE49-F238E27FC236}">
                <a16:creationId xmlns:a16="http://schemas.microsoft.com/office/drawing/2014/main" id="{33445D0B-C749-3783-9F5A-1267E0660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991" y="1370857"/>
            <a:ext cx="5344379" cy="40082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2A44334-ED7F-D9C2-FEAA-59921059D1BB}"/>
              </a:ext>
            </a:extLst>
          </p:cNvPr>
          <p:cNvSpPr txBox="1">
            <a:spLocks/>
          </p:cNvSpPr>
          <p:nvPr/>
        </p:nvSpPr>
        <p:spPr>
          <a:xfrm>
            <a:off x="2558075" y="5775668"/>
            <a:ext cx="7773128" cy="6314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38571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399" b="1" kern="12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Печера «Оптимістична»</a:t>
            </a:r>
          </a:p>
        </p:txBody>
      </p:sp>
      <p:pic>
        <p:nvPicPr>
          <p:cNvPr id="1028" name="Picture 4" descr="Печера Оптимістична | Найдовша гіпсова печера світу">
            <a:extLst>
              <a:ext uri="{FF2B5EF4-FFF2-40B4-BE49-F238E27FC236}">
                <a16:creationId xmlns:a16="http://schemas.microsoft.com/office/drawing/2014/main" id="{1D18C3F1-D689-0B24-96E4-B285EBE44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3365">
            <a:off x="6420695" y="1248027"/>
            <a:ext cx="5349517" cy="40082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806DFCDE-41E8-EFB1-32EC-F300BF303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1289">
            <a:off x="356528" y="1437575"/>
            <a:ext cx="5698649" cy="39415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4579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CAC4EA-B0CF-F492-52FD-B4F942905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5. " Фізкультурна "</a:t>
            </a:r>
          </a:p>
        </p:txBody>
      </p:sp>
      <p:pic>
        <p:nvPicPr>
          <p:cNvPr id="3" name="Руханка для дітей  ТО НЕ Є ПРОБЛЕМА">
            <a:hlinkClick r:id="" action="ppaction://media"/>
            <a:extLst>
              <a:ext uri="{FF2B5EF4-FFF2-40B4-BE49-F238E27FC236}">
                <a16:creationId xmlns:a16="http://schemas.microsoft.com/office/drawing/2014/main" id="{E100DBA4-991A-D2A9-5EE4-96ED0BCADAD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2034" y="876925"/>
            <a:ext cx="10633023" cy="598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61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239A2-82A1-246E-F2DA-2A57B098F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6. «Набережна»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/>
              <p:nvPr/>
            </p:nvSpPr>
            <p:spPr>
              <a:xfrm>
                <a:off x="185980" y="1170073"/>
                <a:ext cx="11608176" cy="15724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tabLst>
                    <a:tab pos="4000500" algn="l"/>
                  </a:tabLst>
                </a:pP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1. Лисичка замислила огородити город, що має форму прямокутника шириною </a:t>
                </a:r>
                <a14:m>
                  <m:oMath xmlns:m="http://schemas.openxmlformats.org/officeDocument/2006/math">
                    <m:r>
                      <a:rPr lang="uk-UA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num>
                      <m:den>
                        <m:r>
                          <a:rPr lang="uk-UA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ru-RU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м і довжиною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м. Яка довжина огорожі? Допоможіть лисичці. </a:t>
                </a:r>
                <a:endParaRPr lang="uk-UA" sz="2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980" y="1170073"/>
                <a:ext cx="11608176" cy="1572482"/>
              </a:xfrm>
              <a:prstGeom prst="rect">
                <a:avLst/>
              </a:prstGeom>
              <a:blipFill>
                <a:blip r:embed="rId2"/>
                <a:stretch>
                  <a:fillRect l="-1103" t="-4264" r="-1050" b="-930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Лисичка | Тест на 5 запитань. Дошкілля">
            <a:extLst>
              <a:ext uri="{FF2B5EF4-FFF2-40B4-BE49-F238E27FC236}">
                <a16:creationId xmlns:a16="http://schemas.microsoft.com/office/drawing/2014/main" id="{8B848111-859D-591C-4EEC-AD053DA29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230" y="2385120"/>
            <a:ext cx="4090181" cy="318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упити Дерев'яний паркан 200 на 90 см, з фарбою (Дубова). Колір: з фарбою  (15117) у Харкові від компанії &quot;Виробнича Компанія &quot;lnk-leader&quot;&quot; -  1671175353">
            <a:extLst>
              <a:ext uri="{FF2B5EF4-FFF2-40B4-BE49-F238E27FC236}">
                <a16:creationId xmlns:a16="http://schemas.microsoft.com/office/drawing/2014/main" id="{0E90FD52-CB7B-0676-A8AF-3A432B4D8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027" y="2628254"/>
            <a:ext cx="4229746" cy="422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34DAC3-3147-097A-4BB0-E69A7DE1EA2B}"/>
              </a:ext>
            </a:extLst>
          </p:cNvPr>
          <p:cNvSpPr txBox="1"/>
          <p:nvPr/>
        </p:nvSpPr>
        <p:spPr>
          <a:xfrm>
            <a:off x="6096000" y="6140729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 6 м - літера Д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05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239A2-82A1-246E-F2DA-2A57B098F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6. «Набережна»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/>
              <p:nvPr/>
            </p:nvSpPr>
            <p:spPr>
              <a:xfrm>
                <a:off x="433952" y="1170073"/>
                <a:ext cx="11360203" cy="19969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tabLst>
                    <a:tab pos="4000500" algn="l"/>
                  </a:tabLst>
                </a:pP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2. Мишка-</a:t>
                </a:r>
                <a:r>
                  <a:rPr lang="uk-UA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шкряботушка</a:t>
                </a: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заховала в одну нірку 27 горішків, що складає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від усього запасу. А скільки в другу – забула. Допоможіть їй, не витягуючи горішки з першої нірки, дізнатися, скільки горішків у другій нірці?</a:t>
                </a:r>
                <a:endParaRPr lang="uk-UA" sz="2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952" y="1170073"/>
                <a:ext cx="11360203" cy="1996957"/>
              </a:xfrm>
              <a:prstGeom prst="rect">
                <a:avLst/>
              </a:prstGeom>
              <a:blipFill>
                <a:blip r:embed="rId2"/>
                <a:stretch>
                  <a:fillRect l="-1073" r="-1073" b="-701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Миша кліпарт. Безкоштовне завантаження. | Creazilla">
            <a:extLst>
              <a:ext uri="{FF2B5EF4-FFF2-40B4-BE49-F238E27FC236}">
                <a16:creationId xmlns:a16="http://schemas.microsoft.com/office/drawing/2014/main" id="{D02BCCF7-E502-D149-3750-74817A2AE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77" y="3343284"/>
            <a:ext cx="2504318" cy="3246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Нора хоббита">
            <a:extLst>
              <a:ext uri="{FF2B5EF4-FFF2-40B4-BE49-F238E27FC236}">
                <a16:creationId xmlns:a16="http://schemas.microsoft.com/office/drawing/2014/main" id="{782428A1-B6AF-78F6-4383-A79F78A93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5726" y="3167030"/>
            <a:ext cx="3429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Нора хоббита">
            <a:extLst>
              <a:ext uri="{FF2B5EF4-FFF2-40B4-BE49-F238E27FC236}">
                <a16:creationId xmlns:a16="http://schemas.microsoft.com/office/drawing/2014/main" id="{6673CEA2-3398-A986-D963-26296DD3D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914" y="2480698"/>
            <a:ext cx="3429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3ABD28-F216-694E-8BB7-F1B72D5439CA}"/>
              </a:ext>
            </a:extLst>
          </p:cNvPr>
          <p:cNvSpPr txBox="1"/>
          <p:nvPr/>
        </p:nvSpPr>
        <p:spPr>
          <a:xfrm>
            <a:off x="6096000" y="6140729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 18 горішків - літера Н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18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239A2-82A1-246E-F2DA-2A57B098F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6. «Набережна»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/>
              <p:nvPr/>
            </p:nvSpPr>
            <p:spPr>
              <a:xfrm>
                <a:off x="185980" y="1170073"/>
                <a:ext cx="11778712" cy="13117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tabLst>
                    <a:tab pos="4000500" algn="l"/>
                  </a:tabLst>
                </a:pP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3. 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Козаки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зварили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20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л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кулішу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На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сніданок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вони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з’їли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звареного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кулішу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на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обід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решти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Скільки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літрів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кулішу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залишилося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їм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на вечерю?</a:t>
                </a:r>
                <a:endParaRPr lang="uk-UA" sz="2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980" y="1170073"/>
                <a:ext cx="11778712" cy="1311769"/>
              </a:xfrm>
              <a:prstGeom prst="rect">
                <a:avLst/>
              </a:prstGeom>
              <a:blipFill>
                <a:blip r:embed="rId2"/>
                <a:stretch>
                  <a:fillRect l="-1087" r="-1035" b="-511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Дивитися мультфільми Як козаки - всі серії, онлайн безкоштовно">
            <a:extLst>
              <a:ext uri="{FF2B5EF4-FFF2-40B4-BE49-F238E27FC236}">
                <a16:creationId xmlns:a16="http://schemas.microsoft.com/office/drawing/2014/main" id="{A72571DB-969B-D817-30E9-EF08DA954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228" y="2481842"/>
            <a:ext cx="6943887" cy="36918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7B445E-28CB-484F-0C26-87D458510263}"/>
              </a:ext>
            </a:extLst>
          </p:cNvPr>
          <p:cNvSpPr txBox="1"/>
          <p:nvPr/>
        </p:nvSpPr>
        <p:spPr>
          <a:xfrm>
            <a:off x="6096000" y="6140729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 12 л – літера І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6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239A2-82A1-246E-F2DA-2A57B098F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6. «Набережна»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/>
              <p:nvPr/>
            </p:nvSpPr>
            <p:spPr>
              <a:xfrm>
                <a:off x="206644" y="1247565"/>
                <a:ext cx="11778712" cy="15609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tabLst>
                    <a:tab pos="4000500" algn="l"/>
                  </a:tabLst>
                </a:pP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4. Старенька Сова замислила полетіти до своєї доньки Совочки, яка живе на відстані 48 км.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відстані вона пролетіла без відпочинку. Скільки кілометрів їй потрібно ще пролетіти? Допоможіть старенькій.</a:t>
                </a:r>
                <a:endParaRPr lang="uk-UA" sz="2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644" y="1247565"/>
                <a:ext cx="11778712" cy="1560940"/>
              </a:xfrm>
              <a:prstGeom prst="rect">
                <a:avLst/>
              </a:prstGeom>
              <a:blipFill>
                <a:blip r:embed="rId2"/>
                <a:stretch>
                  <a:fillRect l="-1087" t="-4297" r="-1035" b="-976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Тетушка сова сайт">
            <a:extLst>
              <a:ext uri="{FF2B5EF4-FFF2-40B4-BE49-F238E27FC236}">
                <a16:creationId xmlns:a16="http://schemas.microsoft.com/office/drawing/2014/main" id="{B939336F-3338-667E-030C-729739DF8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599" y="3070679"/>
            <a:ext cx="1962069" cy="347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Фэнтезийный дом на дереве внутри ствола дерева на белом фоне | Бесплатно  векторы">
            <a:extLst>
              <a:ext uri="{FF2B5EF4-FFF2-40B4-BE49-F238E27FC236}">
                <a16:creationId xmlns:a16="http://schemas.microsoft.com/office/drawing/2014/main" id="{32754536-2CD7-5484-A4A6-30D2E41AD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710" y="2669375"/>
            <a:ext cx="3421446" cy="3471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 зі стрілкою 4">
            <a:extLst>
              <a:ext uri="{FF2B5EF4-FFF2-40B4-BE49-F238E27FC236}">
                <a16:creationId xmlns:a16="http://schemas.microsoft.com/office/drawing/2014/main" id="{D7ECFCB9-39F8-22F2-B8A0-4F7DFD2E8A21}"/>
              </a:ext>
            </a:extLst>
          </p:cNvPr>
          <p:cNvCxnSpPr>
            <a:cxnSpLocks/>
            <a:stCxn id="5122" idx="3"/>
          </p:cNvCxnSpPr>
          <p:nvPr/>
        </p:nvCxnSpPr>
        <p:spPr>
          <a:xfrm>
            <a:off x="3037668" y="4806356"/>
            <a:ext cx="6602278" cy="370078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8D58B45B-DB66-F120-A5B2-08094EDF2F95}"/>
              </a:ext>
            </a:extLst>
          </p:cNvPr>
          <p:cNvSpPr txBox="1"/>
          <p:nvPr/>
        </p:nvSpPr>
        <p:spPr>
          <a:xfrm>
            <a:off x="6096000" y="6140729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 20 км - літера П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96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239A2-82A1-246E-F2DA-2A57B098F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6. «Набережна»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/>
              <p:nvPr/>
            </p:nvSpPr>
            <p:spPr>
              <a:xfrm>
                <a:off x="5021450" y="1216119"/>
                <a:ext cx="6963905" cy="23958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tabLst>
                    <a:tab pos="4000500" algn="l"/>
                  </a:tabLst>
                </a:pPr>
                <a:r>
                  <a:rPr lang="uk-UA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5. </a:t>
                </a:r>
                <a:r>
                  <a:rPr lang="ru-RU" sz="2400" dirty="0"/>
                  <a:t>Козаки Грай, Око і Тур </a:t>
                </a:r>
                <a:r>
                  <a:rPr lang="ru-RU" sz="2400" dirty="0" err="1"/>
                  <a:t>допомогли</a:t>
                </a:r>
                <a:r>
                  <a:rPr lang="ru-RU" sz="2400" dirty="0"/>
                  <a:t> чумакам привезти на ярмарок </a:t>
                </a:r>
                <a:r>
                  <a:rPr lang="uk-UA" sz="2400" dirty="0"/>
                  <a:t>72</a:t>
                </a:r>
                <a:r>
                  <a:rPr lang="ru-RU" sz="2400" dirty="0"/>
                  <a:t> </a:t>
                </a:r>
                <a:r>
                  <a:rPr lang="ru-RU" sz="2400" dirty="0" err="1"/>
                  <a:t>мішк</a:t>
                </a:r>
                <a:r>
                  <a:rPr lang="uk-UA" sz="2400" dirty="0"/>
                  <a:t>а</a:t>
                </a:r>
                <a:r>
                  <a:rPr lang="ru-RU" sz="2400" dirty="0"/>
                  <a:t> </a:t>
                </a:r>
                <a:r>
                  <a:rPr lang="ru-RU" sz="2400" dirty="0" err="1"/>
                  <a:t>солі</a:t>
                </a:r>
                <a:r>
                  <a:rPr lang="ru-RU" sz="2400" dirty="0"/>
                  <a:t>. За перший день </a:t>
                </a:r>
                <a:r>
                  <a:rPr lang="ru-RU" sz="2400" dirty="0" err="1"/>
                  <a:t>було</a:t>
                </a:r>
                <a:r>
                  <a:rPr lang="ru-RU" sz="2400" dirty="0"/>
                  <a:t> продано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sz="240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ru-RU" sz="2400" dirty="0"/>
                  <a:t> </a:t>
                </a:r>
                <a:r>
                  <a:rPr lang="ru-RU" sz="2400" dirty="0" err="1"/>
                  <a:t>усіх</a:t>
                </a:r>
                <a:r>
                  <a:rPr lang="ru-RU" sz="2400" dirty="0"/>
                  <a:t> </a:t>
                </a:r>
                <a:r>
                  <a:rPr lang="ru-RU" sz="2400" dirty="0" err="1"/>
                  <a:t>мішків</a:t>
                </a:r>
                <a:r>
                  <a:rPr lang="ru-RU" sz="2400" dirty="0"/>
                  <a:t>, а </a:t>
                </a:r>
                <a:r>
                  <a:rPr lang="ru-RU" sz="2400" dirty="0" err="1"/>
                  <a:t>другий</a:t>
                </a:r>
                <a:r>
                  <a:rPr lang="ru-RU" sz="2400" dirty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sz="240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ru-RU" sz="2400" dirty="0"/>
                  <a:t> </a:t>
                </a:r>
                <a:r>
                  <a:rPr lang="ru-RU" sz="2400" dirty="0" err="1"/>
                  <a:t>решти</a:t>
                </a:r>
                <a:r>
                  <a:rPr lang="ru-RU" sz="2400" dirty="0"/>
                  <a:t>. </a:t>
                </a:r>
                <a:r>
                  <a:rPr lang="ru-RU" sz="2400" dirty="0" err="1"/>
                  <a:t>Скільки</a:t>
                </a:r>
                <a:r>
                  <a:rPr lang="ru-RU" sz="2400" dirty="0"/>
                  <a:t> </a:t>
                </a:r>
                <a:r>
                  <a:rPr lang="ru-RU" sz="2400" dirty="0" err="1"/>
                  <a:t>мішків</a:t>
                </a:r>
                <a:r>
                  <a:rPr lang="ru-RU" sz="2400" dirty="0"/>
                  <a:t> </a:t>
                </a:r>
                <a:r>
                  <a:rPr lang="ru-RU" sz="2400" dirty="0" err="1"/>
                  <a:t>солі</a:t>
                </a:r>
                <a:r>
                  <a:rPr lang="ru-RU" sz="2400" dirty="0"/>
                  <a:t> </a:t>
                </a:r>
                <a:r>
                  <a:rPr lang="ru-RU" sz="2400" dirty="0" err="1"/>
                  <a:t>було</a:t>
                </a:r>
                <a:r>
                  <a:rPr lang="ru-RU" sz="2400" dirty="0"/>
                  <a:t> продано в </a:t>
                </a:r>
                <a:r>
                  <a:rPr lang="ru-RU" sz="2400" dirty="0" err="1"/>
                  <a:t>третій</a:t>
                </a:r>
                <a:r>
                  <a:rPr lang="ru-RU" sz="2400" dirty="0"/>
                  <a:t> день?</a:t>
                </a:r>
                <a:endParaRPr lang="uk-UA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1450" y="1216119"/>
                <a:ext cx="6963905" cy="2395849"/>
              </a:xfrm>
              <a:prstGeom prst="rect">
                <a:avLst/>
              </a:prstGeom>
              <a:blipFill>
                <a:blip r:embed="rId2"/>
                <a:stretch>
                  <a:fillRect l="-2277" t="-3553" r="-1313" b="-431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8D58B45B-DB66-F120-A5B2-08094EDF2F95}"/>
              </a:ext>
            </a:extLst>
          </p:cNvPr>
          <p:cNvSpPr txBox="1"/>
          <p:nvPr/>
        </p:nvSpPr>
        <p:spPr>
          <a:xfrm>
            <a:off x="6096000" y="6140729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 21 мішок- літера Р</a:t>
            </a:r>
            <a:endParaRPr lang="uk-UA" sz="24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Фотошпалери Арт-Шпалери Як козаки сіль купували - погоня - 2 №28684 Гладь –  характеристики | ROZETKA">
            <a:extLst>
              <a:ext uri="{FF2B5EF4-FFF2-40B4-BE49-F238E27FC236}">
                <a16:creationId xmlns:a16="http://schemas.microsoft.com/office/drawing/2014/main" id="{C8EBA4AD-41D9-A732-CA76-8C71801370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89" t="4861" r="7635" b="20005"/>
          <a:stretch/>
        </p:blipFill>
        <p:spPr bwMode="auto">
          <a:xfrm>
            <a:off x="371960" y="1216119"/>
            <a:ext cx="4200041" cy="49594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898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239A2-82A1-246E-F2DA-2A57B098F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6. «Набережна»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/>
              <p:nvPr/>
            </p:nvSpPr>
            <p:spPr>
              <a:xfrm>
                <a:off x="185980" y="1170073"/>
                <a:ext cx="11778712" cy="15656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</a:pP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6. 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Козаки за три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дні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скопали город у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бабусі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Орини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Першого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дня вони скопали </a:t>
                </a:r>
                <a14:m>
                  <m:oMath xmlns:m="http://schemas.openxmlformats.org/officeDocument/2006/math">
                    <m:r>
                      <a:rPr lang="ru-RU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20</m:t>
                        </m:r>
                      </m:num>
                      <m:den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29</m:t>
                        </m:r>
                      </m:den>
                    </m:f>
                  </m:oMath>
                </a14:m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а,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що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на </a:t>
                </a:r>
                <a14:m>
                  <m:oMath xmlns:m="http://schemas.openxmlformats.org/officeDocument/2006/math">
                    <m:r>
                      <a:rPr lang="ru-RU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29</m:t>
                        </m:r>
                      </m:den>
                    </m:f>
                  </m:oMath>
                </a14:m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а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менше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ніж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другого дня</a:t>
                </a: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і на </a:t>
                </a:r>
                <a14:m>
                  <m:oMath xmlns:m="http://schemas.openxmlformats.org/officeDocument/2006/math">
                    <m:r>
                      <a:rPr lang="ru-RU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ru-RU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29</m:t>
                        </m:r>
                      </m:den>
                    </m:f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більше, ніж третього дня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Яка площа огороду у бабусі Орини</a:t>
                </a:r>
                <a:r>
                  <a:rPr lang="ru-RU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uk-UA" sz="2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4E9B2DC-9FD8-8C0D-4E97-C7D61BF04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980" y="1170073"/>
                <a:ext cx="11778712" cy="1565685"/>
              </a:xfrm>
              <a:prstGeom prst="rect">
                <a:avLst/>
              </a:prstGeom>
              <a:blipFill>
                <a:blip r:embed="rId2"/>
                <a:stretch>
                  <a:fillRect l="-1087" t="-4280" b="-933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1CECE1-0ED9-B2F1-8807-1BC5DF84E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987" y="2931500"/>
            <a:ext cx="3936494" cy="3661362"/>
          </a:xfrm>
          <a:prstGeom prst="rect">
            <a:avLst/>
          </a:prstGeom>
        </p:spPr>
      </p:pic>
      <p:pic>
        <p:nvPicPr>
          <p:cNvPr id="6146" name="Picture 2" descr="Грядка рисунок - 66 фото">
            <a:extLst>
              <a:ext uri="{FF2B5EF4-FFF2-40B4-BE49-F238E27FC236}">
                <a16:creationId xmlns:a16="http://schemas.microsoft.com/office/drawing/2014/main" id="{CCD51BB5-19F4-9E53-FBA2-EA1A3E2A17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53351" r="5827" b="19191"/>
          <a:stretch/>
        </p:blipFill>
        <p:spPr bwMode="auto">
          <a:xfrm>
            <a:off x="5511098" y="3967567"/>
            <a:ext cx="6262396" cy="19683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B85788-ECF6-A3A9-95B6-BE16B4D30946}"/>
              </a:ext>
            </a:extLst>
          </p:cNvPr>
          <p:cNvSpPr txBox="1"/>
          <p:nvPr/>
        </p:nvSpPr>
        <p:spPr>
          <a:xfrm>
            <a:off x="6096000" y="6140729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 19 а - літера О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641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239A2-82A1-246E-F2DA-2A57B098F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861" y="194050"/>
            <a:ext cx="10755823" cy="1650247"/>
          </a:xfrm>
        </p:spPr>
        <p:txBody>
          <a:bodyPr>
            <a:normAutofit fontScale="90000"/>
          </a:bodyPr>
          <a:lstStyle/>
          <a:p>
            <a:r>
              <a:rPr lang="uk-UA" dirty="0" err="1"/>
              <a:t>Січеславська</a:t>
            </a:r>
            <a:r>
              <a:rPr lang="uk-UA" dirty="0"/>
              <a:t> набережна в </a:t>
            </a:r>
            <a:r>
              <a:rPr lang="uk-UA" dirty="0" err="1"/>
              <a:t>м.Дніпро</a:t>
            </a:r>
            <a:r>
              <a:rPr lang="uk-UA" dirty="0"/>
              <a:t> – найдовша набережна в Європі</a:t>
            </a:r>
          </a:p>
        </p:txBody>
      </p:sp>
      <p:pic>
        <p:nvPicPr>
          <p:cNvPr id="8194" name="Picture 2" descr="Пам'ятки будівництва і архітектури - «Набережна міста Дніпра» - вул.  Січеславська набережна, Дніпро">
            <a:extLst>
              <a:ext uri="{FF2B5EF4-FFF2-40B4-BE49-F238E27FC236}">
                <a16:creationId xmlns:a16="http://schemas.microsoft.com/office/drawing/2014/main" id="{CDDCF9E5-ACB0-2684-8696-45E092D1F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51" y="1830377"/>
            <a:ext cx="6036159" cy="42201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6" name="Picture 4" descr="Як зміниилось Дніпро за 30 років незалежності: факти і фото">
            <a:extLst>
              <a:ext uri="{FF2B5EF4-FFF2-40B4-BE49-F238E27FC236}">
                <a16:creationId xmlns:a16="http://schemas.microsoft.com/office/drawing/2014/main" id="{3240BCAA-FC63-AA23-DF57-4711B2988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958" y="2133401"/>
            <a:ext cx="6312084" cy="39747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198" name="Picture 6" descr="Набережна, Дніпро — фото, опис, адреса">
            <a:extLst>
              <a:ext uri="{FF2B5EF4-FFF2-40B4-BE49-F238E27FC236}">
                <a16:creationId xmlns:a16="http://schemas.microsoft.com/office/drawing/2014/main" id="{35830B03-6EBF-860C-EA51-5E2619ED6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228" y="1565731"/>
            <a:ext cx="6312084" cy="4181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00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E640EE-54B5-8CC5-6A50-A2EF34B4C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Станція 7. «Метро»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D80E438-8831-0884-243E-B06A5984278A}"/>
                  </a:ext>
                </a:extLst>
              </p:cNvPr>
              <p:cNvSpPr txBox="1"/>
              <p:nvPr/>
            </p:nvSpPr>
            <p:spPr>
              <a:xfrm>
                <a:off x="489334" y="1316627"/>
                <a:ext cx="2139286" cy="42247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lvl="0" indent="-3429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uk-UA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1−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15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17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17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D80E438-8831-0884-243E-B06A598427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334" y="1316627"/>
                <a:ext cx="2139286" cy="422474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449D5D1-CBBB-BDC1-3B7F-92BC237717A0}"/>
                  </a:ext>
                </a:extLst>
              </p:cNvPr>
              <p:cNvSpPr txBox="1"/>
              <p:nvPr/>
            </p:nvSpPr>
            <p:spPr>
              <a:xfrm>
                <a:off x="9477449" y="1316627"/>
                <a:ext cx="2316707" cy="42239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514350" lvl="0" indent="-51435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19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19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rabicPeriod" startAt="6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uk-UA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uk-UA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  <m:r>
                      <a:rPr lang="uk-UA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449D5D1-CBBB-BDC1-3B7F-92BC237717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77449" y="1316627"/>
                <a:ext cx="2316707" cy="422397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Таблиця 7">
            <a:extLst>
              <a:ext uri="{FF2B5EF4-FFF2-40B4-BE49-F238E27FC236}">
                <a16:creationId xmlns:a16="http://schemas.microsoft.com/office/drawing/2014/main" id="{56ED374C-7397-4CC3-6E3A-D4B1BEA3A1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048180"/>
              </p:ext>
            </p:extLst>
          </p:nvPr>
        </p:nvGraphicFramePr>
        <p:xfrm>
          <a:off x="3515259" y="1570001"/>
          <a:ext cx="4796230" cy="1350620"/>
        </p:xfrm>
        <a:graphic>
          <a:graphicData uri="http://schemas.openxmlformats.org/drawingml/2006/table">
            <a:tbl>
              <a:tblPr firstRow="1" firstCol="1" bandRow="1"/>
              <a:tblGrid>
                <a:gridCol w="959246">
                  <a:extLst>
                    <a:ext uri="{9D8B030D-6E8A-4147-A177-3AD203B41FA5}">
                      <a16:colId xmlns:a16="http://schemas.microsoft.com/office/drawing/2014/main" val="1095022787"/>
                    </a:ext>
                  </a:extLst>
                </a:gridCol>
                <a:gridCol w="959246">
                  <a:extLst>
                    <a:ext uri="{9D8B030D-6E8A-4147-A177-3AD203B41FA5}">
                      <a16:colId xmlns:a16="http://schemas.microsoft.com/office/drawing/2014/main" val="2678480909"/>
                    </a:ext>
                  </a:extLst>
                </a:gridCol>
                <a:gridCol w="959246">
                  <a:extLst>
                    <a:ext uri="{9D8B030D-6E8A-4147-A177-3AD203B41FA5}">
                      <a16:colId xmlns:a16="http://schemas.microsoft.com/office/drawing/2014/main" val="3753029301"/>
                    </a:ext>
                  </a:extLst>
                </a:gridCol>
                <a:gridCol w="959246">
                  <a:extLst>
                    <a:ext uri="{9D8B030D-6E8A-4147-A177-3AD203B41FA5}">
                      <a16:colId xmlns:a16="http://schemas.microsoft.com/office/drawing/2014/main" val="2492463193"/>
                    </a:ext>
                  </a:extLst>
                </a:gridCol>
                <a:gridCol w="959246">
                  <a:extLst>
                    <a:ext uri="{9D8B030D-6E8A-4147-A177-3AD203B41FA5}">
                      <a16:colId xmlns:a16="http://schemas.microsoft.com/office/drawing/2014/main" val="4281575867"/>
                    </a:ext>
                  </a:extLst>
                </a:gridCol>
              </a:tblGrid>
              <a:tr h="6753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6095766"/>
                  </a:ext>
                </a:extLst>
              </a:tr>
              <a:tr h="6753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3252006"/>
                  </a:ext>
                </a:extLst>
              </a:tr>
            </a:tbl>
          </a:graphicData>
        </a:graphic>
      </p:graphicFrame>
      <p:graphicFrame>
        <p:nvGraphicFramePr>
          <p:cNvPr id="9" name="Таблиця 8">
            <a:extLst>
              <a:ext uri="{FF2B5EF4-FFF2-40B4-BE49-F238E27FC236}">
                <a16:creationId xmlns:a16="http://schemas.microsoft.com/office/drawing/2014/main" id="{D0868458-D225-584B-61E4-910975F5B0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876195"/>
              </p:ext>
            </p:extLst>
          </p:nvPr>
        </p:nvGraphicFramePr>
        <p:xfrm>
          <a:off x="3515259" y="3125420"/>
          <a:ext cx="4796230" cy="1350620"/>
        </p:xfrm>
        <a:graphic>
          <a:graphicData uri="http://schemas.openxmlformats.org/drawingml/2006/table">
            <a:tbl>
              <a:tblPr firstRow="1" firstCol="1" bandRow="1"/>
              <a:tblGrid>
                <a:gridCol w="959246">
                  <a:extLst>
                    <a:ext uri="{9D8B030D-6E8A-4147-A177-3AD203B41FA5}">
                      <a16:colId xmlns:a16="http://schemas.microsoft.com/office/drawing/2014/main" val="1495126756"/>
                    </a:ext>
                  </a:extLst>
                </a:gridCol>
                <a:gridCol w="959246">
                  <a:extLst>
                    <a:ext uri="{9D8B030D-6E8A-4147-A177-3AD203B41FA5}">
                      <a16:colId xmlns:a16="http://schemas.microsoft.com/office/drawing/2014/main" val="2948298127"/>
                    </a:ext>
                  </a:extLst>
                </a:gridCol>
                <a:gridCol w="959246">
                  <a:extLst>
                    <a:ext uri="{9D8B030D-6E8A-4147-A177-3AD203B41FA5}">
                      <a16:colId xmlns:a16="http://schemas.microsoft.com/office/drawing/2014/main" val="1626975111"/>
                    </a:ext>
                  </a:extLst>
                </a:gridCol>
                <a:gridCol w="959246">
                  <a:extLst>
                    <a:ext uri="{9D8B030D-6E8A-4147-A177-3AD203B41FA5}">
                      <a16:colId xmlns:a16="http://schemas.microsoft.com/office/drawing/2014/main" val="329901465"/>
                    </a:ext>
                  </a:extLst>
                </a:gridCol>
                <a:gridCol w="959246">
                  <a:extLst>
                    <a:ext uri="{9D8B030D-6E8A-4147-A177-3AD203B41FA5}">
                      <a16:colId xmlns:a16="http://schemas.microsoft.com/office/drawing/2014/main" val="2419972074"/>
                    </a:ext>
                  </a:extLst>
                </a:gridCol>
              </a:tblGrid>
              <a:tr h="6753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0132887"/>
                  </a:ext>
                </a:extLst>
              </a:tr>
              <a:tr h="6753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3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endParaRPr lang="uk-UA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6646680"/>
                  </a:ext>
                </a:extLst>
              </a:tr>
            </a:tbl>
          </a:graphicData>
        </a:graphic>
      </p:graphicFrame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EC09D9C2-2D10-0063-49BF-477B7A8DD6B8}"/>
              </a:ext>
            </a:extLst>
          </p:cNvPr>
          <p:cNvSpPr txBox="1">
            <a:spLocks/>
          </p:cNvSpPr>
          <p:nvPr/>
        </p:nvSpPr>
        <p:spPr>
          <a:xfrm>
            <a:off x="978410" y="5745016"/>
            <a:ext cx="10235179" cy="78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385711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399" b="1" kern="12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Ця київська станція – «</a:t>
            </a:r>
            <a:r>
              <a:rPr lang="uk-UA" dirty="0" err="1"/>
              <a:t>Асенальна</a:t>
            </a:r>
            <a:r>
              <a:rPr lang="uk-UA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840741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DC91BE-1382-6775-9646-39A8A9588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Ця київська станція – «</a:t>
            </a:r>
            <a:r>
              <a:rPr lang="uk-UA" dirty="0" err="1"/>
              <a:t>Асенальна</a:t>
            </a:r>
            <a:r>
              <a:rPr lang="uk-UA" dirty="0"/>
              <a:t>»</a:t>
            </a:r>
          </a:p>
        </p:txBody>
      </p:sp>
      <p:pic>
        <p:nvPicPr>
          <p:cNvPr id="1026" name="Picture 2" descr="Станція метро Арсенальна - найглибша станція метро у світі | md-ukraine">
            <a:extLst>
              <a:ext uri="{FF2B5EF4-FFF2-40B4-BE49-F238E27FC236}">
                <a16:creationId xmlns:a16="http://schemas.microsoft.com/office/drawing/2014/main" id="{0DEF4691-D5D2-C7A8-DB87-68E199C11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947">
            <a:off x="605677" y="1678673"/>
            <a:ext cx="5617043" cy="37303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Найглибша станція метро в світі">
            <a:extLst>
              <a:ext uri="{FF2B5EF4-FFF2-40B4-BE49-F238E27FC236}">
                <a16:creationId xmlns:a16="http://schemas.microsoft.com/office/drawing/2014/main" id="{7833B529-6850-DA25-6622-1ED249FC2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0274">
            <a:off x="5855209" y="1891588"/>
            <a:ext cx="5275589" cy="34621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4 станції метро у світі, які просто необхідно було побудувати глибоко під  землею">
            <a:extLst>
              <a:ext uri="{FF2B5EF4-FFF2-40B4-BE49-F238E27FC236}">
                <a16:creationId xmlns:a16="http://schemas.microsoft.com/office/drawing/2014/main" id="{C109B96A-61BA-5631-6673-02E943263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987" y="1691155"/>
            <a:ext cx="6606026" cy="438199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56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5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Настроювані 1">
      <a:majorFont>
        <a:latin typeface="Century Schoolbook"/>
        <a:ea typeface=""/>
        <a:cs typeface=""/>
      </a:majorFont>
      <a:minorFont>
        <a:latin typeface="Century Schoolbook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5" id="{ABF25014-A5B4-4B81-8115-D21D718322F5}" vid="{911C7369-DBF5-474B-8514-0F97CBB2F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415</TotalTime>
  <Words>519</Words>
  <Application>Microsoft Office PowerPoint</Application>
  <PresentationFormat>Широкий екран</PresentationFormat>
  <Paragraphs>76</Paragraphs>
  <Slides>18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Cambria Math</vt:lpstr>
      <vt:lpstr>Century Schoolbook</vt:lpstr>
      <vt:lpstr>Times New Roman</vt:lpstr>
      <vt:lpstr>Тема5</vt:lpstr>
      <vt:lpstr>Урок - подорож  «Звичайні дроби та цікавинки географії України» </vt:lpstr>
      <vt:lpstr>Станція 1. «На краю географії…»</vt:lpstr>
      <vt:lpstr>Станція 2. «Острів»</vt:lpstr>
      <vt:lpstr>Станція 2. «Острів»</vt:lpstr>
      <vt:lpstr>Станція 3. «Дніпро»</vt:lpstr>
      <vt:lpstr>Станція 4. «Печерна»</vt:lpstr>
      <vt:lpstr>Станція 4. «Печерна»</vt:lpstr>
      <vt:lpstr>Станція 4. «Печерна»</vt:lpstr>
      <vt:lpstr>Станція 5. " Фізкультурна "</vt:lpstr>
      <vt:lpstr>Станція 6. «Набережна»</vt:lpstr>
      <vt:lpstr>Станція 6. «Набережна»</vt:lpstr>
      <vt:lpstr>Станція 6. «Набережна»</vt:lpstr>
      <vt:lpstr>Станція 6. «Набережна»</vt:lpstr>
      <vt:lpstr>Станція 6. «Набережна»</vt:lpstr>
      <vt:lpstr>Станція 6. «Набережна»</vt:lpstr>
      <vt:lpstr>Січеславська набережна в м.Дніпро – найдовша набережна в Європі</vt:lpstr>
      <vt:lpstr>Станція 7. «Метро»</vt:lpstr>
      <vt:lpstr>Ця київська станція – «Асенальна»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 подорож «Звичайні дроби та цікавинки географії України» </dc:title>
  <dc:creator>Олена Смірнова</dc:creator>
  <cp:lastModifiedBy>Олена Смірнова</cp:lastModifiedBy>
  <cp:revision>10</cp:revision>
  <dcterms:created xsi:type="dcterms:W3CDTF">2023-02-14T17:11:00Z</dcterms:created>
  <dcterms:modified xsi:type="dcterms:W3CDTF">2023-02-18T19:34:17Z</dcterms:modified>
</cp:coreProperties>
</file>