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3"/>
  </p:notesMasterIdLst>
  <p:sldIdLst>
    <p:sldId id="256" r:id="rId2"/>
    <p:sldId id="267" r:id="rId3"/>
    <p:sldId id="268" r:id="rId4"/>
    <p:sldId id="269" r:id="rId5"/>
    <p:sldId id="270" r:id="rId6"/>
    <p:sldId id="272" r:id="rId7"/>
    <p:sldId id="274" r:id="rId8"/>
    <p:sldId id="273" r:id="rId9"/>
    <p:sldId id="271" r:id="rId10"/>
    <p:sldId id="287" r:id="rId11"/>
    <p:sldId id="276" r:id="rId12"/>
    <p:sldId id="279" r:id="rId13"/>
    <p:sldId id="280" r:id="rId14"/>
    <p:sldId id="277" r:id="rId15"/>
    <p:sldId id="281" r:id="rId16"/>
    <p:sldId id="283" r:id="rId17"/>
    <p:sldId id="282" r:id="rId18"/>
    <p:sldId id="284" r:id="rId19"/>
    <p:sldId id="285" r:id="rId20"/>
    <p:sldId id="257" r:id="rId21"/>
    <p:sldId id="263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4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188CB5-9E5F-4E6B-AF4E-B4174ADB185E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BBBDE6-80C4-426F-8E88-654A07838A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442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BDE6-80C4-426F-8E88-654A07838AA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633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925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80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469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083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618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05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902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504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288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099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470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568168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032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26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6273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1100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835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D453009-BA75-479D-9E53-DFBF08BC376A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4011890-A579-4741-80A2-3E6CEAEF7D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1041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628919" y="109183"/>
            <a:ext cx="6711482" cy="3005202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non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/>
            <a:r>
              <a:rPr lang="ru-RU" sz="6000" b="1" dirty="0" smtClean="0">
                <a:ln w="9525">
                  <a:solidFill>
                    <a:schemeClr val="bg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Граф</a:t>
            </a:r>
            <a:r>
              <a:rPr lang="uk-UA" sz="6000" b="1" dirty="0" err="1" smtClean="0">
                <a:ln w="9525">
                  <a:solidFill>
                    <a:schemeClr val="bg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іки</a:t>
            </a:r>
            <a:r>
              <a:rPr lang="uk-UA" sz="6000" b="1" dirty="0" smtClean="0">
                <a:ln w="9525">
                  <a:solidFill>
                    <a:schemeClr val="bg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і функції  </a:t>
            </a:r>
          </a:p>
          <a:p>
            <a:pPr algn="ctr"/>
            <a:r>
              <a:rPr lang="uk-UA" sz="6000" b="1" dirty="0" smtClean="0">
                <a:ln w="9525">
                  <a:solidFill>
                    <a:schemeClr val="bg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 нашому житті</a:t>
            </a:r>
          </a:p>
          <a:p>
            <a:pPr algn="ctr"/>
            <a:endParaRPr lang="uk-UA" sz="4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https://encrypted-tbn2.gstatic.com/images?q=tbn:ANd9GcSofFLdxiOr82iWWUEPAXvMbzPZUF0E06JlonHvKKpKZAhyLY5m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919" y="2514600"/>
            <a:ext cx="6517493" cy="405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118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917">
        <p14:honeycomb/>
      </p:transition>
    </mc:Choice>
    <mc:Fallback xmlns="">
      <p:transition spd="slow" advTm="2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dirty="0">
                <a:solidFill>
                  <a:srgbClr val="002060"/>
                </a:solidFill>
              </a:rPr>
              <a:t>яким способом краще задати функцію?</a:t>
            </a:r>
            <a:endParaRPr lang="ru-RU" sz="4000" dirty="0">
              <a:solidFill>
                <a:srgbClr val="00206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5915735"/>
              </p:ext>
            </p:extLst>
          </p:nvPr>
        </p:nvGraphicFramePr>
        <p:xfrm>
          <a:off x="5909480" y="2388359"/>
          <a:ext cx="5268035" cy="4389120"/>
        </p:xfrm>
        <a:graphic>
          <a:graphicData uri="http://schemas.openxmlformats.org/drawingml/2006/table">
            <a:tbl>
              <a:tblPr/>
              <a:tblGrid>
                <a:gridCol w="1481047"/>
                <a:gridCol w="1012190"/>
                <a:gridCol w="1012825"/>
                <a:gridCol w="1065938"/>
                <a:gridCol w="696035"/>
              </a:tblGrid>
              <a:tr h="21690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Переріз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провідника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(мм</a:t>
                      </a:r>
                      <a:r>
                        <a:rPr lang="ru-RU" sz="2400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0,75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16577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Допустимий 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струм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(А)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http://www.codeoneelectrics.com/wp-content/uploads/2013/12/Electrical-Contractors1-600x3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05" y="315789"/>
            <a:ext cx="5486400" cy="292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0155490"/>
              </p:ext>
            </p:extLst>
          </p:nvPr>
        </p:nvGraphicFramePr>
        <p:xfrm>
          <a:off x="1550261" y="4308732"/>
          <a:ext cx="2825087" cy="1130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Уравнение" r:id="rId4" imgW="571252" imgH="228501" progId="Equation.3">
                  <p:embed/>
                </p:oleObj>
              </mc:Choice>
              <mc:Fallback>
                <p:oleObj name="Уравнение" r:id="rId4" imgW="571252" imgH="228501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0261" y="4308732"/>
                        <a:ext cx="2825087" cy="113003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2437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2616" y="253516"/>
            <a:ext cx="6769290" cy="2668104"/>
          </a:xfrm>
        </p:spPr>
        <p:txBody>
          <a:bodyPr/>
          <a:lstStyle/>
          <a:p>
            <a:pPr algn="ctr"/>
            <a:r>
              <a:rPr lang="ru-RU" dirty="0"/>
              <a:t> </a:t>
            </a:r>
            <a:r>
              <a:rPr lang="ru-RU" dirty="0" smtClean="0"/>
              <a:t>                    </a:t>
            </a:r>
            <a:r>
              <a:rPr lang="ru-RU" dirty="0" err="1" smtClean="0">
                <a:solidFill>
                  <a:srgbClr val="002060"/>
                </a:solidFill>
              </a:rPr>
              <a:t>кожний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спосіб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функції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може</a:t>
            </a:r>
            <a:r>
              <a:rPr lang="ru-RU" dirty="0">
                <a:solidFill>
                  <a:srgbClr val="002060"/>
                </a:solidFill>
              </a:rPr>
              <a:t> бути </a:t>
            </a:r>
            <a:r>
              <a:rPr lang="ru-RU" dirty="0" err="1">
                <a:solidFill>
                  <a:srgbClr val="002060"/>
                </a:solidFill>
              </a:rPr>
              <a:t>найкращим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певній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ситуації</a:t>
            </a:r>
            <a:r>
              <a:rPr lang="ru-RU" dirty="0" smtClean="0">
                <a:solidFill>
                  <a:srgbClr val="002060"/>
                </a:solidFill>
              </a:rPr>
              <a:t>  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5708" y="2364544"/>
            <a:ext cx="9905999" cy="3541714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5062616" y="3328099"/>
            <a:ext cx="6774313" cy="3355135"/>
            <a:chOff x="3861" y="3021"/>
            <a:chExt cx="7254" cy="3437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1" y="3021"/>
              <a:ext cx="7254" cy="3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9621" y="3578"/>
              <a:ext cx="108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Рис. 14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pic>
        <p:nvPicPr>
          <p:cNvPr id="2050" name="Picture 2" descr="http://www.classifieds24.ru/images/5886/5885640/thumb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47"/>
            <a:ext cx="4984691" cy="332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765" y="618518"/>
            <a:ext cx="9905998" cy="147857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http://subject.com.ua/textbook/physics/7klas_3/7klas_3.files/image48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65127" y="4013860"/>
            <a:ext cx="5672244" cy="220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67837" y="454072"/>
            <a:ext cx="518159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 «У </a:t>
            </a:r>
            <a:r>
              <a:rPr lang="ru-RU" sz="3200" dirty="0" err="1" smtClean="0">
                <a:solidFill>
                  <a:srgbClr val="002060"/>
                </a:solidFill>
              </a:rPr>
              <a:t>скільки</a:t>
            </a:r>
            <a:r>
              <a:rPr lang="ru-RU" sz="3200" dirty="0" smtClean="0">
                <a:solidFill>
                  <a:srgbClr val="002060"/>
                </a:solidFill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</a:rPr>
              <a:t>разів</a:t>
            </a:r>
            <a:r>
              <a:rPr lang="ru-RU" sz="3200" dirty="0" smtClean="0">
                <a:solidFill>
                  <a:srgbClr val="002060"/>
                </a:solidFill>
              </a:rPr>
              <a:t>  </a:t>
            </a:r>
            <a:r>
              <a:rPr lang="ru-RU" sz="3200" dirty="0" err="1" smtClean="0">
                <a:solidFill>
                  <a:srgbClr val="002060"/>
                </a:solidFill>
              </a:rPr>
              <a:t>виграєш</a:t>
            </a:r>
            <a:r>
              <a:rPr lang="ru-RU" sz="3200" dirty="0" smtClean="0">
                <a:solidFill>
                  <a:srgbClr val="002060"/>
                </a:solidFill>
              </a:rPr>
              <a:t> в </a:t>
            </a:r>
            <a:r>
              <a:rPr lang="ru-RU" sz="3200" dirty="0" err="1" smtClean="0">
                <a:solidFill>
                  <a:srgbClr val="002060"/>
                </a:solidFill>
              </a:rPr>
              <a:t>силі</a:t>
            </a:r>
            <a:r>
              <a:rPr lang="ru-RU" sz="3200" dirty="0" smtClean="0">
                <a:solidFill>
                  <a:srgbClr val="002060"/>
                </a:solidFill>
              </a:rPr>
              <a:t>, у  </a:t>
            </a:r>
            <a:r>
              <a:rPr lang="ru-RU" sz="3200" dirty="0" err="1" smtClean="0">
                <a:solidFill>
                  <a:srgbClr val="002060"/>
                </a:solidFill>
              </a:rPr>
              <a:t>стільки</a:t>
            </a:r>
            <a:r>
              <a:rPr lang="ru-RU" sz="3200" dirty="0" smtClean="0">
                <a:solidFill>
                  <a:srgbClr val="002060"/>
                </a:solidFill>
              </a:rPr>
              <a:t> ж </a:t>
            </a:r>
            <a:r>
              <a:rPr lang="ru-RU" sz="3200" dirty="0" err="1" smtClean="0">
                <a:solidFill>
                  <a:srgbClr val="002060"/>
                </a:solidFill>
              </a:rPr>
              <a:t>разів</a:t>
            </a:r>
            <a:r>
              <a:rPr lang="ru-RU" sz="3200" dirty="0" smtClean="0">
                <a:solidFill>
                  <a:srgbClr val="002060"/>
                </a:solidFill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</a:rPr>
              <a:t>програєш</a:t>
            </a:r>
            <a:r>
              <a:rPr lang="ru-RU" sz="3200" dirty="0" smtClean="0">
                <a:solidFill>
                  <a:srgbClr val="002060"/>
                </a:solidFill>
              </a:rPr>
              <a:t> у  </a:t>
            </a:r>
            <a:r>
              <a:rPr lang="ru-RU" sz="3200" dirty="0" err="1" smtClean="0">
                <a:solidFill>
                  <a:srgbClr val="002060"/>
                </a:solidFill>
              </a:rPr>
              <a:t>відстані</a:t>
            </a:r>
            <a:r>
              <a:rPr lang="ru-RU" sz="3200" dirty="0" smtClean="0">
                <a:solidFill>
                  <a:srgbClr val="002060"/>
                </a:solidFill>
              </a:rPr>
              <a:t>». - золоте правило </a:t>
            </a:r>
            <a:r>
              <a:rPr lang="ru-RU" sz="3200" dirty="0" err="1" smtClean="0">
                <a:solidFill>
                  <a:srgbClr val="002060"/>
                </a:solidFill>
              </a:rPr>
              <a:t>механіки</a:t>
            </a:r>
            <a:r>
              <a:rPr lang="ru-RU" sz="3200" dirty="0" smtClean="0">
                <a:solidFill>
                  <a:srgbClr val="002060"/>
                </a:solidFill>
              </a:rPr>
              <a:t>.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5"/>
          <a:stretch>
            <a:fillRect/>
          </a:stretch>
        </p:blipFill>
        <p:spPr bwMode="auto">
          <a:xfrm>
            <a:off x="249558" y="365511"/>
            <a:ext cx="3967600" cy="346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985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52078" y="584547"/>
            <a:ext cx="12922276" cy="15125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>
                <a:solidFill>
                  <a:srgbClr val="2F2F2F"/>
                </a:solidFill>
                <a:latin typeface="Open Sans"/>
              </a:rPr>
              <a:t>F</a:t>
            </a:r>
            <a:r>
              <a:rPr lang="en-US" sz="4400" baseline="-25000" dirty="0">
                <a:solidFill>
                  <a:srgbClr val="2F2F2F"/>
                </a:solidFill>
                <a:latin typeface="Open Sans"/>
              </a:rPr>
              <a:t>1</a:t>
            </a:r>
            <a:r>
              <a:rPr lang="en-US" sz="4400" dirty="0">
                <a:solidFill>
                  <a:srgbClr val="2F2F2F"/>
                </a:solidFill>
                <a:latin typeface="Open Sans"/>
              </a:rPr>
              <a:t>l</a:t>
            </a:r>
            <a:r>
              <a:rPr lang="en-US" sz="4400" baseline="-25000" dirty="0">
                <a:solidFill>
                  <a:srgbClr val="2F2F2F"/>
                </a:solidFill>
                <a:latin typeface="Open Sans"/>
              </a:rPr>
              <a:t>1</a:t>
            </a:r>
            <a:r>
              <a:rPr lang="en-US" sz="4400" dirty="0">
                <a:solidFill>
                  <a:srgbClr val="2F2F2F"/>
                </a:solidFill>
                <a:latin typeface="Open Sans"/>
              </a:rPr>
              <a:t> = F</a:t>
            </a:r>
            <a:r>
              <a:rPr lang="en-US" sz="4400" baseline="-25000" dirty="0">
                <a:solidFill>
                  <a:srgbClr val="2F2F2F"/>
                </a:solidFill>
                <a:latin typeface="Open Sans"/>
              </a:rPr>
              <a:t>2</a:t>
            </a:r>
            <a:r>
              <a:rPr lang="en-US" sz="4400" dirty="0">
                <a:solidFill>
                  <a:srgbClr val="2F2F2F"/>
                </a:solidFill>
                <a:latin typeface="Open Sans"/>
              </a:rPr>
              <a:t>l</a:t>
            </a:r>
            <a:r>
              <a:rPr lang="en-US" sz="4400" baseline="-25000" dirty="0">
                <a:solidFill>
                  <a:srgbClr val="2F2F2F"/>
                </a:solidFill>
                <a:latin typeface="Open Sans"/>
              </a:rPr>
              <a:t>2</a:t>
            </a:r>
            <a:r>
              <a:rPr lang="en-US" sz="4400" dirty="0">
                <a:solidFill>
                  <a:srgbClr val="2F2F2F"/>
                </a:solidFill>
                <a:latin typeface="Open Sans"/>
              </a:rPr>
              <a:t>.</a:t>
            </a:r>
            <a:endParaRPr lang="ru-RU" sz="4400" dirty="0"/>
          </a:p>
        </p:txBody>
      </p:sp>
      <p:pic>
        <p:nvPicPr>
          <p:cNvPr id="6" name="Picture 4" descr="http://svitppt.com.ua/images/4/3112/960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07" y="103462"/>
            <a:ext cx="6006905" cy="450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svitppt.com.ua/images/4/3112/960/img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097088"/>
            <a:ext cx="5580185" cy="4476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://8next.com/uploads/fotos/7fiz/7f_s_u2015_47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218" y="4784225"/>
            <a:ext cx="3578301" cy="1877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8724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0188" y="954107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sz="2400" b="1" dirty="0" err="1" smtClean="0">
                <a:solidFill>
                  <a:srgbClr val="002060"/>
                </a:solidFill>
              </a:rPr>
              <a:t>досліджуючи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розміщення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планет </a:t>
            </a:r>
            <a:r>
              <a:rPr lang="ru-RU" sz="2400" b="1" dirty="0" err="1" smtClean="0">
                <a:solidFill>
                  <a:srgbClr val="002060"/>
                </a:solidFill>
              </a:rPr>
              <a:t>сонячної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системи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навколо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Сонця</a:t>
            </a:r>
            <a:r>
              <a:rPr lang="ru-RU" sz="2400" b="1" dirty="0" smtClean="0">
                <a:solidFill>
                  <a:srgbClr val="002060"/>
                </a:solidFill>
              </a:rPr>
              <a:t>, </a:t>
            </a:r>
            <a:r>
              <a:rPr lang="ru-RU" sz="2400" b="1" dirty="0" err="1" smtClean="0">
                <a:solidFill>
                  <a:srgbClr val="002060"/>
                </a:solidFill>
              </a:rPr>
              <a:t>німецький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астроном </a:t>
            </a:r>
            <a:br>
              <a:rPr lang="ru-RU" sz="2400" b="1" dirty="0">
                <a:solidFill>
                  <a:srgbClr val="002060"/>
                </a:solidFill>
              </a:rPr>
            </a:br>
            <a:r>
              <a:rPr lang="ru-RU" sz="2400" b="1" dirty="0" err="1" smtClean="0">
                <a:solidFill>
                  <a:srgbClr val="002060"/>
                </a:solidFill>
              </a:rPr>
              <a:t>И.е</a:t>
            </a:r>
            <a:r>
              <a:rPr lang="ru-RU" sz="2400" b="1" dirty="0" smtClean="0">
                <a:solidFill>
                  <a:srgbClr val="002060"/>
                </a:solidFill>
              </a:rPr>
              <a:t>. </a:t>
            </a:r>
            <a:r>
              <a:rPr lang="ru-RU" sz="2400" b="1" dirty="0">
                <a:solidFill>
                  <a:srgbClr val="002060"/>
                </a:solidFill>
              </a:rPr>
              <a:t>Боде в 1772 </a:t>
            </a:r>
            <a:r>
              <a:rPr lang="ru-RU" sz="2400" b="1" dirty="0" err="1" smtClean="0">
                <a:solidFill>
                  <a:srgbClr val="002060"/>
                </a:solidFill>
              </a:rPr>
              <a:t>склав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таблицю</a:t>
            </a:r>
            <a:r>
              <a:rPr lang="ru-RU" sz="2400" b="1" dirty="0" smtClean="0">
                <a:solidFill>
                  <a:srgbClr val="002060"/>
                </a:solidFill>
              </a:rPr>
              <a:t>: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00840719"/>
              </p:ext>
            </p:extLst>
          </p:nvPr>
        </p:nvGraphicFramePr>
        <p:xfrm>
          <a:off x="2544871" y="2249486"/>
          <a:ext cx="7972452" cy="3618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7484"/>
                <a:gridCol w="2657484"/>
                <a:gridCol w="2657484"/>
              </a:tblGrid>
              <a:tr h="1011299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№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Планета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err="1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Відстань</a:t>
                      </a:r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0" lang="en-US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) до </a:t>
                      </a:r>
                      <a:r>
                        <a:rPr kumimoji="0" lang="ru-RU" sz="1800" b="1" kern="1200" dirty="0" err="1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сонця</a:t>
                      </a:r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(в </a:t>
                      </a:r>
                      <a:r>
                        <a:rPr kumimoji="0" lang="ru-RU" sz="1800" b="1" kern="1200" dirty="0" err="1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астрономічних</a:t>
                      </a:r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b="1" kern="1200" dirty="0" err="1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одиницях</a:t>
                      </a:r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57836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Меркур</a:t>
                      </a:r>
                      <a:r>
                        <a:rPr lang="uk-UA" dirty="0" smtClean="0"/>
                        <a:t>і</a:t>
                      </a:r>
                      <a:r>
                        <a:rPr lang="ru-RU" dirty="0" smtClean="0"/>
                        <a:t>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0,4</a:t>
                      </a:r>
                      <a:endParaRPr lang="ru-RU" dirty="0"/>
                    </a:p>
                  </a:txBody>
                  <a:tcPr/>
                </a:tc>
              </a:tr>
              <a:tr h="357836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Венера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0,7</a:t>
                      </a:r>
                    </a:p>
                  </a:txBody>
                  <a:tcPr/>
                </a:tc>
              </a:tr>
              <a:tr h="357836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Земля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57836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Марс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1,5</a:t>
                      </a:r>
                      <a:endParaRPr lang="ru-RU" dirty="0"/>
                    </a:p>
                  </a:txBody>
                  <a:tcPr/>
                </a:tc>
              </a:tr>
              <a:tr h="357836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7836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Юпітер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5,2</a:t>
                      </a:r>
                      <a:endParaRPr lang="ru-RU" dirty="0"/>
                    </a:p>
                  </a:txBody>
                  <a:tcPr/>
                </a:tc>
              </a:tr>
              <a:tr h="412722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Сатурн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9,5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230515" y="4019161"/>
            <a:ext cx="8286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sz="1600" b="1" dirty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r>
              <a:rPr lang="ru-RU" sz="1600" dirty="0"/>
              <a:t>Данная формула особенно точна для Венеры, Земли и Юпитера.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77405" y="184666"/>
            <a:ext cx="70266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cap="all" dirty="0" smtClean="0">
                <a:solidFill>
                  <a:srgbClr val="002060"/>
                </a:solidFill>
              </a:rPr>
              <a:t>Функції </a:t>
            </a:r>
            <a:r>
              <a:rPr lang="uk-UA" sz="4400" b="1" cap="all" dirty="0">
                <a:solidFill>
                  <a:srgbClr val="002060"/>
                </a:solidFill>
              </a:rPr>
              <a:t>в астрономії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264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Картинка 8 из 2725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229717" y="3054339"/>
            <a:ext cx="476250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4149" y="0"/>
            <a:ext cx="11436823" cy="328911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   </a:t>
            </a:r>
            <a:r>
              <a:rPr lang="ru-RU" sz="2800" b="1" dirty="0" smtClean="0">
                <a:solidFill>
                  <a:srgbClr val="0070C0"/>
                </a:solidFill>
              </a:rPr>
              <a:t>Як, </a:t>
            </a:r>
            <a:r>
              <a:rPr lang="ru-RU" sz="2800" b="1" dirty="0" err="1" smtClean="0">
                <a:solidFill>
                  <a:srgbClr val="0070C0"/>
                </a:solidFill>
              </a:rPr>
              <a:t>відомомо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між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>
                <a:solidFill>
                  <a:srgbClr val="0070C0"/>
                </a:solidFill>
              </a:rPr>
              <a:t>Марсом и Юпитером </a:t>
            </a:r>
            <a:r>
              <a:rPr lang="ru-RU" sz="2800" b="1" dirty="0" err="1" smtClean="0">
                <a:solidFill>
                  <a:srgbClr val="0070C0"/>
                </a:solidFill>
              </a:rPr>
              <a:t>планети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>
                <a:solidFill>
                  <a:srgbClr val="0070C0"/>
                </a:solidFill>
              </a:rPr>
              <a:t>не </a:t>
            </a:r>
            <a:r>
              <a:rPr lang="ru-RU" sz="2800" b="1" dirty="0" err="1" smtClean="0">
                <a:solidFill>
                  <a:srgbClr val="0070C0"/>
                </a:solidFill>
              </a:rPr>
              <a:t>існує</a:t>
            </a:r>
            <a:r>
              <a:rPr lang="ru-RU" sz="2800" b="1" dirty="0" smtClean="0">
                <a:solidFill>
                  <a:srgbClr val="0070C0"/>
                </a:solidFill>
              </a:rPr>
              <a:t>, але за  таблицею </a:t>
            </a:r>
            <a:r>
              <a:rPr lang="ru-RU" sz="2800" b="1" dirty="0">
                <a:solidFill>
                  <a:srgbClr val="0070C0"/>
                </a:solidFill>
              </a:rPr>
              <a:t>Боде, на </a:t>
            </a:r>
            <a:r>
              <a:rPr lang="ru-RU" sz="2800" b="1" dirty="0" err="1" smtClean="0">
                <a:solidFill>
                  <a:srgbClr val="0070C0"/>
                </a:solidFill>
              </a:rPr>
              <a:t>даній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орбіті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повинне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знаходитися</a:t>
            </a:r>
            <a:r>
              <a:rPr lang="ru-RU" sz="2800" b="1" dirty="0" smtClean="0">
                <a:solidFill>
                  <a:srgbClr val="0070C0"/>
                </a:solidFill>
              </a:rPr>
              <a:t> яке-</a:t>
            </a:r>
            <a:r>
              <a:rPr lang="ru-RU" sz="2800" b="1" dirty="0" err="1" smtClean="0">
                <a:solidFill>
                  <a:srgbClr val="0070C0"/>
                </a:solidFill>
              </a:rPr>
              <a:t>небудь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косміческое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>
                <a:solidFill>
                  <a:srgbClr val="0070C0"/>
                </a:solidFill>
              </a:rPr>
              <a:t>тело. И </a:t>
            </a:r>
            <a:r>
              <a:rPr lang="ru-RU" sz="2800" b="1" dirty="0" err="1" smtClean="0">
                <a:solidFill>
                  <a:srgbClr val="0070C0"/>
                </a:solidFill>
              </a:rPr>
              <a:t>дійсно</a:t>
            </a:r>
            <a:r>
              <a:rPr lang="ru-RU" sz="2800" b="1" dirty="0">
                <a:solidFill>
                  <a:srgbClr val="0070C0"/>
                </a:solidFill>
              </a:rPr>
              <a:t>, </a:t>
            </a:r>
            <a:r>
              <a:rPr lang="ru-RU" sz="2800" b="1" dirty="0" err="1" smtClean="0">
                <a:solidFill>
                  <a:srgbClr val="0070C0"/>
                </a:solidFill>
              </a:rPr>
              <a:t>після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деяких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досліджень</a:t>
            </a:r>
            <a:r>
              <a:rPr lang="ru-RU" sz="2800" b="1" dirty="0" smtClean="0">
                <a:solidFill>
                  <a:srgbClr val="0070C0"/>
                </a:solidFill>
              </a:rPr>
              <a:t>  </a:t>
            </a:r>
            <a:r>
              <a:rPr lang="ru-RU" sz="2800" b="1" dirty="0" err="1" smtClean="0">
                <a:solidFill>
                  <a:srgbClr val="0070C0"/>
                </a:solidFill>
              </a:rPr>
              <a:t>вченими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був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відкритий</a:t>
            </a:r>
            <a:r>
              <a:rPr lang="ru-RU" sz="2800" b="1" dirty="0" smtClean="0">
                <a:solidFill>
                  <a:srgbClr val="0070C0"/>
                </a:solidFill>
              </a:rPr>
              <a:t> пояс </a:t>
            </a:r>
            <a:r>
              <a:rPr lang="ru-RU" sz="2800" b="1" dirty="0" err="1" smtClean="0">
                <a:solidFill>
                  <a:srgbClr val="0070C0"/>
                </a:solidFill>
              </a:rPr>
              <a:t>астероїдів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dirty="0" err="1" smtClean="0">
                <a:solidFill>
                  <a:srgbClr val="0070C0"/>
                </a:solidFill>
              </a:rPr>
              <a:t>Це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був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тріумф</a:t>
            </a:r>
            <a:r>
              <a:rPr lang="ru-RU" sz="2800" b="1" dirty="0" smtClean="0">
                <a:solidFill>
                  <a:srgbClr val="0070C0"/>
                </a:solidFill>
              </a:rPr>
              <a:t> науки і </a:t>
            </a:r>
            <a:r>
              <a:rPr lang="ru-RU" sz="2800" b="1" dirty="0">
                <a:solidFill>
                  <a:srgbClr val="0070C0"/>
                </a:solidFill>
              </a:rPr>
              <a:t>математики!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18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3295" y="584401"/>
            <a:ext cx="9905998" cy="1478570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 descr="http://nmsk.dp.ua/uploads/posts/2016-06/1465977185_uberezhemo-ditej-vid-nebezpeki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62" y="396809"/>
            <a:ext cx="4222589" cy="281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kps.kz/i/images/content/4c712a824a5389c3856419eedf69dd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92284" y="3028972"/>
            <a:ext cx="4212981" cy="361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162" y="4549676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 </a:t>
            </a:r>
            <a:r>
              <a:rPr lang="en-US" sz="2400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суб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єктивна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швидкість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плину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часу, 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 </a:t>
            </a:r>
            <a:r>
              <a:rPr lang="en-US" sz="2400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єктивна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швидкість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плину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часу,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 – час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життя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«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відпущеного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людині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 час,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прожил</a:t>
            </a:r>
            <a:r>
              <a:rPr lang="uk-U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людина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 flipV="1">
            <a:off x="7692284" y="1277967"/>
            <a:ext cx="3933624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5643486"/>
              </p:ext>
            </p:extLst>
          </p:nvPr>
        </p:nvGraphicFramePr>
        <p:xfrm>
          <a:off x="7692284" y="408504"/>
          <a:ext cx="2858024" cy="12599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9" name="Уравнение" r:id="rId5" imgW="888614" imgH="393529" progId="Equation.3">
                  <p:embed/>
                </p:oleObj>
              </mc:Choice>
              <mc:Fallback>
                <p:oleObj name="Уравнение" r:id="rId5" imgW="888614" imgH="393529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2284" y="408504"/>
                        <a:ext cx="2858024" cy="12599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 flipV="1">
            <a:off x="7692284" y="1537463"/>
            <a:ext cx="3933624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33295" y="355647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</a:rPr>
              <a:t>Ф</a:t>
            </a:r>
            <a:r>
              <a:rPr lang="ru-RU" sz="2400" dirty="0" smtClean="0">
                <a:solidFill>
                  <a:srgbClr val="002060"/>
                </a:solidFill>
              </a:rPr>
              <a:t>ормула </a:t>
            </a:r>
            <a:r>
              <a:rPr lang="ru-RU" sz="2400" dirty="0" err="1">
                <a:solidFill>
                  <a:srgbClr val="002060"/>
                </a:solidFill>
              </a:rPr>
              <a:t>залежності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суб</a:t>
            </a:r>
            <a:r>
              <a:rPr lang="en-US" sz="2400" dirty="0" smtClean="0">
                <a:solidFill>
                  <a:srgbClr val="002060"/>
                </a:solidFill>
              </a:rPr>
              <a:t>’</a:t>
            </a:r>
            <a:r>
              <a:rPr lang="ru-RU" sz="2400" dirty="0" err="1" smtClean="0">
                <a:solidFill>
                  <a:srgbClr val="002060"/>
                </a:solidFill>
              </a:rPr>
              <a:t>єктивного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сприйняття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від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об</a:t>
            </a:r>
            <a:r>
              <a:rPr lang="en-US" sz="2400" dirty="0" smtClean="0">
                <a:solidFill>
                  <a:srgbClr val="002060"/>
                </a:solidFill>
              </a:rPr>
              <a:t>’</a:t>
            </a:r>
            <a:r>
              <a:rPr lang="ru-RU" sz="2400" dirty="0" err="1" smtClean="0">
                <a:solidFill>
                  <a:srgbClr val="002060"/>
                </a:solidFill>
              </a:rPr>
              <a:t>єктивної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швидкості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плину</a:t>
            </a:r>
            <a:r>
              <a:rPr lang="ru-RU" sz="2400" dirty="0">
                <a:solidFill>
                  <a:srgbClr val="002060"/>
                </a:solidFill>
              </a:rPr>
              <a:t> часу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775" y="13452"/>
            <a:ext cx="3543030" cy="262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78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3594" y="74473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uk-UA" sz="4900" b="1" dirty="0">
                <a:solidFill>
                  <a:srgbClr val="002060"/>
                </a:solidFill>
              </a:rPr>
              <a:t>Функції в </a:t>
            </a:r>
            <a:r>
              <a:rPr lang="uk-UA" sz="4900" b="1" dirty="0" smtClean="0">
                <a:solidFill>
                  <a:srgbClr val="002060"/>
                </a:solidFill>
              </a:rPr>
              <a:t>біології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 descr="http://www.stihi.ru/pics/2016/02/08/55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3319" y="3801121"/>
            <a:ext cx="2901292" cy="300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stihi.ru/pics/2016/02/08/55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441" y="1928590"/>
            <a:ext cx="4683220" cy="485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48000" y="1928590"/>
            <a:ext cx="6096000" cy="300082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2251755"/>
            <a:ext cx="6096000" cy="235449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87" y="1028865"/>
            <a:ext cx="6465166" cy="271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8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smtClean="0">
                <a:solidFill>
                  <a:srgbClr val="002060"/>
                </a:solidFill>
              </a:rPr>
              <a:t>                     </a:t>
            </a:r>
            <a:r>
              <a:rPr lang="uk-UA" sz="4800" dirty="0" smtClean="0">
                <a:solidFill>
                  <a:srgbClr val="002060"/>
                </a:solidFill>
              </a:rPr>
              <a:t>Ріст бактерій</a:t>
            </a:r>
            <a:endParaRPr lang="ru-RU" sz="4800" dirty="0">
              <a:solidFill>
                <a:srgbClr val="002060"/>
              </a:solidFill>
            </a:endParaRPr>
          </a:p>
        </p:txBody>
      </p:sp>
      <p:pic>
        <p:nvPicPr>
          <p:cNvPr id="4" name="Picture 6" descr="http://stopgripp.ru/wp-content/uploads/2016/06/htmlconvd-J5ckNS_html_407df7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6411" y="347424"/>
            <a:ext cx="3205968" cy="223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do3.ru/images/cache/660x495/crop/images%7Ccms-image-0000037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703" y="2756848"/>
            <a:ext cx="4758518" cy="356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mediku.com.ua/referat-na-temu-rist-i-rozmnojennya-mikroorganizmu/12905_html_7b7dfc9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89" y="900753"/>
            <a:ext cx="3924354" cy="509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99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1158" y="71414"/>
            <a:ext cx="8786842" cy="642942"/>
          </a:xfrm>
        </p:spPr>
        <p:txBody>
          <a:bodyPr>
            <a:noAutofit/>
          </a:bodyPr>
          <a:lstStyle/>
          <a:p>
            <a:pPr algn="ctr"/>
            <a:r>
              <a:rPr lang="uk-UA" sz="2800" cap="none" dirty="0" smtClean="0">
                <a:solidFill>
                  <a:srgbClr val="002060"/>
                </a:solidFill>
              </a:rPr>
              <a:t>ЗАСТОСУВАННЯ ФУНКЦІЙ В БІОЛОГІЇ</a:t>
            </a:r>
            <a:r>
              <a:rPr lang="ru-RU" sz="2800" cap="none" dirty="0" smtClean="0">
                <a:solidFill>
                  <a:srgbClr val="002060"/>
                </a:solidFill>
              </a:rPr>
              <a:t> </a:t>
            </a:r>
            <a:endParaRPr lang="ru-RU" sz="2800" cap="none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38744" y="5781674"/>
            <a:ext cx="4000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Потомство </a:t>
            </a:r>
            <a:r>
              <a:rPr lang="ru-RU" dirty="0" err="1" smtClean="0"/>
              <a:t>кімнатних</a:t>
            </a:r>
            <a:r>
              <a:rPr lang="ru-RU" dirty="0" smtClean="0"/>
              <a:t> </a:t>
            </a:r>
            <a:r>
              <a:rPr lang="ru-RU" dirty="0"/>
              <a:t>мух за </a:t>
            </a:r>
            <a:r>
              <a:rPr lang="ru-RU" dirty="0" err="1" smtClean="0"/>
              <a:t>літо</a:t>
            </a:r>
            <a:r>
              <a:rPr lang="ru-RU" dirty="0" smtClean="0"/>
              <a:t> </a:t>
            </a:r>
            <a:r>
              <a:rPr lang="ru-RU" dirty="0" err="1" smtClean="0"/>
              <a:t>тілько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однієї</a:t>
            </a:r>
            <a:r>
              <a:rPr lang="ru-RU" dirty="0" smtClean="0"/>
              <a:t> </a:t>
            </a:r>
            <a:r>
              <a:rPr lang="ru-RU" dirty="0"/>
              <a:t>самки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скласти</a:t>
            </a:r>
            <a:r>
              <a:rPr lang="ru-RU" dirty="0" smtClean="0"/>
              <a:t> </a:t>
            </a:r>
            <a:r>
              <a:rPr lang="ru-RU" dirty="0"/>
              <a:t>8 • 10</a:t>
            </a:r>
            <a:r>
              <a:rPr lang="ru-RU" baseline="30000" dirty="0"/>
              <a:t>14</a:t>
            </a:r>
            <a:r>
              <a:rPr lang="ru-RU" dirty="0"/>
              <a:t>.</a:t>
            </a:r>
          </a:p>
        </p:txBody>
      </p:sp>
      <p:pic>
        <p:nvPicPr>
          <p:cNvPr id="1026" name="Picture 2" descr="D:\Users\Саня\Desktop\a90963e1c8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744" y="817940"/>
            <a:ext cx="4500562" cy="2325308"/>
          </a:xfrm>
          <a:prstGeom prst="rect">
            <a:avLst/>
          </a:prstGeom>
          <a:noFill/>
        </p:spPr>
      </p:pic>
      <p:pic>
        <p:nvPicPr>
          <p:cNvPr id="13314" name="Picture 2" descr="D:\Users\Саня\Desktop\pic2.gif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810234" y="928670"/>
            <a:ext cx="2571768" cy="2741602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13315" name="Picture 3" descr="D:\Users\Саня\Desktop\pic3.gif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2193920" y="3884586"/>
            <a:ext cx="2479507" cy="2571768"/>
          </a:xfrm>
          <a:prstGeom prst="rect">
            <a:avLst/>
          </a:prstGeom>
          <a:noFill/>
        </p:spPr>
      </p:pic>
      <p:pic>
        <p:nvPicPr>
          <p:cNvPr id="2052" name="Picture 4" descr="D:\Users\Саня\Desktop\Муха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38744" y="3246832"/>
            <a:ext cx="3286148" cy="2534842"/>
          </a:xfrm>
          <a:prstGeom prst="rect">
            <a:avLst/>
          </a:prstGeom>
          <a:noFill/>
        </p:spPr>
      </p:pic>
      <p:pic>
        <p:nvPicPr>
          <p:cNvPr id="8" name="Picture 2" descr="C:\Documents and Settings\Loner\Рабочий стол\Новая папка\6546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88593" y="3993768"/>
            <a:ext cx="2786082" cy="20868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643458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8451" y="2318916"/>
            <a:ext cx="6733345" cy="1210282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solidFill>
                  <a:srgbClr val="002060"/>
                </a:solidFill>
              </a:rPr>
              <a:t>Лікарі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виявляють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хвороби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серця,вивчаючи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графіки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отримані</a:t>
            </a:r>
            <a:r>
              <a:rPr lang="ru-RU" dirty="0">
                <a:solidFill>
                  <a:srgbClr val="002060"/>
                </a:solidFill>
              </a:rPr>
              <a:t> за </a:t>
            </a:r>
            <a:r>
              <a:rPr lang="ru-RU" dirty="0" err="1" smtClean="0">
                <a:solidFill>
                  <a:srgbClr val="002060"/>
                </a:solidFill>
              </a:rPr>
              <a:t>допомогою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кардіографа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їх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називають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кардіограмами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6146" name="Picture 2" descr="http://www.tenox.ru/wp-content/uploads/2011/06/kartinka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999" y="115581"/>
            <a:ext cx="3716476" cy="530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zdravoohranenie.ru/upload/iblock/592/592b5e8dbe796dd95e07882f1d552a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737" y="4113330"/>
            <a:ext cx="3209262" cy="261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98451" y="579604"/>
            <a:ext cx="67545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cap="all" dirty="0">
                <a:solidFill>
                  <a:srgbClr val="002060"/>
                </a:solidFill>
              </a:rPr>
              <a:t>Застосування в медицині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Рисунок 5" descr="http://zhmud-s.moy.su/_si/0/369442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4436" y="4104559"/>
            <a:ext cx="3311204" cy="262753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83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1251278"/>
            <a:ext cx="9905998" cy="1478570"/>
          </a:xfrm>
        </p:spPr>
        <p:txBody>
          <a:bodyPr>
            <a:normAutofit fontScale="90000"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  <a:defRPr/>
            </a:pPr>
            <a:r>
              <a:rPr lang="ru-RU" cap="none" dirty="0" smtClean="0">
                <a:solidFill>
                  <a:srgbClr val="002060"/>
                </a:solidFill>
              </a:rPr>
              <a:t>                         </a:t>
            </a:r>
            <a:r>
              <a:rPr lang="ru-RU" cap="none" dirty="0" err="1" smtClean="0">
                <a:solidFill>
                  <a:srgbClr val="002060"/>
                </a:solidFill>
              </a:rPr>
              <a:t>Кардиограми</a:t>
            </a:r>
            <a:r>
              <a:rPr lang="ru-RU" cap="none" dirty="0">
                <a:solidFill>
                  <a:srgbClr val="002060"/>
                </a:solidFill>
              </a:rPr>
              <a:t/>
            </a:r>
            <a:br>
              <a:rPr lang="ru-RU" cap="none" dirty="0">
                <a:solidFill>
                  <a:srgbClr val="002060"/>
                </a:solidFill>
              </a:rPr>
            </a:br>
            <a:r>
              <a:rPr lang="ru-RU" cap="none" dirty="0">
                <a:solidFill>
                  <a:srgbClr val="002060"/>
                </a:solidFill>
              </a:rPr>
              <a:t>.</a:t>
            </a:r>
            <a:r>
              <a:rPr lang="ru-RU" cap="none" dirty="0" err="1">
                <a:solidFill>
                  <a:srgbClr val="002060"/>
                </a:solidFill>
              </a:rPr>
              <a:t>Кардіограма</a:t>
            </a:r>
            <a:r>
              <a:rPr lang="ru-RU" cap="none" dirty="0">
                <a:solidFill>
                  <a:srgbClr val="002060"/>
                </a:solidFill>
              </a:rPr>
              <a:t> – </a:t>
            </a:r>
            <a:r>
              <a:rPr lang="ru-RU" cap="none" dirty="0" err="1">
                <a:solidFill>
                  <a:srgbClr val="002060"/>
                </a:solidFill>
              </a:rPr>
              <a:t>графік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cap="none" dirty="0" err="1">
                <a:solidFill>
                  <a:srgbClr val="002060"/>
                </a:solidFill>
              </a:rPr>
              <a:t>работи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cap="none" dirty="0" err="1">
                <a:solidFill>
                  <a:srgbClr val="002060"/>
                </a:solidFill>
              </a:rPr>
              <a:t>серця</a:t>
            </a:r>
            <a:r>
              <a:rPr lang="ru-RU" cap="none" dirty="0">
                <a:solidFill>
                  <a:srgbClr val="002060"/>
                </a:solidFill>
              </a:rPr>
              <a:t>. </a:t>
            </a:r>
            <a:r>
              <a:rPr lang="ru-RU" cap="none" dirty="0" err="1">
                <a:solidFill>
                  <a:srgbClr val="002060"/>
                </a:solidFill>
              </a:rPr>
              <a:t>Це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cap="none" dirty="0" err="1">
                <a:solidFill>
                  <a:srgbClr val="002060"/>
                </a:solidFill>
              </a:rPr>
              <a:t>наглядний</a:t>
            </a:r>
            <a:r>
              <a:rPr lang="ru-RU" cap="none" dirty="0">
                <a:solidFill>
                  <a:srgbClr val="002060"/>
                </a:solidFill>
              </a:rPr>
              <a:t> приклад </a:t>
            </a:r>
            <a:r>
              <a:rPr lang="ru-RU" cap="none" dirty="0" err="1">
                <a:solidFill>
                  <a:srgbClr val="002060"/>
                </a:solidFill>
              </a:rPr>
              <a:t>функції</a:t>
            </a:r>
            <a:r>
              <a:rPr lang="ru-RU" cap="none" dirty="0">
                <a:solidFill>
                  <a:srgbClr val="002060"/>
                </a:solidFill>
              </a:rPr>
              <a:t>, </a:t>
            </a:r>
            <a:r>
              <a:rPr lang="ru-RU" cap="none" dirty="0" err="1">
                <a:solidFill>
                  <a:srgbClr val="002060"/>
                </a:solidFill>
              </a:rPr>
              <a:t>заданої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cap="none" dirty="0" err="1">
                <a:solidFill>
                  <a:srgbClr val="002060"/>
                </a:solidFill>
              </a:rPr>
              <a:t>графічно</a:t>
            </a:r>
            <a:r>
              <a:rPr lang="ru-RU" cap="none" dirty="0">
                <a:solidFill>
                  <a:srgbClr val="002060"/>
                </a:solidFill>
              </a:rPr>
              <a:t>. На </a:t>
            </a:r>
            <a:r>
              <a:rPr lang="ru-RU" cap="none" dirty="0" err="1">
                <a:solidFill>
                  <a:srgbClr val="002060"/>
                </a:solidFill>
              </a:rPr>
              <a:t>графіку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cap="none" dirty="0" err="1">
                <a:solidFill>
                  <a:srgbClr val="002060"/>
                </a:solidFill>
              </a:rPr>
              <a:t>можна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cap="none" dirty="0" err="1">
                <a:solidFill>
                  <a:srgbClr val="002060"/>
                </a:solidFill>
              </a:rPr>
              <a:t>бачити</a:t>
            </a:r>
            <a:r>
              <a:rPr lang="ru-RU" cap="none" dirty="0">
                <a:solidFill>
                  <a:srgbClr val="002060"/>
                </a:solidFill>
              </a:rPr>
              <a:t> максимум и </a:t>
            </a:r>
            <a:r>
              <a:rPr lang="ru-RU" cap="none" dirty="0" err="1">
                <a:solidFill>
                  <a:srgbClr val="002060"/>
                </a:solidFill>
              </a:rPr>
              <a:t>мінімум</a:t>
            </a:r>
            <a:r>
              <a:rPr lang="ru-RU" cap="none" dirty="0">
                <a:solidFill>
                  <a:srgbClr val="002060"/>
                </a:solidFill>
              </a:rPr>
              <a:t>, </a:t>
            </a:r>
            <a:r>
              <a:rPr lang="ru-RU" cap="none" dirty="0" err="1">
                <a:solidFill>
                  <a:srgbClr val="002060"/>
                </a:solidFill>
              </a:rPr>
              <a:t>фрагменти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cap="none" dirty="0" err="1">
                <a:solidFill>
                  <a:srgbClr val="002060"/>
                </a:solidFill>
              </a:rPr>
              <a:t>лінійної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cap="none" dirty="0" err="1">
                <a:solidFill>
                  <a:srgbClr val="002060"/>
                </a:solidFill>
              </a:rPr>
              <a:t>функції</a:t>
            </a:r>
            <a:r>
              <a:rPr lang="ru-RU" cap="none" dirty="0">
                <a:solidFill>
                  <a:srgbClr val="002060"/>
                </a:solidFill>
              </a:rPr>
              <a:t>, </a:t>
            </a:r>
            <a:r>
              <a:rPr lang="ru-RU" cap="none" dirty="0" err="1">
                <a:solidFill>
                  <a:srgbClr val="002060"/>
                </a:solidFill>
              </a:rPr>
              <a:t>зглажування</a:t>
            </a:r>
            <a:r>
              <a:rPr lang="ru-RU" cap="none" dirty="0">
                <a:solidFill>
                  <a:srgbClr val="002060"/>
                </a:solidFill>
              </a:rPr>
              <a:t>  </a:t>
            </a:r>
            <a:r>
              <a:rPr lang="ru-RU" cap="none" dirty="0" err="1">
                <a:solidFill>
                  <a:srgbClr val="002060"/>
                </a:solidFill>
              </a:rPr>
              <a:t>ліній</a:t>
            </a:r>
            <a:r>
              <a:rPr lang="ru-RU" cap="none" dirty="0">
                <a:solidFill>
                  <a:srgbClr val="002060"/>
                </a:solidFill>
              </a:rPr>
              <a:t> </a:t>
            </a:r>
            <a:r>
              <a:rPr lang="ru-RU" sz="2400" cap="none" dirty="0">
                <a:solidFill>
                  <a:srgbClr val="002060"/>
                </a:solidFill>
              </a:rPr>
              <a:t/>
            </a:r>
            <a:br>
              <a:rPr lang="ru-RU" sz="2400" cap="none" dirty="0">
                <a:solidFill>
                  <a:srgbClr val="002060"/>
                </a:solidFill>
              </a:rPr>
            </a:b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1413" y="3414158"/>
            <a:ext cx="4529721" cy="32006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678" y="3412342"/>
            <a:ext cx="4529650" cy="3202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7259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7891" y="0"/>
            <a:ext cx="9905998" cy="1523882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Застосування в </a:t>
            </a:r>
            <a:r>
              <a:rPr lang="uk-UA" b="1" dirty="0" smtClean="0">
                <a:solidFill>
                  <a:srgbClr val="002060"/>
                </a:solidFill>
              </a:rPr>
              <a:t>сейсмології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2033" y="5563655"/>
            <a:ext cx="11888360" cy="237234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383" y="865767"/>
            <a:ext cx="7662340" cy="5730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882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208" y="506346"/>
            <a:ext cx="9905998" cy="1478570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Інформаційний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бум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245" name="Picture 5" descr="http://ukurier.gov.ua/media/images/2015-2/daysoffashion.com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04479" y="3908411"/>
            <a:ext cx="3740727" cy="265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6" descr="image25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411" y="3755978"/>
            <a:ext cx="2460625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 descr="https://im0-tub-ua.yandex.net/i?id=152be26f890b8d11b58beb57c013e53a&amp;n=33&amp;h=215&amp;w=24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361" y="1529744"/>
            <a:ext cx="23526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https://im0-tub-ua.yandex.net/i?id=58e311da8eed4fd375d6c873491c71e9&amp;n=33&amp;h=215&amp;w=28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077" y="4113659"/>
            <a:ext cx="27336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71036" y="205252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говорять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інформа­ційний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бум.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Стверджують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подвоюється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кожні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десять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17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1491" y="569306"/>
            <a:ext cx="9905998" cy="1478570"/>
          </a:xfrm>
        </p:spPr>
        <p:txBody>
          <a:bodyPr/>
          <a:lstStyle/>
          <a:p>
            <a:pPr marR="95250" algn="ctr">
              <a:spcBef>
                <a:spcPts val="750"/>
              </a:spcBef>
              <a:spcAft>
                <a:spcPts val="750"/>
              </a:spcAf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ФУНКЦІЇ В ЕКОНОМІЦІ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9334" y="2047876"/>
            <a:ext cx="9905999" cy="3541714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marR="95250" indent="0" algn="ctr">
              <a:spcBef>
                <a:spcPts val="750"/>
              </a:spcBef>
              <a:spcAft>
                <a:spcPts val="750"/>
              </a:spcAft>
              <a:buNone/>
            </a:pP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124" name="Picture 4" descr="https://im1-tub-ua.yandex.net/i?id=1c3165b39b45525f27780229e7523939&amp;n=33&amp;h=215&amp;w=3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6" y="3580950"/>
            <a:ext cx="4996265" cy="314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im1-tub-ua.yandex.net/i?id=cc3ffcd7eee35ca6579a0077702700d2&amp;n=33&amp;h=215&amp;w=4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33850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33068" y="2066945"/>
            <a:ext cx="6096000" cy="4791055"/>
          </a:xfrm>
          <a:prstGeom prst="rect">
            <a:avLst/>
          </a:prstGeom>
        </p:spPr>
        <p:txBody>
          <a:bodyPr>
            <a:spAutoFit/>
          </a:bodyPr>
          <a:lstStyle/>
          <a:p>
            <a:pPr marL="95250" marR="95250">
              <a:spcBef>
                <a:spcPts val="750"/>
              </a:spcBef>
              <a:spcAft>
                <a:spcPts val="750"/>
              </a:spcAft>
            </a:pP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· 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функція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корисності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залежність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корисності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тобто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результату,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ефекту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деякої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дії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від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її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рівня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інтенсивності</a:t>
            </a: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) ;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5250" marR="95250">
              <a:spcBef>
                <a:spcPts val="750"/>
              </a:spcBef>
              <a:spcAft>
                <a:spcPts val="750"/>
              </a:spcAft>
            </a:pP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· 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виробнича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функція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– 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залежність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результату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виробничої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діяльності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від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факторів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що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її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зумовлюють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5250" marR="95250">
              <a:spcBef>
                <a:spcPts val="750"/>
              </a:spcBef>
              <a:spcAft>
                <a:spcPts val="750"/>
              </a:spcAft>
            </a:pP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· 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функція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випуску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 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–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залежність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обсягу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виробництва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від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наявності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або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споживання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ресурсів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5250" marR="95250">
              <a:spcBef>
                <a:spcPts val="750"/>
              </a:spcBef>
              <a:spcAft>
                <a:spcPts val="750"/>
              </a:spcAft>
            </a:pP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· 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функція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витрат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 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залежність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витрат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виробництва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від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обсягу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продукції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5250" marR="95250">
              <a:spcBef>
                <a:spcPts val="750"/>
              </a:spcBef>
              <a:spcAft>
                <a:spcPts val="750"/>
              </a:spcAft>
            </a:pP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· 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функції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попиту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споживання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та </a:t>
            </a:r>
            <a:r>
              <a:rPr lang="ru-RU" b="1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пропозиції</a:t>
            </a:r>
            <a:r>
              <a:rPr lang="ru-RU" b="1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– 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залежність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обсягу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попиту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споживання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й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пропозиції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окремих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товарів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або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послуг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від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різноманітних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факторів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(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наприклад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ціни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, доходу </a:t>
            </a:r>
            <a:r>
              <a:rPr lang="ru-RU" i="1" dirty="0" err="1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тощо</a:t>
            </a:r>
            <a:r>
              <a:rPr lang="ru-RU" i="1" dirty="0">
                <a:solidFill>
                  <a:schemeClr val="bg1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).</a:t>
            </a:r>
            <a:endParaRPr lang="ru-RU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248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8530" y="727700"/>
            <a:ext cx="9905998" cy="147857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9531" y="152966"/>
            <a:ext cx="10186134" cy="2053304"/>
          </a:xfrm>
          <a:prstGeom prst="rect">
            <a:avLst/>
          </a:prstGeom>
        </p:spPr>
      </p:pic>
      <p:pic>
        <p:nvPicPr>
          <p:cNvPr id="6146" name="Рисунок 69" descr="http://ok-t.ru/studopedia/baza6/1115501065045.files/image0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2811438"/>
            <a:ext cx="4756719" cy="2883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http://1778.com.ua/uploads/all/image/Biznes/Dengi/EV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903" y="2811438"/>
            <a:ext cx="4619625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65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6004" y="-138571"/>
            <a:ext cx="9905998" cy="147857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4934" y="189754"/>
            <a:ext cx="9905999" cy="3541714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Приклад 2.( </a:t>
            </a:r>
            <a:r>
              <a:rPr lang="ru-RU" b="1" dirty="0" err="1">
                <a:solidFill>
                  <a:srgbClr val="002060"/>
                </a:solidFill>
              </a:rPr>
              <a:t>залежністьпопиту</a:t>
            </a:r>
            <a:r>
              <a:rPr lang="ru-RU" b="1" dirty="0">
                <a:solidFill>
                  <a:srgbClr val="002060"/>
                </a:solidFill>
              </a:rPr>
              <a:t> й </a:t>
            </a:r>
            <a:r>
              <a:rPr lang="ru-RU" b="1" dirty="0" err="1">
                <a:solidFill>
                  <a:srgbClr val="002060"/>
                </a:solidFill>
              </a:rPr>
              <a:t>пропозиції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від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ціни</a:t>
            </a:r>
            <a:r>
              <a:rPr lang="ru-RU" b="1" dirty="0">
                <a:solidFill>
                  <a:srgbClr val="002060"/>
                </a:solidFill>
              </a:rPr>
              <a:t>). </a:t>
            </a:r>
            <a:r>
              <a:rPr lang="ru-RU" b="1" dirty="0" err="1">
                <a:solidFill>
                  <a:srgbClr val="002060"/>
                </a:solidFill>
              </a:rPr>
              <a:t>Розглядаючи</a:t>
            </a:r>
            <a:r>
              <a:rPr lang="ru-RU" b="1" dirty="0">
                <a:solidFill>
                  <a:srgbClr val="002060"/>
                </a:solidFill>
              </a:rPr>
              <a:t> в </a:t>
            </a:r>
            <a:r>
              <a:rPr lang="ru-RU" b="1" dirty="0" err="1">
                <a:solidFill>
                  <a:srgbClr val="002060"/>
                </a:solidFill>
              </a:rPr>
              <a:t>одній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системі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коорди-нат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криві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попиту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en-US" b="1" dirty="0">
                <a:solidFill>
                  <a:srgbClr val="002060"/>
                </a:solidFill>
              </a:rPr>
              <a:t>q = q(p) </a:t>
            </a:r>
            <a:r>
              <a:rPr lang="ru-RU" b="1" dirty="0">
                <a:solidFill>
                  <a:srgbClr val="002060"/>
                </a:solidFill>
              </a:rPr>
              <a:t>та </a:t>
            </a:r>
            <a:r>
              <a:rPr lang="ru-RU" b="1" dirty="0" err="1">
                <a:solidFill>
                  <a:srgbClr val="002060"/>
                </a:solidFill>
              </a:rPr>
              <a:t>пропозиції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en-US" b="1" dirty="0">
                <a:solidFill>
                  <a:srgbClr val="002060"/>
                </a:solidFill>
              </a:rPr>
              <a:t>s = s (p), </a:t>
            </a:r>
            <a:r>
              <a:rPr lang="ru-RU" b="1" dirty="0" err="1">
                <a:solidFill>
                  <a:srgbClr val="002060"/>
                </a:solidFill>
              </a:rPr>
              <a:t>можна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встановити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ринкову</a:t>
            </a:r>
            <a:r>
              <a:rPr lang="ru-RU" b="1" dirty="0">
                <a:solidFill>
                  <a:srgbClr val="002060"/>
                </a:solidFill>
              </a:rPr>
              <a:t> (</a:t>
            </a:r>
            <a:r>
              <a:rPr lang="ru-RU" b="1" dirty="0" err="1">
                <a:solidFill>
                  <a:srgbClr val="002060"/>
                </a:solidFill>
              </a:rPr>
              <a:t>рівноважну</a:t>
            </a:r>
            <a:r>
              <a:rPr lang="ru-RU" b="1" dirty="0">
                <a:solidFill>
                  <a:srgbClr val="002060"/>
                </a:solidFill>
              </a:rPr>
              <a:t>) </a:t>
            </a:r>
            <a:r>
              <a:rPr lang="ru-RU" b="1" dirty="0" err="1">
                <a:solidFill>
                  <a:srgbClr val="002060"/>
                </a:solidFill>
              </a:rPr>
              <a:t>ціну</a:t>
            </a:r>
            <a:r>
              <a:rPr lang="ru-RU" b="1" dirty="0">
                <a:solidFill>
                  <a:srgbClr val="002060"/>
                </a:solidFill>
              </a:rPr>
              <a:t>  </a:t>
            </a:r>
            <a:r>
              <a:rPr lang="ru-RU" b="1" dirty="0" err="1">
                <a:solidFill>
                  <a:srgbClr val="002060"/>
                </a:solidFill>
              </a:rPr>
              <a:t>даного</a:t>
            </a:r>
            <a:r>
              <a:rPr lang="ru-RU" b="1" dirty="0">
                <a:solidFill>
                  <a:srgbClr val="002060"/>
                </a:solidFill>
              </a:rPr>
              <a:t> товару в </a:t>
            </a:r>
            <a:r>
              <a:rPr lang="ru-RU" b="1" dirty="0" err="1">
                <a:solidFill>
                  <a:srgbClr val="002060"/>
                </a:solidFill>
              </a:rPr>
              <a:t>процесі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формування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ціни</a:t>
            </a:r>
            <a:r>
              <a:rPr lang="ru-RU" b="1" dirty="0">
                <a:solidFill>
                  <a:srgbClr val="002060"/>
                </a:solidFill>
              </a:rPr>
              <a:t> в </a:t>
            </a:r>
            <a:r>
              <a:rPr lang="ru-RU" b="1" dirty="0" err="1">
                <a:solidFill>
                  <a:srgbClr val="002060"/>
                </a:solidFill>
              </a:rPr>
              <a:t>умовах</a:t>
            </a:r>
            <a:r>
              <a:rPr lang="ru-RU" b="1" dirty="0">
                <a:solidFill>
                  <a:srgbClr val="002060"/>
                </a:solidFill>
              </a:rPr>
              <a:t> конкурентного ринку </a:t>
            </a:r>
          </a:p>
        </p:txBody>
      </p:sp>
      <p:pic>
        <p:nvPicPr>
          <p:cNvPr id="7172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94" y="2640369"/>
            <a:ext cx="45720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http://futureag.info/wp-content/uploads/2015/10/221015-Food-mark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934" y="2579426"/>
            <a:ext cx="5309464" cy="349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4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6571" y="-261701"/>
            <a:ext cx="9905999" cy="3541714"/>
          </a:xfrm>
        </p:spPr>
        <p:txBody>
          <a:bodyPr>
            <a:normAutofit fontScale="92500"/>
          </a:bodyPr>
          <a:lstStyle/>
          <a:p>
            <a:endParaRPr lang="ru-RU" b="1" dirty="0"/>
          </a:p>
          <a:p>
            <a:r>
              <a:rPr lang="ru-RU" sz="2600" b="1" dirty="0">
                <a:solidFill>
                  <a:srgbClr val="002060"/>
                </a:solidFill>
              </a:rPr>
              <a:t>Приклад 3.( </a:t>
            </a:r>
            <a:r>
              <a:rPr lang="ru-RU" sz="2600" b="1" dirty="0" err="1">
                <a:solidFill>
                  <a:srgbClr val="002060"/>
                </a:solidFill>
              </a:rPr>
              <a:t>функція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споживання</a:t>
            </a:r>
            <a:r>
              <a:rPr lang="ru-RU" sz="2600" b="1" dirty="0">
                <a:solidFill>
                  <a:srgbClr val="002060"/>
                </a:solidFill>
              </a:rPr>
              <a:t> та </a:t>
            </a:r>
            <a:r>
              <a:rPr lang="ru-RU" sz="2600" b="1" dirty="0" err="1">
                <a:solidFill>
                  <a:srgbClr val="002060"/>
                </a:solidFill>
              </a:rPr>
              <a:t>лінії</a:t>
            </a:r>
            <a:r>
              <a:rPr lang="ru-RU" sz="2600" b="1" dirty="0">
                <a:solidFill>
                  <a:srgbClr val="002060"/>
                </a:solidFill>
              </a:rPr>
              <a:t> бюджетного </a:t>
            </a:r>
            <a:r>
              <a:rPr lang="ru-RU" sz="2600" b="1" dirty="0" err="1">
                <a:solidFill>
                  <a:srgbClr val="002060"/>
                </a:solidFill>
              </a:rPr>
              <a:t>обмеження</a:t>
            </a:r>
            <a:r>
              <a:rPr lang="ru-RU" sz="2600" b="1" dirty="0">
                <a:solidFill>
                  <a:srgbClr val="002060"/>
                </a:solidFill>
              </a:rPr>
              <a:t>). В </a:t>
            </a:r>
            <a:r>
              <a:rPr lang="ru-RU" sz="2600" b="1" dirty="0" err="1">
                <a:solidFill>
                  <a:srgbClr val="002060"/>
                </a:solidFill>
              </a:rPr>
              <a:t>теорії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споживчого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по-питу</a:t>
            </a:r>
            <a:r>
              <a:rPr lang="ru-RU" sz="2600" b="1" dirty="0">
                <a:solidFill>
                  <a:srgbClr val="002060"/>
                </a:solidFill>
              </a:rPr>
              <a:t> на два </a:t>
            </a:r>
            <a:r>
              <a:rPr lang="ru-RU" sz="2600" b="1" dirty="0" err="1">
                <a:solidFill>
                  <a:srgbClr val="002060"/>
                </a:solidFill>
              </a:rPr>
              <a:t>товари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en-US" sz="2600" b="1" dirty="0">
                <a:solidFill>
                  <a:srgbClr val="002060"/>
                </a:solidFill>
              </a:rPr>
              <a:t>x </a:t>
            </a:r>
            <a:r>
              <a:rPr lang="ru-RU" sz="2600" b="1" dirty="0">
                <a:solidFill>
                  <a:srgbClr val="002060"/>
                </a:solidFill>
              </a:rPr>
              <a:t>та </a:t>
            </a:r>
            <a:r>
              <a:rPr lang="en-US" sz="2600" b="1" dirty="0">
                <a:solidFill>
                  <a:srgbClr val="002060"/>
                </a:solidFill>
              </a:rPr>
              <a:t>y </a:t>
            </a:r>
            <a:r>
              <a:rPr lang="ru-RU" sz="2600" b="1" dirty="0" err="1">
                <a:solidFill>
                  <a:srgbClr val="002060"/>
                </a:solidFill>
              </a:rPr>
              <a:t>перевага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споживача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описується</a:t>
            </a:r>
            <a:r>
              <a:rPr lang="ru-RU" sz="2600" b="1" dirty="0">
                <a:solidFill>
                  <a:srgbClr val="002060"/>
                </a:solidFill>
              </a:rPr>
              <a:t> кривою </a:t>
            </a:r>
            <a:r>
              <a:rPr lang="ru-RU" sz="2600" b="1" dirty="0" err="1">
                <a:solidFill>
                  <a:srgbClr val="002060"/>
                </a:solidFill>
              </a:rPr>
              <a:t>байдужості</a:t>
            </a:r>
            <a:endParaRPr lang="ru-RU" sz="2600" b="1" dirty="0">
              <a:solidFill>
                <a:srgbClr val="002060"/>
              </a:solidFill>
            </a:endParaRPr>
          </a:p>
          <a:p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en-US" sz="2600" b="1" dirty="0">
                <a:solidFill>
                  <a:srgbClr val="002060"/>
                </a:solidFill>
              </a:rPr>
              <a:t>U ( x, y) =  - </a:t>
            </a:r>
            <a:r>
              <a:rPr lang="ru-RU" sz="2600" b="1" dirty="0" err="1">
                <a:solidFill>
                  <a:srgbClr val="002060"/>
                </a:solidFill>
              </a:rPr>
              <a:t>лінією</a:t>
            </a:r>
            <a:r>
              <a:rPr lang="ru-RU" sz="2600" b="1" dirty="0">
                <a:solidFill>
                  <a:srgbClr val="002060"/>
                </a:solidFill>
              </a:rPr>
              <a:t>, </a:t>
            </a:r>
            <a:r>
              <a:rPr lang="ru-RU" sz="2600" b="1" dirty="0" err="1">
                <a:solidFill>
                  <a:srgbClr val="002060"/>
                </a:solidFill>
              </a:rPr>
              <a:t>вздовж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якої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корисність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двох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товарів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en-US" sz="2600" b="1" dirty="0">
                <a:solidFill>
                  <a:srgbClr val="002060"/>
                </a:solidFill>
              </a:rPr>
              <a:t>x </a:t>
            </a:r>
            <a:r>
              <a:rPr lang="ru-RU" sz="2600" b="1" dirty="0">
                <a:solidFill>
                  <a:srgbClr val="002060"/>
                </a:solidFill>
              </a:rPr>
              <a:t>і </a:t>
            </a:r>
            <a:r>
              <a:rPr lang="en-US" sz="2600" b="1" dirty="0">
                <a:solidFill>
                  <a:srgbClr val="002060"/>
                </a:solidFill>
              </a:rPr>
              <a:t>y </a:t>
            </a:r>
            <a:r>
              <a:rPr lang="ru-RU" sz="2600" b="1" dirty="0" err="1">
                <a:solidFill>
                  <a:srgbClr val="002060"/>
                </a:solidFill>
              </a:rPr>
              <a:t>однакова</a:t>
            </a:r>
            <a:r>
              <a:rPr lang="ru-RU" sz="2600" b="1" dirty="0">
                <a:solidFill>
                  <a:srgbClr val="002060"/>
                </a:solidFill>
              </a:rPr>
              <a:t>, і </a:t>
            </a:r>
            <a:r>
              <a:rPr lang="ru-RU" sz="2600" b="1" dirty="0" err="1">
                <a:solidFill>
                  <a:srgbClr val="002060"/>
                </a:solidFill>
              </a:rPr>
              <a:t>розглядаються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бюджетні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обмеження</a:t>
            </a:r>
            <a:r>
              <a:rPr lang="ru-RU" sz="2600" b="1" dirty="0">
                <a:solidFill>
                  <a:srgbClr val="002060"/>
                </a:solidFill>
              </a:rPr>
              <a:t> (</a:t>
            </a:r>
            <a:r>
              <a:rPr lang="ru-RU" sz="2600" b="1" dirty="0" err="1">
                <a:solidFill>
                  <a:srgbClr val="002060"/>
                </a:solidFill>
              </a:rPr>
              <a:t>товари</a:t>
            </a:r>
            <a:r>
              <a:rPr lang="ru-RU" sz="2600" b="1" dirty="0">
                <a:solidFill>
                  <a:srgbClr val="002060"/>
                </a:solidFill>
              </a:rPr>
              <a:t>, </a:t>
            </a:r>
            <a:r>
              <a:rPr lang="ru-RU" sz="2600" b="1" dirty="0" err="1">
                <a:solidFill>
                  <a:srgbClr val="002060"/>
                </a:solidFill>
              </a:rPr>
              <a:t>маємо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лінію</a:t>
            </a:r>
            <a:r>
              <a:rPr lang="ru-RU" sz="2600" b="1" dirty="0">
                <a:solidFill>
                  <a:srgbClr val="002060"/>
                </a:solidFill>
              </a:rPr>
              <a:t> бюджетного </a:t>
            </a:r>
            <a:r>
              <a:rPr lang="ru-RU" sz="2600" b="1" dirty="0" err="1">
                <a:solidFill>
                  <a:srgbClr val="002060"/>
                </a:solidFill>
              </a:rPr>
              <a:t>обмеження</a:t>
            </a:r>
            <a:r>
              <a:rPr lang="ru-RU" sz="2600" b="1" dirty="0">
                <a:solidFill>
                  <a:srgbClr val="002060"/>
                </a:solidFill>
              </a:rPr>
              <a:t>-товар </a:t>
            </a:r>
            <a:r>
              <a:rPr lang="ru-RU" sz="2600" b="1" dirty="0" err="1">
                <a:solidFill>
                  <a:srgbClr val="002060"/>
                </a:solidFill>
              </a:rPr>
              <a:t>купувати</a:t>
            </a:r>
            <a:r>
              <a:rPr lang="ru-RU" sz="2600" b="1" dirty="0">
                <a:solidFill>
                  <a:srgbClr val="002060"/>
                </a:solidFill>
              </a:rPr>
              <a:t> не </a:t>
            </a:r>
            <a:r>
              <a:rPr lang="ru-RU" sz="2600" b="1" dirty="0" err="1">
                <a:solidFill>
                  <a:srgbClr val="002060"/>
                </a:solidFill>
              </a:rPr>
              <a:t>бу-дуть.витрати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споживача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smtClean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перевищують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ru-RU" sz="2600" b="1" dirty="0" err="1">
                <a:solidFill>
                  <a:srgbClr val="002060"/>
                </a:solidFill>
              </a:rPr>
              <a:t>його</a:t>
            </a:r>
            <a:r>
              <a:rPr lang="ru-RU" sz="2600" b="1" dirty="0">
                <a:solidFill>
                  <a:srgbClr val="002060"/>
                </a:solidFill>
              </a:rPr>
              <a:t> доход). </a:t>
            </a:r>
          </a:p>
          <a:p>
            <a:endParaRPr lang="ru-RU" dirty="0"/>
          </a:p>
        </p:txBody>
      </p:sp>
      <p:pic>
        <p:nvPicPr>
          <p:cNvPr id="8194" name="Рисунок 87" descr="http://ok-t.ru/studopedia/baza6/1115501065045.files/image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3409027"/>
            <a:ext cx="3623954" cy="2925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http://image.zn.ua/media/images/614xX/Dec2014/1054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570" y="3280013"/>
            <a:ext cx="4598653" cy="305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43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0813" y="764273"/>
            <a:ext cx="8215951" cy="8032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наші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дні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без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функції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неможливо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не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тільки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розрахувати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космічні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тра</a:t>
            </a:r>
            <a:r>
              <a:rPr lang="uk-UA" alt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є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кторії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 роботу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ядерних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реакторів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,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біг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океанськой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хвилі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закономірності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развитку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циклону, але й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економічно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управляти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виробництвом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організацією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технологічних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процесів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прогнозувати</a:t>
            </a:r>
            <a:r>
              <a:rPr lang="ru-RU" alt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перебіг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хімічних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реакцій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або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зміну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чисельності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різних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взаємозв</a:t>
            </a:r>
            <a:r>
              <a:rPr lang="en-US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’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язаних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в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природі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видів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тварин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та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рослин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 тому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що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все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це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–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динамічні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процеси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котрі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описує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altLang="ru-RU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функція</a:t>
            </a:r>
            <a:r>
              <a:rPr lang="ru-RU" alt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uk-UA" altLang="ru-RU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endParaRPr lang="uk-UA" altLang="ru-RU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uk-UA" altLang="ru-RU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endParaRPr lang="uk-UA" altLang="ru-RU" dirty="0" smtClean="0"/>
          </a:p>
          <a:p>
            <a:endParaRPr lang="uk-UA" altLang="ru-RU" dirty="0"/>
          </a:p>
          <a:p>
            <a:endParaRPr lang="uk-UA" altLang="ru-RU" dirty="0" smtClean="0"/>
          </a:p>
          <a:p>
            <a:endParaRPr lang="uk-UA" altLang="ru-RU" dirty="0"/>
          </a:p>
          <a:p>
            <a:endParaRPr lang="uk-UA" altLang="ru-RU" dirty="0" smtClean="0"/>
          </a:p>
          <a:p>
            <a:endParaRPr lang="uk-UA" altLang="ru-RU" dirty="0"/>
          </a:p>
          <a:p>
            <a:endParaRPr lang="uk-UA" altLang="ru-RU" dirty="0" smtClean="0"/>
          </a:p>
          <a:p>
            <a:endParaRPr lang="uk-UA" altLang="ru-RU" dirty="0"/>
          </a:p>
          <a:p>
            <a:endParaRPr lang="uk-UA" altLang="ru-RU" dirty="0" smtClean="0"/>
          </a:p>
          <a:p>
            <a:endParaRPr lang="ru-RU" alt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454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4656">
        <p14:honeycomb/>
      </p:transition>
    </mc:Choice>
    <mc:Fallback xmlns="">
      <p:transition spd="slow" advTm="146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7072" y="518615"/>
            <a:ext cx="9905999" cy="63393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4800" dirty="0" smtClean="0"/>
          </a:p>
          <a:p>
            <a:pPr marL="0" indent="0" algn="ctr">
              <a:buNone/>
            </a:pPr>
            <a:r>
              <a:rPr lang="uk-UA" sz="5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Спасибі за увагу!</a:t>
            </a:r>
          </a:p>
          <a:p>
            <a:pPr marL="0" indent="0" algn="ctr">
              <a:buNone/>
            </a:pPr>
            <a:endParaRPr lang="uk-UA" sz="4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marL="0" indent="0" algn="r">
              <a:buNone/>
            </a:pPr>
            <a:endParaRPr lang="uk-UA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marL="0" indent="0" algn="r">
              <a:buNone/>
            </a:pPr>
            <a:endParaRPr lang="uk-UA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marL="0" indent="0" algn="r">
              <a:buNone/>
            </a:pPr>
            <a:r>
              <a:rPr lang="uk-UA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Презентацію приготували</a:t>
            </a:r>
          </a:p>
          <a:p>
            <a:pPr marL="0" indent="0" algn="r">
              <a:buNone/>
            </a:pPr>
            <a:r>
              <a:rPr lang="uk-UA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Учні 10 класу</a:t>
            </a:r>
          </a:p>
          <a:p>
            <a:pPr marL="0" indent="0" algn="r">
              <a:buNone/>
            </a:pPr>
            <a:r>
              <a:rPr lang="uk-UA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Полонської ЗОШ №2</a:t>
            </a:r>
          </a:p>
        </p:txBody>
      </p:sp>
      <p:pic>
        <p:nvPicPr>
          <p:cNvPr id="4" name="Picture 5" descr="№7фун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21" y="3043451"/>
            <a:ext cx="5899520" cy="339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97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8104">
        <p14:honeycomb/>
      </p:transition>
    </mc:Choice>
    <mc:Fallback xmlns="">
      <p:transition spd="slow" advTm="8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.9"/>
</p:tagLst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482</TotalTime>
  <Words>487</Words>
  <Application>Microsoft Office PowerPoint</Application>
  <PresentationFormat>Широкоэкранный</PresentationFormat>
  <Paragraphs>118</Paragraphs>
  <Slides>21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2" baseType="lpstr">
      <vt:lpstr>Arial</vt:lpstr>
      <vt:lpstr>Calibri</vt:lpstr>
      <vt:lpstr>Century Gothic</vt:lpstr>
      <vt:lpstr>Georgia</vt:lpstr>
      <vt:lpstr>Open Sans</vt:lpstr>
      <vt:lpstr>Tahoma</vt:lpstr>
      <vt:lpstr>Times New Roman</vt:lpstr>
      <vt:lpstr>Wingdings</vt:lpstr>
      <vt:lpstr>Wingdings 3</vt:lpstr>
      <vt:lpstr>Сектор</vt:lpstr>
      <vt:lpstr>Уравнение</vt:lpstr>
      <vt:lpstr>Презентация PowerPoint</vt:lpstr>
      <vt:lpstr>яким способом краще задати функцію?</vt:lpstr>
      <vt:lpstr>                     кожний спосіб задання функції може бути найкращим в певній ситуації   </vt:lpstr>
      <vt:lpstr>Презентация PowerPoint</vt:lpstr>
      <vt:lpstr>Презентация PowerPoint</vt:lpstr>
      <vt:lpstr>досліджуючи розміщення планет сонячної системи навколо Сонця, німецький астроном  И.е. Боде в 1772 склав таблицю: </vt:lpstr>
      <vt:lpstr>Презентация PowerPoint</vt:lpstr>
      <vt:lpstr>                  </vt:lpstr>
      <vt:lpstr>  Функції в біології </vt:lpstr>
      <vt:lpstr>                     Ріст бактерій</vt:lpstr>
      <vt:lpstr>ЗАСТОСУВАННЯ ФУНКЦІЙ В БІОЛОГІЇ </vt:lpstr>
      <vt:lpstr>Лікарі виявляють хвороби серця,вивчаючи графіки, отримані за допомогою кардіографа, їх називають кардіограмами.</vt:lpstr>
      <vt:lpstr>                         Кардиограми .Кардіограма – графік работи серця. Це наглядний приклад функції, заданої графічно. На графіку можна бачити максимум и мінімум, фрагменти лінійної функції, зглажування  ліній  </vt:lpstr>
      <vt:lpstr>Застосування в сейсмології </vt:lpstr>
      <vt:lpstr>Інформаційний бум</vt:lpstr>
      <vt:lpstr>ФУНКЦІЇ В ЕКОНОМІЦІ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Taisa</cp:lastModifiedBy>
  <cp:revision>64</cp:revision>
  <dcterms:created xsi:type="dcterms:W3CDTF">2014-12-23T18:43:12Z</dcterms:created>
  <dcterms:modified xsi:type="dcterms:W3CDTF">2017-12-25T06:42:21Z</dcterms:modified>
</cp:coreProperties>
</file>