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894" r:id="rId1"/>
  </p:sldMasterIdLst>
  <p:notesMasterIdLst>
    <p:notesMasterId r:id="rId13"/>
  </p:notesMasterIdLst>
  <p:sldIdLst>
    <p:sldId id="279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81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3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E878D4-281B-4C7B-AC87-1664F188EB60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D44C22-F9EE-4920-90F8-BBB5F4D92F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764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D44C22-F9EE-4920-90F8-BBB5F4D92F7D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3712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6108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9297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3484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7514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7108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028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4934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828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25.12.2017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6400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7121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914527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94500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452330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02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44749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9245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accent1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AD2079-FED0-4236-B498-25D4FD17585F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5780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  <p:sldLayoutId id="2147483906" r:id="rId12"/>
    <p:sldLayoutId id="2147483907" r:id="rId13"/>
    <p:sldLayoutId id="2147483908" r:id="rId14"/>
    <p:sldLayoutId id="2147483909" r:id="rId15"/>
    <p:sldLayoutId id="21474839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ГРАФІК ФУНКЦІЇ І НАРОДНА ТВОРЧІСТЬ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2060"/>
                </a:solidFill>
              </a:rPr>
              <a:t>ВИКОНАЛИ УЧНІ  10 КЛАСУ</a:t>
            </a:r>
          </a:p>
          <a:p>
            <a:r>
              <a:rPr lang="uk-UA" b="1" dirty="0" smtClean="0">
                <a:solidFill>
                  <a:srgbClr val="002060"/>
                </a:solidFill>
              </a:rPr>
              <a:t>ПОЛОНСЬКОЇ ЗОШ №2</a:t>
            </a:r>
            <a:endParaRPr lang="ru-RU" b="1" dirty="0">
              <a:solidFill>
                <a:srgbClr val="002060"/>
              </a:solidFill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0" y="0"/>
            <a:ext cx="1702191" cy="6830114"/>
            <a:chOff x="-10511" y="0"/>
            <a:chExt cx="1900808" cy="6830114"/>
          </a:xfrm>
        </p:grpSpPr>
        <p:pic>
          <p:nvPicPr>
            <p:cNvPr id="5" name="Picture 8" descr="C:\Users\ТОЛЯ\Desktop\5555555555\ukrainian-ornaments-live-wallpapers-big-4.jpg"/>
            <p:cNvPicPr>
              <a:picLocks noChangeAspect="1" noChangeArrowheads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0511" y="0"/>
              <a:ext cx="1900808" cy="3345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8" descr="C:\Users\ТОЛЯ\Desktop\5555555555\ukrainian-ornaments-live-wallpapers-big-4.jpg"/>
            <p:cNvPicPr>
              <a:picLocks noChangeAspect="1" noChangeArrowheads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0511" y="3329105"/>
              <a:ext cx="1900808" cy="35010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Группа 6"/>
          <p:cNvGrpSpPr/>
          <p:nvPr/>
        </p:nvGrpSpPr>
        <p:grpSpPr>
          <a:xfrm>
            <a:off x="10510" y="41513"/>
            <a:ext cx="1702191" cy="6830114"/>
            <a:chOff x="-10511" y="0"/>
            <a:chExt cx="1900808" cy="6830114"/>
          </a:xfrm>
        </p:grpSpPr>
        <p:pic>
          <p:nvPicPr>
            <p:cNvPr id="8" name="Picture 8" descr="C:\Users\ТОЛЯ\Desktop\5555555555\ukrainian-ornaments-live-wallpapers-big-4.jpg"/>
            <p:cNvPicPr>
              <a:picLocks noChangeAspect="1" noChangeArrowheads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0511" y="0"/>
              <a:ext cx="1900808" cy="3345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8" descr="C:\Users\ТОЛЯ\Desktop\5555555555\ukrainian-ornaments-live-wallpapers-big-4.jpg"/>
            <p:cNvPicPr>
              <a:picLocks noChangeAspect="1" noChangeArrowheads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0511" y="3329105"/>
              <a:ext cx="1900808" cy="35010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Группа 9"/>
          <p:cNvGrpSpPr/>
          <p:nvPr/>
        </p:nvGrpSpPr>
        <p:grpSpPr>
          <a:xfrm rot="5400000">
            <a:off x="6097218" y="763217"/>
            <a:ext cx="1710267" cy="10479300"/>
            <a:chOff x="-10511" y="0"/>
            <a:chExt cx="1900808" cy="6830114"/>
          </a:xfrm>
        </p:grpSpPr>
        <p:pic>
          <p:nvPicPr>
            <p:cNvPr id="11" name="Picture 8" descr="C:\Users\ТОЛЯ\Desktop\5555555555\ukrainian-ornaments-live-wallpapers-big-4.jpg"/>
            <p:cNvPicPr>
              <a:picLocks noChangeAspect="1" noChangeArrowheads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0511" y="0"/>
              <a:ext cx="1900808" cy="3345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8" descr="C:\Users\ТОЛЯ\Desktop\5555555555\ukrainian-ornaments-live-wallpapers-big-4.jpg"/>
            <p:cNvPicPr>
              <a:picLocks noChangeAspect="1" noChangeArrowheads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0511" y="3329105"/>
              <a:ext cx="1900808" cy="35010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9007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23507" y="7244410"/>
            <a:ext cx="7766936" cy="109689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5916440" y="319357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5" name="Группа 30"/>
          <p:cNvGrpSpPr>
            <a:grpSpLocks/>
          </p:cNvGrpSpPr>
          <p:nvPr/>
        </p:nvGrpSpPr>
        <p:grpSpPr bwMode="auto">
          <a:xfrm>
            <a:off x="6221748" y="237090"/>
            <a:ext cx="3052255" cy="2612658"/>
            <a:chOff x="0" y="0"/>
            <a:chExt cx="37862" cy="29543"/>
          </a:xfrm>
        </p:grpSpPr>
        <p:sp>
          <p:nvSpPr>
            <p:cNvPr id="6" name="Прямая со стрелкой 3"/>
            <p:cNvSpPr>
              <a:spLocks noChangeShapeType="1"/>
            </p:cNvSpPr>
            <p:nvPr/>
          </p:nvSpPr>
          <p:spPr bwMode="auto">
            <a:xfrm rot="16200000" flipV="1">
              <a:off x="-14764" y="14764"/>
              <a:ext cx="29543" cy="15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7" name="Прямая со стрелкой 4"/>
            <p:cNvSpPr>
              <a:spLocks noChangeShapeType="1"/>
            </p:cNvSpPr>
            <p:nvPr/>
          </p:nvSpPr>
          <p:spPr bwMode="auto">
            <a:xfrm flipV="1">
              <a:off x="0" y="29289"/>
              <a:ext cx="37862" cy="16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miter lim="800000"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8" name="Прямая соединительная линия 5"/>
            <p:cNvSpPr>
              <a:spLocks noChangeShapeType="1"/>
            </p:cNvSpPr>
            <p:nvPr/>
          </p:nvSpPr>
          <p:spPr bwMode="auto">
            <a:xfrm flipV="1">
              <a:off x="0" y="5714"/>
              <a:ext cx="27860" cy="23575"/>
            </a:xfrm>
            <a:prstGeom prst="line">
              <a:avLst/>
            </a:prstGeom>
            <a:noFill/>
            <a:ln w="57150">
              <a:solidFill>
                <a:srgbClr val="C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5916440" y="381587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kumimoji="0" lang="ru-RU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34" name="Picture 10" descr="http://effor.ru/Info/Picture/Info_School/0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172" y="3070401"/>
            <a:ext cx="6701716" cy="3350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svitppt.com.ua/images/58/57799/770/img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55" y="235580"/>
            <a:ext cx="3992930" cy="299210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7127032" y="-69878"/>
            <a:ext cx="4910062" cy="19210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7200" algn="just">
              <a:lnSpc>
                <a:spcPct val="150000"/>
              </a:lnSpc>
              <a:spcBef>
                <a:spcPts val="1300"/>
              </a:spcBef>
              <a:spcAft>
                <a:spcPts val="0"/>
              </a:spcAft>
            </a:pPr>
            <a:r>
              <a:rPr lang="uk-UA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монотонне </a:t>
            </a:r>
            <a:r>
              <a:rPr lang="uk-UA" sz="3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зростання</a:t>
            </a:r>
          </a:p>
          <a:p>
            <a:pPr indent="457200" algn="just">
              <a:lnSpc>
                <a:spcPct val="150000"/>
              </a:lnSpc>
              <a:spcBef>
                <a:spcPts val="1300"/>
              </a:spcBef>
              <a:spcAft>
                <a:spcPts val="0"/>
              </a:spcAft>
            </a:pPr>
            <a:r>
              <a:rPr lang="uk-UA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uk-UA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endParaRPr lang="ru-RU" sz="36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5130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7486" y="2493546"/>
            <a:ext cx="8596668" cy="1320800"/>
          </a:xfrm>
        </p:spPr>
        <p:txBody>
          <a:bodyPr/>
          <a:lstStyle/>
          <a:p>
            <a:pPr algn="ctr"/>
            <a:r>
              <a:rPr lang="ru-RU" dirty="0" err="1">
                <a:solidFill>
                  <a:srgbClr val="002060"/>
                </a:solidFill>
              </a:rPr>
              <a:t>Пересів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гірше</a:t>
            </a:r>
            <a:r>
              <a:rPr lang="ru-RU" dirty="0">
                <a:solidFill>
                  <a:srgbClr val="002060"/>
                </a:solidFill>
              </a:rPr>
              <a:t>  </a:t>
            </a:r>
            <a:r>
              <a:rPr lang="ru-RU" dirty="0" err="1">
                <a:solidFill>
                  <a:srgbClr val="002060"/>
                </a:solidFill>
              </a:rPr>
              <a:t>недосіву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054" name="Picture 6" descr="https://im1-tub-ua.yandex.net/i?id=a149eb409ec32b1a2a88a9eba245fecc&amp;n=33&amp;h=215&amp;w=3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504" y="3944203"/>
            <a:ext cx="3971888" cy="2643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63436" y="2174237"/>
            <a:ext cx="14564768" cy="6707933"/>
          </a:xfrm>
        </p:spPr>
        <p:txBody>
          <a:bodyPr/>
          <a:lstStyle/>
          <a:p>
            <a:endParaRPr lang="ru-RU" dirty="0"/>
          </a:p>
        </p:txBody>
      </p:sp>
      <p:grpSp>
        <p:nvGrpSpPr>
          <p:cNvPr id="21" name="Group 23"/>
          <p:cNvGrpSpPr>
            <a:grpSpLocks/>
          </p:cNvGrpSpPr>
          <p:nvPr/>
        </p:nvGrpSpPr>
        <p:grpSpPr bwMode="auto">
          <a:xfrm>
            <a:off x="1296780" y="1719530"/>
            <a:ext cx="4896152" cy="4868501"/>
            <a:chOff x="1419" y="7944"/>
            <a:chExt cx="3503" cy="3471"/>
          </a:xfrm>
        </p:grpSpPr>
        <p:sp>
          <p:nvSpPr>
            <p:cNvPr id="22" name="AutoShape 24"/>
            <p:cNvSpPr>
              <a:spLocks noChangeShapeType="1"/>
            </p:cNvSpPr>
            <p:nvPr/>
          </p:nvSpPr>
          <p:spPr bwMode="auto">
            <a:xfrm>
              <a:off x="2243" y="10829"/>
              <a:ext cx="2461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2336" y="8049"/>
              <a:ext cx="1174" cy="2780"/>
            </a:xfrm>
            <a:custGeom>
              <a:avLst/>
              <a:gdLst>
                <a:gd name="T0" fmla="*/ 0 w 2167"/>
                <a:gd name="T1" fmla="*/ 4230 h 4230"/>
                <a:gd name="T2" fmla="*/ 1275 w 2167"/>
                <a:gd name="T3" fmla="*/ 540 h 4230"/>
                <a:gd name="T4" fmla="*/ 2167 w 2167"/>
                <a:gd name="T5" fmla="*/ 990 h 4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7" h="4230">
                  <a:moveTo>
                    <a:pt x="0" y="4230"/>
                  </a:moveTo>
                  <a:cubicBezTo>
                    <a:pt x="457" y="2655"/>
                    <a:pt x="914" y="1080"/>
                    <a:pt x="1275" y="540"/>
                  </a:cubicBezTo>
                  <a:cubicBezTo>
                    <a:pt x="1636" y="0"/>
                    <a:pt x="2018" y="915"/>
                    <a:pt x="2167" y="990"/>
                  </a:cubicBezTo>
                </a:path>
              </a:pathLst>
            </a:custGeom>
            <a:noFill/>
            <a:ln w="44450">
              <a:solidFill>
                <a:srgbClr val="00206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" name="AutoShape 26"/>
            <p:cNvSpPr>
              <a:spLocks noChangeShapeType="1"/>
            </p:cNvSpPr>
            <p:nvPr/>
          </p:nvSpPr>
          <p:spPr bwMode="auto">
            <a:xfrm flipV="1">
              <a:off x="2336" y="7944"/>
              <a:ext cx="0" cy="2987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5" name="Text Box 27"/>
            <p:cNvSpPr txBox="1">
              <a:spLocks noChangeArrowheads="1"/>
            </p:cNvSpPr>
            <p:nvPr/>
          </p:nvSpPr>
          <p:spPr bwMode="auto">
            <a:xfrm>
              <a:off x="1419" y="8015"/>
              <a:ext cx="594" cy="229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Урожайність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6" name="Text Box 28"/>
            <p:cNvSpPr txBox="1">
              <a:spLocks noChangeArrowheads="1"/>
            </p:cNvSpPr>
            <p:nvPr/>
          </p:nvSpPr>
          <p:spPr bwMode="auto">
            <a:xfrm>
              <a:off x="3781" y="10931"/>
              <a:ext cx="1141" cy="484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гу</a:t>
              </a:r>
              <a:r>
                <a:rPr kumimoji="0" lang="ru-RU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сто</a:t>
              </a:r>
              <a:r>
                <a:rPr kumimoji="0" lang="uk-UA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т</a:t>
              </a:r>
              <a:r>
                <a:rPr kumimoji="0" lang="ru-RU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а </a:t>
              </a:r>
              <a:r>
                <a:rPr kumimoji="0" lang="uk-UA" sz="11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попосіву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31" name="Прямоугольник 30"/>
          <p:cNvSpPr/>
          <p:nvPr/>
        </p:nvSpPr>
        <p:spPr>
          <a:xfrm>
            <a:off x="3603638" y="828130"/>
            <a:ext cx="65230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err="1"/>
              <a:t>Найбільше</a:t>
            </a:r>
            <a:r>
              <a:rPr lang="ru-RU" sz="3600" dirty="0"/>
              <a:t> </a:t>
            </a:r>
            <a:r>
              <a:rPr lang="ru-RU" sz="3600" dirty="0" err="1"/>
              <a:t>значення</a:t>
            </a:r>
            <a:r>
              <a:rPr lang="ru-RU" sz="3600" dirty="0"/>
              <a:t>  </a:t>
            </a:r>
            <a:r>
              <a:rPr lang="ru-RU" sz="3600" dirty="0" err="1"/>
              <a:t>функції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124502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err="1" smtClean="0">
                <a:solidFill>
                  <a:srgbClr val="002060"/>
                </a:solidFill>
              </a:rPr>
              <a:t>Найменше</a:t>
            </a:r>
            <a:r>
              <a:rPr lang="ru-RU" sz="4800" dirty="0" smtClean="0">
                <a:solidFill>
                  <a:srgbClr val="002060"/>
                </a:solidFill>
              </a:rPr>
              <a:t> </a:t>
            </a:r>
            <a:r>
              <a:rPr lang="ru-RU" sz="4800" dirty="0" err="1" smtClean="0">
                <a:solidFill>
                  <a:srgbClr val="002060"/>
                </a:solidFill>
              </a:rPr>
              <a:t>значення</a:t>
            </a:r>
            <a:r>
              <a:rPr lang="ru-RU" sz="4800" dirty="0" smtClean="0">
                <a:solidFill>
                  <a:srgbClr val="002060"/>
                </a:solidFill>
              </a:rPr>
              <a:t> </a:t>
            </a:r>
            <a:r>
              <a:rPr lang="ru-RU" sz="4800" dirty="0" err="1" smtClean="0">
                <a:solidFill>
                  <a:srgbClr val="002060"/>
                </a:solidFill>
              </a:rPr>
              <a:t>функції</a:t>
            </a:r>
            <a:endParaRPr lang="ru-RU" sz="4800" dirty="0">
              <a:solidFill>
                <a:srgbClr val="002060"/>
              </a:solidFill>
            </a:endParaRPr>
          </a:p>
        </p:txBody>
      </p:sp>
      <p:pic>
        <p:nvPicPr>
          <p:cNvPr id="4098" name="Picture 2" descr="http://irecommend.ru.q5.r-99.com/sites/default/files/imagecache/copyright/user-images/221323/OZpDxtrtMQy0qiwTpKrw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1587" y="1422639"/>
            <a:ext cx="4297701" cy="265597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24" y="1789078"/>
            <a:ext cx="5760479" cy="4705123"/>
          </a:xfrm>
          <a:prstGeom prst="rect">
            <a:avLst/>
          </a:prstGeom>
        </p:spPr>
      </p:pic>
      <p:pic>
        <p:nvPicPr>
          <p:cNvPr id="4113" name="Picture 17" descr="https://pp.vk.me/c312917/v312917918/8c5d/Z5-AhQXVK3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848" y="3449542"/>
            <a:ext cx="5455549" cy="32733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157119" y="1930400"/>
            <a:ext cx="46849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2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 тонко, там і рвет</a:t>
            </a:r>
            <a:r>
              <a:rPr lang="uk-UA" sz="32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ь</a:t>
            </a:r>
            <a:r>
              <a:rPr lang="ru-RU" sz="32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ся</a:t>
            </a:r>
            <a:endParaRPr lang="ru-RU" sz="3200" b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82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12355" y="108116"/>
            <a:ext cx="8596668" cy="1320800"/>
          </a:xfrm>
        </p:spPr>
        <p:txBody>
          <a:bodyPr/>
          <a:lstStyle/>
          <a:p>
            <a:pPr algn="ctr"/>
            <a:r>
              <a:rPr lang="uk-UA" sz="4000" dirty="0" smtClean="0">
                <a:solidFill>
                  <a:srgbClr val="002060"/>
                </a:solidFill>
              </a:rPr>
              <a:t>ОБЕРНЕНА ПРОПОРЦІЙНІСТЬ</a:t>
            </a: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pic>
        <p:nvPicPr>
          <p:cNvPr id="5122" name="Picture 2" descr="http://www.confidenceresearch.com/images/2015/02/HiRes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44" y="108116"/>
            <a:ext cx="5209768" cy="3626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0539" y="4326342"/>
            <a:ext cx="4539377" cy="1133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lnSpc>
                <a:spcPct val="150000"/>
              </a:lnSpc>
              <a:spcBef>
                <a:spcPts val="1300"/>
              </a:spcBef>
              <a:spcAft>
                <a:spcPts val="0"/>
              </a:spcAft>
            </a:pP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ТИХШЕ ЇДЕШ – </a:t>
            </a:r>
            <a:r>
              <a:rPr lang="uk-UA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ДАЛІ БУДЕШ</a:t>
            </a:r>
            <a:endParaRPr lang="ru-RU" sz="24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8" name="Group 2"/>
          <p:cNvGrpSpPr>
            <a:grpSpLocks/>
          </p:cNvGrpSpPr>
          <p:nvPr/>
        </p:nvGrpSpPr>
        <p:grpSpPr bwMode="auto">
          <a:xfrm>
            <a:off x="5840953" y="2053781"/>
            <a:ext cx="5350212" cy="4545121"/>
            <a:chOff x="2297" y="13215"/>
            <a:chExt cx="3518" cy="3449"/>
          </a:xfrm>
        </p:grpSpPr>
        <p:cxnSp>
          <p:nvCxnSpPr>
            <p:cNvPr id="19" name="AutoShape 3"/>
            <p:cNvCxnSpPr>
              <a:cxnSpLocks noChangeShapeType="1"/>
            </p:cNvCxnSpPr>
            <p:nvPr/>
          </p:nvCxnSpPr>
          <p:spPr bwMode="auto">
            <a:xfrm>
              <a:off x="2585" y="16285"/>
              <a:ext cx="323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" name="AutoShape 4"/>
            <p:cNvCxnSpPr>
              <a:cxnSpLocks noChangeShapeType="1"/>
            </p:cNvCxnSpPr>
            <p:nvPr/>
          </p:nvCxnSpPr>
          <p:spPr bwMode="auto">
            <a:xfrm flipV="1">
              <a:off x="2708" y="13215"/>
              <a:ext cx="0" cy="317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" name="Text Box 5"/>
            <p:cNvSpPr txBox="1">
              <a:spLocks noChangeArrowheads="1"/>
            </p:cNvSpPr>
            <p:nvPr/>
          </p:nvSpPr>
          <p:spPr bwMode="auto">
            <a:xfrm>
              <a:off x="2297" y="13215"/>
              <a:ext cx="288" cy="75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vert270"/>
            <a:lstStyle/>
            <a:p>
              <a:pPr fontAlgn="auto"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uk-UA" sz="1600" dirty="0" smtClean="0">
                  <a:latin typeface="Times New Roman" pitchFamily="18" charset="0"/>
                </a:rPr>
                <a:t>відстань</a:t>
              </a:r>
              <a:endParaRPr lang="ru-RU" sz="1600" dirty="0"/>
            </a:p>
          </p:txBody>
        </p:sp>
        <p:sp>
          <p:nvSpPr>
            <p:cNvPr id="22" name="Text Box 6"/>
            <p:cNvSpPr txBox="1">
              <a:spLocks noChangeArrowheads="1"/>
            </p:cNvSpPr>
            <p:nvPr/>
          </p:nvSpPr>
          <p:spPr bwMode="auto">
            <a:xfrm>
              <a:off x="4974" y="16394"/>
              <a:ext cx="841" cy="27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Aft>
                  <a:spcPts val="1000"/>
                </a:spcAft>
              </a:pPr>
              <a:r>
                <a:rPr lang="ru-RU" sz="1400" dirty="0">
                  <a:latin typeface="Times New Roman" panose="02020603050405020304" pitchFamily="18" charset="0"/>
                </a:rPr>
                <a:t> </a:t>
              </a:r>
              <a:r>
                <a:rPr lang="ru-RU" sz="1600" dirty="0" err="1" smtClean="0">
                  <a:latin typeface="Times New Roman" panose="02020603050405020304" pitchFamily="18" charset="0"/>
                </a:rPr>
                <a:t>швидкість</a:t>
              </a:r>
              <a:endParaRPr lang="ru-RU" sz="1600" dirty="0">
                <a:latin typeface="Franklin Gothic Book" panose="020B0503020102020204" pitchFamily="34" charset="0"/>
              </a:endParaRPr>
            </a:p>
          </p:txBody>
        </p:sp>
        <p:sp>
          <p:nvSpPr>
            <p:cNvPr id="23" name="Freeform 7"/>
            <p:cNvSpPr>
              <a:spLocks/>
            </p:cNvSpPr>
            <p:nvPr/>
          </p:nvSpPr>
          <p:spPr bwMode="auto">
            <a:xfrm>
              <a:off x="2836" y="13291"/>
              <a:ext cx="2260" cy="2822"/>
            </a:xfrm>
            <a:custGeom>
              <a:avLst/>
              <a:gdLst>
                <a:gd name="T0" fmla="*/ 0 w 3180"/>
                <a:gd name="T1" fmla="*/ 0 h 4035"/>
                <a:gd name="T2" fmla="*/ 4 w 3180"/>
                <a:gd name="T3" fmla="*/ 1 h 4035"/>
                <a:gd name="T4" fmla="*/ 7 w 3180"/>
                <a:gd name="T5" fmla="*/ 8 h 4035"/>
                <a:gd name="T6" fmla="*/ 12 w 3180"/>
                <a:gd name="T7" fmla="*/ 22 h 4035"/>
                <a:gd name="T8" fmla="*/ 23 w 3180"/>
                <a:gd name="T9" fmla="*/ 60 h 4035"/>
                <a:gd name="T10" fmla="*/ 27 w 3180"/>
                <a:gd name="T11" fmla="*/ 76 h 4035"/>
                <a:gd name="T12" fmla="*/ 32 w 3180"/>
                <a:gd name="T13" fmla="*/ 85 h 4035"/>
                <a:gd name="T14" fmla="*/ 36 w 3180"/>
                <a:gd name="T15" fmla="*/ 101 h 4035"/>
                <a:gd name="T16" fmla="*/ 38 w 3180"/>
                <a:gd name="T17" fmla="*/ 113 h 4035"/>
                <a:gd name="T18" fmla="*/ 44 w 3180"/>
                <a:gd name="T19" fmla="*/ 124 h 4035"/>
                <a:gd name="T20" fmla="*/ 48 w 3180"/>
                <a:gd name="T21" fmla="*/ 133 h 4035"/>
                <a:gd name="T22" fmla="*/ 55 w 3180"/>
                <a:gd name="T23" fmla="*/ 146 h 4035"/>
                <a:gd name="T24" fmla="*/ 58 w 3180"/>
                <a:gd name="T25" fmla="*/ 156 h 4035"/>
                <a:gd name="T26" fmla="*/ 66 w 3180"/>
                <a:gd name="T27" fmla="*/ 169 h 4035"/>
                <a:gd name="T28" fmla="*/ 87 w 3180"/>
                <a:gd name="T29" fmla="*/ 200 h 4035"/>
                <a:gd name="T30" fmla="*/ 99 w 3180"/>
                <a:gd name="T31" fmla="*/ 216 h 4035"/>
                <a:gd name="T32" fmla="*/ 107 w 3180"/>
                <a:gd name="T33" fmla="*/ 228 h 4035"/>
                <a:gd name="T34" fmla="*/ 114 w 3180"/>
                <a:gd name="T35" fmla="*/ 234 h 4035"/>
                <a:gd name="T36" fmla="*/ 134 w 3180"/>
                <a:gd name="T37" fmla="*/ 253 h 4035"/>
                <a:gd name="T38" fmla="*/ 143 w 3180"/>
                <a:gd name="T39" fmla="*/ 261 h 4035"/>
                <a:gd name="T40" fmla="*/ 161 w 3180"/>
                <a:gd name="T41" fmla="*/ 276 h 4035"/>
                <a:gd name="T42" fmla="*/ 177 w 3180"/>
                <a:gd name="T43" fmla="*/ 285 h 4035"/>
                <a:gd name="T44" fmla="*/ 187 w 3180"/>
                <a:gd name="T45" fmla="*/ 292 h 4035"/>
                <a:gd name="T46" fmla="*/ 209 w 3180"/>
                <a:gd name="T47" fmla="*/ 302 h 4035"/>
                <a:gd name="T48" fmla="*/ 218 w 3180"/>
                <a:gd name="T49" fmla="*/ 307 h 4035"/>
                <a:gd name="T50" fmla="*/ 232 w 3180"/>
                <a:gd name="T51" fmla="*/ 311 h 4035"/>
                <a:gd name="T52" fmla="*/ 237 w 3180"/>
                <a:gd name="T53" fmla="*/ 313 h 4035"/>
                <a:gd name="T54" fmla="*/ 243 w 3180"/>
                <a:gd name="T55" fmla="*/ 315 h 4035"/>
                <a:gd name="T56" fmla="*/ 252 w 3180"/>
                <a:gd name="T57" fmla="*/ 318 h 4035"/>
                <a:gd name="T58" fmla="*/ 264 w 3180"/>
                <a:gd name="T59" fmla="*/ 320 h 4035"/>
                <a:gd name="T60" fmla="*/ 273 w 3180"/>
                <a:gd name="T61" fmla="*/ 325 h 4035"/>
                <a:gd name="T62" fmla="*/ 283 w 3180"/>
                <a:gd name="T63" fmla="*/ 328 h 4035"/>
                <a:gd name="T64" fmla="*/ 291 w 3180"/>
                <a:gd name="T65" fmla="*/ 331 h 403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180"/>
                <a:gd name="T100" fmla="*/ 0 h 4035"/>
                <a:gd name="T101" fmla="*/ 3180 w 3180"/>
                <a:gd name="T102" fmla="*/ 4035 h 4035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180" h="4035">
                  <a:moveTo>
                    <a:pt x="0" y="0"/>
                  </a:moveTo>
                  <a:cubicBezTo>
                    <a:pt x="15" y="5"/>
                    <a:pt x="36" y="2"/>
                    <a:pt x="45" y="15"/>
                  </a:cubicBezTo>
                  <a:cubicBezTo>
                    <a:pt x="63" y="41"/>
                    <a:pt x="57" y="79"/>
                    <a:pt x="75" y="105"/>
                  </a:cubicBezTo>
                  <a:cubicBezTo>
                    <a:pt x="114" y="164"/>
                    <a:pt x="118" y="201"/>
                    <a:pt x="135" y="270"/>
                  </a:cubicBezTo>
                  <a:cubicBezTo>
                    <a:pt x="174" y="425"/>
                    <a:pt x="216" y="580"/>
                    <a:pt x="255" y="735"/>
                  </a:cubicBezTo>
                  <a:cubicBezTo>
                    <a:pt x="271" y="798"/>
                    <a:pt x="280" y="869"/>
                    <a:pt x="300" y="930"/>
                  </a:cubicBezTo>
                  <a:cubicBezTo>
                    <a:pt x="312" y="966"/>
                    <a:pt x="333" y="999"/>
                    <a:pt x="345" y="1035"/>
                  </a:cubicBezTo>
                  <a:cubicBezTo>
                    <a:pt x="380" y="1279"/>
                    <a:pt x="335" y="1010"/>
                    <a:pt x="390" y="1230"/>
                  </a:cubicBezTo>
                  <a:cubicBezTo>
                    <a:pt x="412" y="1319"/>
                    <a:pt x="395" y="1305"/>
                    <a:pt x="420" y="1380"/>
                  </a:cubicBezTo>
                  <a:cubicBezTo>
                    <a:pt x="502" y="1626"/>
                    <a:pt x="402" y="1306"/>
                    <a:pt x="480" y="1515"/>
                  </a:cubicBezTo>
                  <a:cubicBezTo>
                    <a:pt x="522" y="1626"/>
                    <a:pt x="464" y="1529"/>
                    <a:pt x="525" y="1620"/>
                  </a:cubicBezTo>
                  <a:cubicBezTo>
                    <a:pt x="541" y="1685"/>
                    <a:pt x="571" y="1726"/>
                    <a:pt x="600" y="1785"/>
                  </a:cubicBezTo>
                  <a:cubicBezTo>
                    <a:pt x="626" y="1837"/>
                    <a:pt x="607" y="1842"/>
                    <a:pt x="630" y="1905"/>
                  </a:cubicBezTo>
                  <a:cubicBezTo>
                    <a:pt x="656" y="1978"/>
                    <a:pt x="677" y="1998"/>
                    <a:pt x="720" y="2055"/>
                  </a:cubicBezTo>
                  <a:cubicBezTo>
                    <a:pt x="761" y="2179"/>
                    <a:pt x="866" y="2339"/>
                    <a:pt x="945" y="2445"/>
                  </a:cubicBezTo>
                  <a:cubicBezTo>
                    <a:pt x="967" y="2512"/>
                    <a:pt x="1022" y="2601"/>
                    <a:pt x="1080" y="2640"/>
                  </a:cubicBezTo>
                  <a:cubicBezTo>
                    <a:pt x="1110" y="2690"/>
                    <a:pt x="1124" y="2754"/>
                    <a:pt x="1170" y="2790"/>
                  </a:cubicBezTo>
                  <a:cubicBezTo>
                    <a:pt x="1195" y="2810"/>
                    <a:pt x="1223" y="2826"/>
                    <a:pt x="1245" y="2850"/>
                  </a:cubicBezTo>
                  <a:cubicBezTo>
                    <a:pt x="1317" y="2929"/>
                    <a:pt x="1365" y="3030"/>
                    <a:pt x="1455" y="3090"/>
                  </a:cubicBezTo>
                  <a:cubicBezTo>
                    <a:pt x="1499" y="3223"/>
                    <a:pt x="1416" y="3002"/>
                    <a:pt x="1560" y="3195"/>
                  </a:cubicBezTo>
                  <a:cubicBezTo>
                    <a:pt x="1618" y="3272"/>
                    <a:pt x="1677" y="3320"/>
                    <a:pt x="1755" y="3375"/>
                  </a:cubicBezTo>
                  <a:cubicBezTo>
                    <a:pt x="1867" y="3455"/>
                    <a:pt x="1764" y="3395"/>
                    <a:pt x="1935" y="3480"/>
                  </a:cubicBezTo>
                  <a:cubicBezTo>
                    <a:pt x="2021" y="3523"/>
                    <a:pt x="1970" y="3520"/>
                    <a:pt x="2040" y="3570"/>
                  </a:cubicBezTo>
                  <a:cubicBezTo>
                    <a:pt x="2112" y="3621"/>
                    <a:pt x="2200" y="3656"/>
                    <a:pt x="2280" y="3690"/>
                  </a:cubicBezTo>
                  <a:cubicBezTo>
                    <a:pt x="2317" y="3706"/>
                    <a:pt x="2348" y="3734"/>
                    <a:pt x="2385" y="3750"/>
                  </a:cubicBezTo>
                  <a:cubicBezTo>
                    <a:pt x="2433" y="3771"/>
                    <a:pt x="2485" y="3778"/>
                    <a:pt x="2535" y="3795"/>
                  </a:cubicBezTo>
                  <a:cubicBezTo>
                    <a:pt x="2552" y="3801"/>
                    <a:pt x="2563" y="3819"/>
                    <a:pt x="2580" y="3825"/>
                  </a:cubicBezTo>
                  <a:cubicBezTo>
                    <a:pt x="2604" y="3834"/>
                    <a:pt x="2630" y="3835"/>
                    <a:pt x="2655" y="3840"/>
                  </a:cubicBezTo>
                  <a:cubicBezTo>
                    <a:pt x="2698" y="3861"/>
                    <a:pt x="2716" y="3874"/>
                    <a:pt x="2760" y="3885"/>
                  </a:cubicBezTo>
                  <a:cubicBezTo>
                    <a:pt x="2794" y="3894"/>
                    <a:pt x="2846" y="3898"/>
                    <a:pt x="2880" y="3915"/>
                  </a:cubicBezTo>
                  <a:cubicBezTo>
                    <a:pt x="2984" y="3967"/>
                    <a:pt x="2860" y="3929"/>
                    <a:pt x="2985" y="3960"/>
                  </a:cubicBezTo>
                  <a:cubicBezTo>
                    <a:pt x="3056" y="4008"/>
                    <a:pt x="3002" y="3979"/>
                    <a:pt x="3090" y="4005"/>
                  </a:cubicBezTo>
                  <a:cubicBezTo>
                    <a:pt x="3120" y="4014"/>
                    <a:pt x="3180" y="4035"/>
                    <a:pt x="3180" y="4035"/>
                  </a:cubicBezTo>
                </a:path>
              </a:pathLst>
            </a:custGeom>
            <a:noFill/>
            <a:ln w="44450">
              <a:solidFill>
                <a:srgbClr val="007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814091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9781" y="623248"/>
            <a:ext cx="8596668" cy="1320800"/>
          </a:xfrm>
        </p:spPr>
        <p:txBody>
          <a:bodyPr/>
          <a:lstStyle/>
          <a:p>
            <a:r>
              <a:rPr lang="uk-UA" b="1" dirty="0" smtClean="0">
                <a:solidFill>
                  <a:srgbClr val="002060"/>
                </a:solidFill>
              </a:rPr>
              <a:t>ПАРАЛЕЛЬНІ ПРЯМІ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6146" name="Picture 2" descr="http://file.mobilmusic.ru/cf/77/5c/845426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1370" y="448254"/>
            <a:ext cx="3174695" cy="423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58458" y="1359273"/>
            <a:ext cx="69868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smtClean="0">
                <a:latin typeface="Times New Roman" panose="02020603050405020304" pitchFamily="18" charset="0"/>
                <a:ea typeface="Calibri" panose="020F0502020204030204" pitchFamily="34" charset="0"/>
              </a:rPr>
              <a:t>Дружба –дружбою,а служба –службою</a:t>
            </a:r>
            <a:endParaRPr lang="ru-RU" sz="3200" dirty="0"/>
          </a:p>
        </p:txBody>
      </p:sp>
      <p:grpSp>
        <p:nvGrpSpPr>
          <p:cNvPr id="7" name="Group 2"/>
          <p:cNvGrpSpPr>
            <a:grpSpLocks/>
          </p:cNvGrpSpPr>
          <p:nvPr/>
        </p:nvGrpSpPr>
        <p:grpSpPr bwMode="auto">
          <a:xfrm>
            <a:off x="775222" y="2119042"/>
            <a:ext cx="5871238" cy="4527418"/>
            <a:chOff x="692" y="5976"/>
            <a:chExt cx="4348" cy="3867"/>
          </a:xfrm>
          <a:solidFill>
            <a:srgbClr val="00B0F0"/>
          </a:solidFill>
        </p:grpSpPr>
        <p:cxnSp>
          <p:nvCxnSpPr>
            <p:cNvPr id="8" name="AutoShape 3"/>
            <p:cNvCxnSpPr>
              <a:cxnSpLocks noChangeShapeType="1"/>
            </p:cNvCxnSpPr>
            <p:nvPr/>
          </p:nvCxnSpPr>
          <p:spPr bwMode="auto">
            <a:xfrm>
              <a:off x="1378" y="8997"/>
              <a:ext cx="3451" cy="0"/>
            </a:xfrm>
            <a:prstGeom prst="straightConnector1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cxnSp>
          <p:nvCxnSpPr>
            <p:cNvPr id="9" name="AutoShape 4"/>
            <p:cNvCxnSpPr>
              <a:cxnSpLocks noChangeShapeType="1"/>
            </p:cNvCxnSpPr>
            <p:nvPr/>
          </p:nvCxnSpPr>
          <p:spPr bwMode="auto">
            <a:xfrm flipV="1">
              <a:off x="1509" y="5976"/>
              <a:ext cx="0" cy="3128"/>
            </a:xfrm>
            <a:prstGeom prst="straightConnector1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sp>
          <p:nvSpPr>
            <p:cNvPr id="10" name="Text Box 5"/>
            <p:cNvSpPr txBox="1">
              <a:spLocks noChangeArrowheads="1"/>
            </p:cNvSpPr>
            <p:nvPr/>
          </p:nvSpPr>
          <p:spPr bwMode="auto">
            <a:xfrm>
              <a:off x="692" y="6125"/>
              <a:ext cx="726" cy="1931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vert270"/>
            <a:lstStyle/>
            <a:p>
              <a:pPr fontAlgn="auto"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uk-UA" dirty="0">
                  <a:latin typeface="Times New Roman" pitchFamily="18" charset="0"/>
                </a:rPr>
                <a:t> </a:t>
              </a:r>
              <a:r>
                <a:rPr lang="uk-UA" dirty="0" smtClean="0">
                  <a:latin typeface="Times New Roman" pitchFamily="18" charset="0"/>
                </a:rPr>
                <a:t>  відношення</a:t>
              </a: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1" name="Text Box 6"/>
            <p:cNvSpPr txBox="1">
              <a:spLocks noChangeArrowheads="1"/>
            </p:cNvSpPr>
            <p:nvPr/>
          </p:nvSpPr>
          <p:spPr bwMode="auto">
            <a:xfrm>
              <a:off x="3537" y="9182"/>
              <a:ext cx="1503" cy="66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Aft>
                  <a:spcPts val="1000"/>
                </a:spcAft>
              </a:pPr>
              <a:r>
                <a:rPr lang="ru-RU">
                  <a:latin typeface="Times New Roman" panose="02020603050405020304" pitchFamily="18" charset="0"/>
                </a:rPr>
                <a:t>люди</a:t>
              </a:r>
              <a:endParaRPr lang="ru-RU">
                <a:latin typeface="Franklin Gothic Book" panose="020B0503020102020204" pitchFamily="34" charset="0"/>
              </a:endParaRPr>
            </a:p>
          </p:txBody>
        </p:sp>
        <p:cxnSp>
          <p:nvCxnSpPr>
            <p:cNvPr id="12" name="AutoShape 7"/>
            <p:cNvCxnSpPr>
              <a:cxnSpLocks noChangeShapeType="1"/>
            </p:cNvCxnSpPr>
            <p:nvPr/>
          </p:nvCxnSpPr>
          <p:spPr bwMode="auto">
            <a:xfrm flipV="1">
              <a:off x="1509" y="7215"/>
              <a:ext cx="3234" cy="11"/>
            </a:xfrm>
            <a:prstGeom prst="straightConnector1">
              <a:avLst/>
            </a:prstGeom>
            <a:grpFill/>
            <a:ln w="44450">
              <a:solidFill>
                <a:srgbClr val="76923C"/>
              </a:solidFill>
              <a:round/>
              <a:headEnd/>
              <a:tailEnd/>
            </a:ln>
            <a:extLst/>
          </p:spPr>
        </p:cxnSp>
        <p:cxnSp>
          <p:nvCxnSpPr>
            <p:cNvPr id="13" name="AutoShape 8"/>
            <p:cNvCxnSpPr>
              <a:cxnSpLocks noChangeShapeType="1"/>
            </p:cNvCxnSpPr>
            <p:nvPr/>
          </p:nvCxnSpPr>
          <p:spPr bwMode="auto">
            <a:xfrm flipV="1">
              <a:off x="1509" y="8061"/>
              <a:ext cx="3234" cy="11"/>
            </a:xfrm>
            <a:prstGeom prst="straightConnector1">
              <a:avLst/>
            </a:prstGeom>
            <a:grpFill/>
            <a:ln w="44450">
              <a:solidFill>
                <a:srgbClr val="31849B"/>
              </a:solidFill>
              <a:round/>
              <a:headEnd/>
              <a:tailEnd/>
            </a:ln>
            <a:extLst/>
          </p:spPr>
        </p:cxnSp>
        <p:sp>
          <p:nvSpPr>
            <p:cNvPr id="14" name="Text Box 9"/>
            <p:cNvSpPr txBox="1">
              <a:spLocks noChangeArrowheads="1"/>
            </p:cNvSpPr>
            <p:nvPr/>
          </p:nvSpPr>
          <p:spPr bwMode="auto">
            <a:xfrm>
              <a:off x="3627" y="6730"/>
              <a:ext cx="1323" cy="36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Aft>
                  <a:spcPts val="1000"/>
                </a:spcAft>
              </a:pPr>
              <a:r>
                <a:rPr lang="ru-RU">
                  <a:latin typeface="Times New Roman" panose="02020603050405020304" pitchFamily="18" charset="0"/>
                </a:rPr>
                <a:t>дружба</a:t>
              </a:r>
              <a:endParaRPr lang="ru-RU">
                <a:latin typeface="Franklin Gothic Book" panose="020B0503020102020204" pitchFamily="34" charset="0"/>
              </a:endParaRPr>
            </a:p>
          </p:txBody>
        </p:sp>
        <p:sp>
          <p:nvSpPr>
            <p:cNvPr id="15" name="Text Box 10"/>
            <p:cNvSpPr txBox="1">
              <a:spLocks noChangeArrowheads="1"/>
            </p:cNvSpPr>
            <p:nvPr/>
          </p:nvSpPr>
          <p:spPr bwMode="auto">
            <a:xfrm>
              <a:off x="3582" y="7576"/>
              <a:ext cx="1368" cy="3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Aft>
                  <a:spcPts val="1000"/>
                </a:spcAft>
              </a:pPr>
              <a:r>
                <a:rPr lang="ru-RU">
                  <a:latin typeface="Times New Roman" panose="02020603050405020304" pitchFamily="18" charset="0"/>
                </a:rPr>
                <a:t>служба</a:t>
              </a:r>
              <a:endParaRPr lang="ru-RU">
                <a:latin typeface="Franklin Gothic Book" panose="020B0503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0545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err="1">
                <a:solidFill>
                  <a:srgbClr val="002060"/>
                </a:solidFill>
              </a:rPr>
              <a:t>Обмеженність</a:t>
            </a:r>
            <a:r>
              <a:rPr lang="ru-RU" sz="4000" b="1" dirty="0">
                <a:solidFill>
                  <a:srgbClr val="002060"/>
                </a:solidFill>
              </a:rPr>
              <a:t> </a:t>
            </a:r>
            <a:r>
              <a:rPr lang="ru-RU" sz="4000" b="1" dirty="0" err="1">
                <a:solidFill>
                  <a:srgbClr val="002060"/>
                </a:solidFill>
              </a:rPr>
              <a:t>функції</a:t>
            </a:r>
            <a:r>
              <a:rPr lang="ru-RU" sz="4000" b="1" dirty="0">
                <a:solidFill>
                  <a:srgbClr val="002060"/>
                </a:solidFill>
              </a:rPr>
              <a:t> 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http://cs617627.vk.me/v617627851/29f3/1QOUviJ8w8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7696" y="175727"/>
            <a:ext cx="4679128" cy="350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Group 9"/>
          <p:cNvGrpSpPr>
            <a:grpSpLocks/>
          </p:cNvGrpSpPr>
          <p:nvPr/>
        </p:nvGrpSpPr>
        <p:grpSpPr bwMode="auto">
          <a:xfrm>
            <a:off x="531821" y="1701640"/>
            <a:ext cx="5880069" cy="4798669"/>
            <a:chOff x="1223" y="1193"/>
            <a:chExt cx="5185" cy="5122"/>
          </a:xfrm>
          <a:solidFill>
            <a:srgbClr val="00B0F0"/>
          </a:solidFill>
        </p:grpSpPr>
        <p:cxnSp>
          <p:nvCxnSpPr>
            <p:cNvPr id="22" name="AutoShape 10"/>
            <p:cNvCxnSpPr>
              <a:cxnSpLocks noChangeShapeType="1"/>
            </p:cNvCxnSpPr>
            <p:nvPr/>
          </p:nvCxnSpPr>
          <p:spPr bwMode="auto">
            <a:xfrm>
              <a:off x="1540" y="5585"/>
              <a:ext cx="4545" cy="0"/>
            </a:xfrm>
            <a:prstGeom prst="straightConnector1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/>
          </p:spPr>
        </p:cxnSp>
        <p:grpSp>
          <p:nvGrpSpPr>
            <p:cNvPr id="23" name="Group 11"/>
            <p:cNvGrpSpPr>
              <a:grpSpLocks/>
            </p:cNvGrpSpPr>
            <p:nvPr/>
          </p:nvGrpSpPr>
          <p:grpSpPr bwMode="auto">
            <a:xfrm>
              <a:off x="1223" y="1193"/>
              <a:ext cx="5185" cy="5122"/>
              <a:chOff x="1790" y="10398"/>
              <a:chExt cx="5185" cy="5122"/>
            </a:xfrm>
            <a:grpFill/>
          </p:grpSpPr>
          <p:cxnSp>
            <p:nvCxnSpPr>
              <p:cNvPr id="24" name="AutoShape 12"/>
              <p:cNvCxnSpPr>
                <a:cxnSpLocks noChangeShapeType="1"/>
              </p:cNvCxnSpPr>
              <p:nvPr/>
            </p:nvCxnSpPr>
            <p:spPr bwMode="auto">
              <a:xfrm flipV="1">
                <a:off x="2280" y="10398"/>
                <a:ext cx="0" cy="4545"/>
              </a:xfrm>
              <a:prstGeom prst="straightConnector1">
                <a:avLst/>
              </a:prstGeom>
              <a:grp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/>
            </p:spPr>
          </p:cxnSp>
          <p:sp>
            <p:nvSpPr>
              <p:cNvPr id="25" name="Text Box 13"/>
              <p:cNvSpPr txBox="1">
                <a:spLocks noChangeArrowheads="1"/>
              </p:cNvSpPr>
              <p:nvPr/>
            </p:nvSpPr>
            <p:spPr bwMode="auto">
              <a:xfrm>
                <a:off x="1790" y="10579"/>
                <a:ext cx="403" cy="12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vert270"/>
              <a:lstStyle/>
              <a:p>
                <a:pPr fontAlgn="auto">
                  <a:spcBef>
                    <a:spcPts val="0"/>
                  </a:spcBef>
                  <a:spcAft>
                    <a:spcPts val="1000"/>
                  </a:spcAft>
                  <a:defRPr/>
                </a:pPr>
                <a:r>
                  <a:rPr lang="ru-RU" sz="1200" dirty="0" err="1" smtClean="0">
                    <a:latin typeface="Times New Roman" pitchFamily="18" charset="0"/>
                    <a:cs typeface="+mn-cs"/>
                  </a:rPr>
                  <a:t>висота</a:t>
                </a:r>
                <a:endParaRPr lang="ru-RU" dirty="0">
                  <a:latin typeface="+mn-lt"/>
                  <a:cs typeface="+mn-cs"/>
                </a:endParaRPr>
              </a:p>
            </p:txBody>
          </p:sp>
          <p:sp>
            <p:nvSpPr>
              <p:cNvPr id="26" name="Text Box 14"/>
              <p:cNvSpPr txBox="1">
                <a:spLocks noChangeArrowheads="1"/>
              </p:cNvSpPr>
              <p:nvPr/>
            </p:nvSpPr>
            <p:spPr bwMode="auto">
              <a:xfrm>
                <a:off x="5276" y="14875"/>
                <a:ext cx="1268" cy="64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Aft>
                    <a:spcPts val="1000"/>
                  </a:spcAft>
                </a:pPr>
                <a:r>
                  <a:rPr lang="uk-UA" sz="1600" dirty="0" smtClean="0">
                    <a:latin typeface="Times New Roman" panose="02020603050405020304" pitchFamily="18" charset="0"/>
                  </a:rPr>
                  <a:t>відстань</a:t>
                </a:r>
                <a:endParaRPr lang="ru-RU" sz="1600" dirty="0">
                  <a:latin typeface="Franklin Gothic Book" panose="020B0503020102020204" pitchFamily="34" charset="0"/>
                </a:endParaRPr>
              </a:p>
            </p:txBody>
          </p:sp>
          <p:cxnSp>
            <p:nvCxnSpPr>
              <p:cNvPr id="27" name="AutoShape 15"/>
              <p:cNvCxnSpPr>
                <a:cxnSpLocks noChangeShapeType="1"/>
              </p:cNvCxnSpPr>
              <p:nvPr/>
            </p:nvCxnSpPr>
            <p:spPr bwMode="auto">
              <a:xfrm>
                <a:off x="2280" y="12000"/>
                <a:ext cx="4635" cy="15"/>
              </a:xfrm>
              <a:prstGeom prst="straightConnector1">
                <a:avLst/>
              </a:pr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</p:cxnSp>
          <p:sp>
            <p:nvSpPr>
              <p:cNvPr id="28" name="Text Box 16"/>
              <p:cNvSpPr txBox="1">
                <a:spLocks noChangeArrowheads="1"/>
              </p:cNvSpPr>
              <p:nvPr/>
            </p:nvSpPr>
            <p:spPr bwMode="auto">
              <a:xfrm>
                <a:off x="5809" y="11429"/>
                <a:ext cx="843" cy="43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Aft>
                    <a:spcPts val="1000"/>
                  </a:spcAft>
                </a:pPr>
                <a:r>
                  <a:rPr lang="ru-RU" sz="1600" dirty="0" err="1" smtClean="0">
                    <a:latin typeface="Times New Roman" panose="02020603050405020304" pitchFamily="18" charset="0"/>
                  </a:rPr>
                  <a:t>сонце</a:t>
                </a:r>
                <a:endParaRPr lang="ru-RU" sz="1600" dirty="0">
                  <a:latin typeface="Franklin Gothic Book" panose="020B0503020102020204" pitchFamily="34" charset="0"/>
                </a:endParaRPr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2295" y="12360"/>
                <a:ext cx="4680" cy="2430"/>
              </a:xfrm>
              <a:custGeom>
                <a:avLst/>
                <a:gdLst>
                  <a:gd name="T0" fmla="*/ 0 w 4680"/>
                  <a:gd name="T1" fmla="*/ 2430 h 2430"/>
                  <a:gd name="T2" fmla="*/ 165 w 4680"/>
                  <a:gd name="T3" fmla="*/ 2010 h 2430"/>
                  <a:gd name="T4" fmla="*/ 210 w 4680"/>
                  <a:gd name="T5" fmla="*/ 1875 h 2430"/>
                  <a:gd name="T6" fmla="*/ 315 w 4680"/>
                  <a:gd name="T7" fmla="*/ 1545 h 2430"/>
                  <a:gd name="T8" fmla="*/ 345 w 4680"/>
                  <a:gd name="T9" fmla="*/ 1485 h 2430"/>
                  <a:gd name="T10" fmla="*/ 405 w 4680"/>
                  <a:gd name="T11" fmla="*/ 1320 h 2430"/>
                  <a:gd name="T12" fmla="*/ 465 w 4680"/>
                  <a:gd name="T13" fmla="*/ 1215 h 2430"/>
                  <a:gd name="T14" fmla="*/ 525 w 4680"/>
                  <a:gd name="T15" fmla="*/ 1065 h 2430"/>
                  <a:gd name="T16" fmla="*/ 585 w 4680"/>
                  <a:gd name="T17" fmla="*/ 975 h 2430"/>
                  <a:gd name="T18" fmla="*/ 675 w 4680"/>
                  <a:gd name="T19" fmla="*/ 765 h 2430"/>
                  <a:gd name="T20" fmla="*/ 750 w 4680"/>
                  <a:gd name="T21" fmla="*/ 525 h 2430"/>
                  <a:gd name="T22" fmla="*/ 825 w 4680"/>
                  <a:gd name="T23" fmla="*/ 390 h 2430"/>
                  <a:gd name="T24" fmla="*/ 855 w 4680"/>
                  <a:gd name="T25" fmla="*/ 300 h 2430"/>
                  <a:gd name="T26" fmla="*/ 1095 w 4680"/>
                  <a:gd name="T27" fmla="*/ 60 h 2430"/>
                  <a:gd name="T28" fmla="*/ 1260 w 4680"/>
                  <a:gd name="T29" fmla="*/ 135 h 2430"/>
                  <a:gd name="T30" fmla="*/ 1395 w 4680"/>
                  <a:gd name="T31" fmla="*/ 225 h 2430"/>
                  <a:gd name="T32" fmla="*/ 1545 w 4680"/>
                  <a:gd name="T33" fmla="*/ 555 h 2430"/>
                  <a:gd name="T34" fmla="*/ 1575 w 4680"/>
                  <a:gd name="T35" fmla="*/ 600 h 2430"/>
                  <a:gd name="T36" fmla="*/ 1620 w 4680"/>
                  <a:gd name="T37" fmla="*/ 735 h 2430"/>
                  <a:gd name="T38" fmla="*/ 1710 w 4680"/>
                  <a:gd name="T39" fmla="*/ 870 h 2430"/>
                  <a:gd name="T40" fmla="*/ 1860 w 4680"/>
                  <a:gd name="T41" fmla="*/ 1110 h 2430"/>
                  <a:gd name="T42" fmla="*/ 1950 w 4680"/>
                  <a:gd name="T43" fmla="*/ 1170 h 2430"/>
                  <a:gd name="T44" fmla="*/ 2085 w 4680"/>
                  <a:gd name="T45" fmla="*/ 1275 h 2430"/>
                  <a:gd name="T46" fmla="*/ 2310 w 4680"/>
                  <a:gd name="T47" fmla="*/ 1350 h 2430"/>
                  <a:gd name="T48" fmla="*/ 2415 w 4680"/>
                  <a:gd name="T49" fmla="*/ 1335 h 2430"/>
                  <a:gd name="T50" fmla="*/ 2595 w 4680"/>
                  <a:gd name="T51" fmla="*/ 1200 h 2430"/>
                  <a:gd name="T52" fmla="*/ 2700 w 4680"/>
                  <a:gd name="T53" fmla="*/ 975 h 2430"/>
                  <a:gd name="T54" fmla="*/ 2805 w 4680"/>
                  <a:gd name="T55" fmla="*/ 825 h 2430"/>
                  <a:gd name="T56" fmla="*/ 2820 w 4680"/>
                  <a:gd name="T57" fmla="*/ 780 h 2430"/>
                  <a:gd name="T58" fmla="*/ 2910 w 4680"/>
                  <a:gd name="T59" fmla="*/ 630 h 2430"/>
                  <a:gd name="T60" fmla="*/ 3030 w 4680"/>
                  <a:gd name="T61" fmla="*/ 405 h 2430"/>
                  <a:gd name="T62" fmla="*/ 3045 w 4680"/>
                  <a:gd name="T63" fmla="*/ 360 h 2430"/>
                  <a:gd name="T64" fmla="*/ 3105 w 4680"/>
                  <a:gd name="T65" fmla="*/ 300 h 2430"/>
                  <a:gd name="T66" fmla="*/ 3240 w 4680"/>
                  <a:gd name="T67" fmla="*/ 165 h 2430"/>
                  <a:gd name="T68" fmla="*/ 3315 w 4680"/>
                  <a:gd name="T69" fmla="*/ 90 h 2430"/>
                  <a:gd name="T70" fmla="*/ 3345 w 4680"/>
                  <a:gd name="T71" fmla="*/ 45 h 2430"/>
                  <a:gd name="T72" fmla="*/ 3390 w 4680"/>
                  <a:gd name="T73" fmla="*/ 30 h 2430"/>
                  <a:gd name="T74" fmla="*/ 3435 w 4680"/>
                  <a:gd name="T75" fmla="*/ 0 h 2430"/>
                  <a:gd name="T76" fmla="*/ 3615 w 4680"/>
                  <a:gd name="T77" fmla="*/ 15 h 2430"/>
                  <a:gd name="T78" fmla="*/ 3795 w 4680"/>
                  <a:gd name="T79" fmla="*/ 165 h 2430"/>
                  <a:gd name="T80" fmla="*/ 3840 w 4680"/>
                  <a:gd name="T81" fmla="*/ 180 h 2430"/>
                  <a:gd name="T82" fmla="*/ 3930 w 4680"/>
                  <a:gd name="T83" fmla="*/ 240 h 2430"/>
                  <a:gd name="T84" fmla="*/ 4080 w 4680"/>
                  <a:gd name="T85" fmla="*/ 315 h 2430"/>
                  <a:gd name="T86" fmla="*/ 4170 w 4680"/>
                  <a:gd name="T87" fmla="*/ 375 h 2430"/>
                  <a:gd name="T88" fmla="*/ 4680 w 4680"/>
                  <a:gd name="T89" fmla="*/ 420 h 243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4680"/>
                  <a:gd name="T136" fmla="*/ 0 h 2430"/>
                  <a:gd name="T137" fmla="*/ 4680 w 4680"/>
                  <a:gd name="T138" fmla="*/ 2430 h 243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4680" h="2430">
                    <a:moveTo>
                      <a:pt x="0" y="2430"/>
                    </a:moveTo>
                    <a:cubicBezTo>
                      <a:pt x="86" y="2301"/>
                      <a:pt x="96" y="2147"/>
                      <a:pt x="165" y="2010"/>
                    </a:cubicBezTo>
                    <a:cubicBezTo>
                      <a:pt x="198" y="1846"/>
                      <a:pt x="157" y="2017"/>
                      <a:pt x="210" y="1875"/>
                    </a:cubicBezTo>
                    <a:cubicBezTo>
                      <a:pt x="249" y="1770"/>
                      <a:pt x="264" y="1646"/>
                      <a:pt x="315" y="1545"/>
                    </a:cubicBezTo>
                    <a:cubicBezTo>
                      <a:pt x="325" y="1525"/>
                      <a:pt x="337" y="1506"/>
                      <a:pt x="345" y="1485"/>
                    </a:cubicBezTo>
                    <a:cubicBezTo>
                      <a:pt x="365" y="1431"/>
                      <a:pt x="379" y="1373"/>
                      <a:pt x="405" y="1320"/>
                    </a:cubicBezTo>
                    <a:cubicBezTo>
                      <a:pt x="480" y="1169"/>
                      <a:pt x="386" y="1399"/>
                      <a:pt x="465" y="1215"/>
                    </a:cubicBezTo>
                    <a:cubicBezTo>
                      <a:pt x="486" y="1167"/>
                      <a:pt x="500" y="1111"/>
                      <a:pt x="525" y="1065"/>
                    </a:cubicBezTo>
                    <a:cubicBezTo>
                      <a:pt x="543" y="1033"/>
                      <a:pt x="585" y="975"/>
                      <a:pt x="585" y="975"/>
                    </a:cubicBezTo>
                    <a:cubicBezTo>
                      <a:pt x="604" y="899"/>
                      <a:pt x="647" y="839"/>
                      <a:pt x="675" y="765"/>
                    </a:cubicBezTo>
                    <a:cubicBezTo>
                      <a:pt x="700" y="698"/>
                      <a:pt x="710" y="585"/>
                      <a:pt x="750" y="525"/>
                    </a:cubicBezTo>
                    <a:cubicBezTo>
                      <a:pt x="775" y="487"/>
                      <a:pt x="807" y="431"/>
                      <a:pt x="825" y="390"/>
                    </a:cubicBezTo>
                    <a:cubicBezTo>
                      <a:pt x="838" y="361"/>
                      <a:pt x="837" y="326"/>
                      <a:pt x="855" y="300"/>
                    </a:cubicBezTo>
                    <a:cubicBezTo>
                      <a:pt x="918" y="206"/>
                      <a:pt x="983" y="97"/>
                      <a:pt x="1095" y="60"/>
                    </a:cubicBezTo>
                    <a:cubicBezTo>
                      <a:pt x="1160" y="76"/>
                      <a:pt x="1199" y="109"/>
                      <a:pt x="1260" y="135"/>
                    </a:cubicBezTo>
                    <a:cubicBezTo>
                      <a:pt x="1315" y="159"/>
                      <a:pt x="1356" y="175"/>
                      <a:pt x="1395" y="225"/>
                    </a:cubicBezTo>
                    <a:cubicBezTo>
                      <a:pt x="1473" y="325"/>
                      <a:pt x="1506" y="437"/>
                      <a:pt x="1545" y="555"/>
                    </a:cubicBezTo>
                    <a:cubicBezTo>
                      <a:pt x="1551" y="572"/>
                      <a:pt x="1568" y="584"/>
                      <a:pt x="1575" y="600"/>
                    </a:cubicBezTo>
                    <a:cubicBezTo>
                      <a:pt x="1594" y="643"/>
                      <a:pt x="1605" y="690"/>
                      <a:pt x="1620" y="735"/>
                    </a:cubicBezTo>
                    <a:cubicBezTo>
                      <a:pt x="1637" y="786"/>
                      <a:pt x="1680" y="825"/>
                      <a:pt x="1710" y="870"/>
                    </a:cubicBezTo>
                    <a:cubicBezTo>
                      <a:pt x="1762" y="948"/>
                      <a:pt x="1808" y="1032"/>
                      <a:pt x="1860" y="1110"/>
                    </a:cubicBezTo>
                    <a:cubicBezTo>
                      <a:pt x="1880" y="1140"/>
                      <a:pt x="1920" y="1150"/>
                      <a:pt x="1950" y="1170"/>
                    </a:cubicBezTo>
                    <a:cubicBezTo>
                      <a:pt x="2098" y="1269"/>
                      <a:pt x="1845" y="1155"/>
                      <a:pt x="2085" y="1275"/>
                    </a:cubicBezTo>
                    <a:cubicBezTo>
                      <a:pt x="2157" y="1311"/>
                      <a:pt x="2232" y="1331"/>
                      <a:pt x="2310" y="1350"/>
                    </a:cubicBezTo>
                    <a:cubicBezTo>
                      <a:pt x="2345" y="1345"/>
                      <a:pt x="2382" y="1348"/>
                      <a:pt x="2415" y="1335"/>
                    </a:cubicBezTo>
                    <a:cubicBezTo>
                      <a:pt x="2486" y="1308"/>
                      <a:pt x="2534" y="1241"/>
                      <a:pt x="2595" y="1200"/>
                    </a:cubicBezTo>
                    <a:cubicBezTo>
                      <a:pt x="2641" y="1130"/>
                      <a:pt x="2659" y="1047"/>
                      <a:pt x="2700" y="975"/>
                    </a:cubicBezTo>
                    <a:cubicBezTo>
                      <a:pt x="2730" y="922"/>
                      <a:pt x="2771" y="876"/>
                      <a:pt x="2805" y="825"/>
                    </a:cubicBezTo>
                    <a:cubicBezTo>
                      <a:pt x="2814" y="812"/>
                      <a:pt x="2813" y="794"/>
                      <a:pt x="2820" y="780"/>
                    </a:cubicBezTo>
                    <a:cubicBezTo>
                      <a:pt x="2846" y="729"/>
                      <a:pt x="2884" y="681"/>
                      <a:pt x="2910" y="630"/>
                    </a:cubicBezTo>
                    <a:cubicBezTo>
                      <a:pt x="2949" y="551"/>
                      <a:pt x="2980" y="480"/>
                      <a:pt x="3030" y="405"/>
                    </a:cubicBezTo>
                    <a:cubicBezTo>
                      <a:pt x="3039" y="392"/>
                      <a:pt x="3036" y="373"/>
                      <a:pt x="3045" y="360"/>
                    </a:cubicBezTo>
                    <a:cubicBezTo>
                      <a:pt x="3061" y="337"/>
                      <a:pt x="3087" y="321"/>
                      <a:pt x="3105" y="300"/>
                    </a:cubicBezTo>
                    <a:cubicBezTo>
                      <a:pt x="3149" y="249"/>
                      <a:pt x="3182" y="203"/>
                      <a:pt x="3240" y="165"/>
                    </a:cubicBezTo>
                    <a:cubicBezTo>
                      <a:pt x="3320" y="45"/>
                      <a:pt x="3215" y="190"/>
                      <a:pt x="3315" y="90"/>
                    </a:cubicBezTo>
                    <a:cubicBezTo>
                      <a:pt x="3328" y="77"/>
                      <a:pt x="3331" y="56"/>
                      <a:pt x="3345" y="45"/>
                    </a:cubicBezTo>
                    <a:cubicBezTo>
                      <a:pt x="3357" y="35"/>
                      <a:pt x="3376" y="37"/>
                      <a:pt x="3390" y="30"/>
                    </a:cubicBezTo>
                    <a:cubicBezTo>
                      <a:pt x="3406" y="22"/>
                      <a:pt x="3420" y="10"/>
                      <a:pt x="3435" y="0"/>
                    </a:cubicBezTo>
                    <a:cubicBezTo>
                      <a:pt x="3495" y="5"/>
                      <a:pt x="3556" y="4"/>
                      <a:pt x="3615" y="15"/>
                    </a:cubicBezTo>
                    <a:cubicBezTo>
                      <a:pt x="3676" y="26"/>
                      <a:pt x="3740" y="129"/>
                      <a:pt x="3795" y="165"/>
                    </a:cubicBezTo>
                    <a:cubicBezTo>
                      <a:pt x="3808" y="174"/>
                      <a:pt x="3826" y="172"/>
                      <a:pt x="3840" y="180"/>
                    </a:cubicBezTo>
                    <a:cubicBezTo>
                      <a:pt x="3872" y="198"/>
                      <a:pt x="3896" y="229"/>
                      <a:pt x="3930" y="240"/>
                    </a:cubicBezTo>
                    <a:cubicBezTo>
                      <a:pt x="3982" y="257"/>
                      <a:pt x="4033" y="287"/>
                      <a:pt x="4080" y="315"/>
                    </a:cubicBezTo>
                    <a:cubicBezTo>
                      <a:pt x="4111" y="334"/>
                      <a:pt x="4135" y="366"/>
                      <a:pt x="4170" y="375"/>
                    </a:cubicBezTo>
                    <a:cubicBezTo>
                      <a:pt x="4370" y="425"/>
                      <a:pt x="4438" y="420"/>
                      <a:pt x="4680" y="420"/>
                    </a:cubicBezTo>
                  </a:path>
                </a:pathLst>
              </a:custGeom>
              <a:grpFill/>
              <a:ln w="44450">
                <a:solidFill>
                  <a:srgbClr val="7030A0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" name="Text Box 13"/>
              <p:cNvSpPr txBox="1">
                <a:spLocks noChangeArrowheads="1"/>
              </p:cNvSpPr>
              <p:nvPr/>
            </p:nvSpPr>
            <p:spPr bwMode="auto">
              <a:xfrm>
                <a:off x="1790" y="10667"/>
                <a:ext cx="403" cy="12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vert270"/>
              <a:lstStyle/>
              <a:p>
                <a:pPr fontAlgn="auto">
                  <a:spcBef>
                    <a:spcPts val="0"/>
                  </a:spcBef>
                  <a:spcAft>
                    <a:spcPts val="1000"/>
                  </a:spcAft>
                  <a:defRPr/>
                </a:pPr>
                <a:r>
                  <a:rPr lang="ru-RU" sz="1600" dirty="0" err="1" smtClean="0">
                    <a:latin typeface="Times New Roman" pitchFamily="18" charset="0"/>
                    <a:cs typeface="+mn-cs"/>
                  </a:rPr>
                  <a:t>висота</a:t>
                </a:r>
                <a:endParaRPr lang="ru-RU" sz="1600" dirty="0">
                  <a:cs typeface="+mn-cs"/>
                </a:endParaRPr>
              </a:p>
            </p:txBody>
          </p:sp>
        </p:grpSp>
      </p:grpSp>
      <p:sp>
        <p:nvSpPr>
          <p:cNvPr id="20" name="Прямоугольник 19"/>
          <p:cNvSpPr/>
          <p:nvPr/>
        </p:nvSpPr>
        <p:spPr>
          <a:xfrm>
            <a:off x="7468468" y="4118946"/>
            <a:ext cx="347703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сокіл вище сонця не літає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4989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002060"/>
                </a:solidFill>
              </a:rPr>
              <a:t>ПЕРІОДИЧНІСТЬ ФУНКЦІЇ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3369" y="1409962"/>
            <a:ext cx="8596668" cy="3880773"/>
          </a:xfrm>
        </p:spPr>
        <p:txBody>
          <a:bodyPr>
            <a:normAutofit/>
          </a:bodyPr>
          <a:lstStyle/>
          <a:p>
            <a:r>
              <a:rPr lang="uk-UA" sz="2800" b="1" dirty="0"/>
              <a:t>Життя як зебра. Чорна </a:t>
            </a:r>
            <a:r>
              <a:rPr lang="uk-UA" sz="2800" b="1" dirty="0" err="1"/>
              <a:t>полоса,біла</a:t>
            </a:r>
            <a:r>
              <a:rPr lang="uk-UA" sz="2800" b="1" dirty="0"/>
              <a:t> </a:t>
            </a:r>
            <a:r>
              <a:rPr lang="uk-UA" sz="2800" b="1" dirty="0" err="1"/>
              <a:t>полоса.Чорна</a:t>
            </a:r>
            <a:r>
              <a:rPr lang="uk-UA" sz="2800" b="1" dirty="0"/>
              <a:t> </a:t>
            </a:r>
            <a:r>
              <a:rPr lang="uk-UA" sz="2800" b="1" dirty="0" err="1"/>
              <a:t>полоса,біла</a:t>
            </a:r>
            <a:r>
              <a:rPr lang="uk-UA" sz="2800" b="1" dirty="0"/>
              <a:t> полоса. ……. </a:t>
            </a:r>
            <a:endParaRPr lang="ru-RU" sz="2800" b="1" dirty="0"/>
          </a:p>
        </p:txBody>
      </p:sp>
      <p:pic>
        <p:nvPicPr>
          <p:cNvPr id="8196" name="Picture 4" descr="https://im2-tub-ua.yandex.net/i?id=dcb5f2464e287f1e1f405388abb6b3e3&amp;n=33&amp;h=215&amp;w=2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7965" y="2730762"/>
            <a:ext cx="3438744" cy="3624168"/>
          </a:xfrm>
          <a:prstGeom prst="rect">
            <a:avLst/>
          </a:prstGeom>
          <a:solidFill>
            <a:srgbClr val="00B0F0"/>
          </a:solidFill>
        </p:spPr>
      </p:pic>
      <p:pic>
        <p:nvPicPr>
          <p:cNvPr id="8197" name="Picture 5" descr="image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66" y="3432518"/>
            <a:ext cx="7857343" cy="2340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020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0473" y="159224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solidFill>
                  <a:srgbClr val="002060"/>
                </a:solidFill>
              </a:rPr>
              <a:t>Вишивка –це безмежне застосування графіків.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896"/>
          <a:stretch>
            <a:fillRect/>
          </a:stretch>
        </p:blipFill>
        <p:spPr bwMode="auto">
          <a:xfrm>
            <a:off x="6095471" y="1050691"/>
            <a:ext cx="5600700" cy="2692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Рисунок 1" descr="http://inf.96.lt/uploads/file/rob_uchniv/glushuk_sait/region/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7543" y="3870908"/>
            <a:ext cx="3179598" cy="2823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Рисунок 4" descr="https://cmbcbschernivci.files.wordpress.com/2015/05/vishivanka-0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02" y="1050691"/>
            <a:ext cx="5418137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4821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0163" y="145577"/>
            <a:ext cx="10950559" cy="891654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УКРАЇНСЬКА ПИСАНКА Є СИМВОЛОМ НАШОГО НАРОДУ</a:t>
            </a: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08728" y="1037231"/>
            <a:ext cx="6741994" cy="1446662"/>
          </a:xfrm>
        </p:spPr>
        <p:txBody>
          <a:bodyPr>
            <a:normAutofit/>
          </a:bodyPr>
          <a:lstStyle/>
          <a:p>
            <a:r>
              <a:rPr lang="uk-UA" sz="2400" dirty="0"/>
              <a:t> </a:t>
            </a:r>
            <a:r>
              <a:rPr lang="uk-UA" sz="2400" dirty="0" smtClean="0"/>
              <a:t>В </a:t>
            </a:r>
            <a:r>
              <a:rPr lang="uk-UA" sz="2400" dirty="0"/>
              <a:t>орнаментах писанки ми бачимо </a:t>
            </a:r>
            <a:r>
              <a:rPr lang="uk-UA" sz="2400" dirty="0" err="1"/>
              <a:t>звязок</a:t>
            </a:r>
            <a:r>
              <a:rPr lang="uk-UA" sz="2400" dirty="0"/>
              <a:t> з графіками функцій (прямолінійність, </a:t>
            </a:r>
            <a:r>
              <a:rPr lang="uk-UA" sz="2400" dirty="0" err="1" smtClean="0"/>
              <a:t>вигини,періодичність</a:t>
            </a:r>
            <a:r>
              <a:rPr lang="uk-UA" sz="2400" dirty="0" smtClean="0"/>
              <a:t>)</a:t>
            </a:r>
            <a:endParaRPr lang="ru-RU" sz="2400" dirty="0"/>
          </a:p>
        </p:txBody>
      </p:sp>
      <p:pic>
        <p:nvPicPr>
          <p:cNvPr id="10243" name="Рисунок 2" descr="http://www.cruiseplanet.com.ua/photos/text/969669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32" y="1533098"/>
            <a:ext cx="4378325" cy="316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Рисунок 16" descr="http://data1.gallery.ru/albums/gallery/251672-f3d22-86264070-m750x740-uf5ae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949" y="2747750"/>
            <a:ext cx="4572000" cy="304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Рисунок 15" descr="https://im3-tub-ua.yandex.net/i?id=0c9152f02e94587cbe30de108195a173&amp;n=33&amp;h=215&amp;w=30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6752" y="3671248"/>
            <a:ext cx="4145754" cy="2906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3698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uk-UA" sz="3600" b="1" dirty="0">
                <a:solidFill>
                  <a:schemeClr val="accent2">
                    <a:lumMod val="50000"/>
                  </a:schemeClr>
                </a:solidFill>
              </a:rPr>
              <a:t>ПРЕЗЕНТАЦІЮ ПІДГОТУВАЛИ </a:t>
            </a:r>
          </a:p>
          <a:p>
            <a:pPr algn="ctr" eaLnBrk="1" hangingPunct="1">
              <a:defRPr/>
            </a:pPr>
            <a:endParaRPr lang="uk-UA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uk-UA" sz="3600" b="1" dirty="0">
                <a:solidFill>
                  <a:schemeClr val="accent2">
                    <a:lumMod val="50000"/>
                  </a:schemeClr>
                </a:solidFill>
              </a:rPr>
              <a:t>учні  </a:t>
            </a:r>
            <a:r>
              <a:rPr lang="uk-UA" sz="3600" b="1">
                <a:solidFill>
                  <a:schemeClr val="accent2">
                    <a:lumMod val="50000"/>
                  </a:schemeClr>
                </a:solidFill>
              </a:rPr>
              <a:t>10 </a:t>
            </a:r>
            <a:r>
              <a:rPr lang="uk-UA" sz="3600" b="1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600" b="1" dirty="0">
                <a:solidFill>
                  <a:schemeClr val="accent2">
                    <a:lumMod val="50000"/>
                  </a:schemeClr>
                </a:solidFill>
              </a:rPr>
              <a:t>класу </a:t>
            </a:r>
          </a:p>
          <a:p>
            <a:pPr marL="0" indent="0" algn="ctr">
              <a:buNone/>
              <a:defRPr/>
            </a:pPr>
            <a:endParaRPr lang="uk-UA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algn="ctr">
              <a:buNone/>
              <a:defRPr/>
            </a:pPr>
            <a:r>
              <a:rPr lang="uk-UA" sz="3600" b="1" dirty="0">
                <a:solidFill>
                  <a:schemeClr val="accent2">
                    <a:lumMod val="50000"/>
                  </a:schemeClr>
                </a:solidFill>
              </a:rPr>
              <a:t>Полонської ЗОШ І  - ІІІ ступенів №2</a:t>
            </a:r>
            <a:endParaRPr lang="ru-RU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062415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536</TotalTime>
  <Words>129</Words>
  <Application>Microsoft Office PowerPoint</Application>
  <PresentationFormat>Широкоэкранный</PresentationFormat>
  <Paragraphs>39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Franklin Gothic Book</vt:lpstr>
      <vt:lpstr>Times New Roman</vt:lpstr>
      <vt:lpstr>Trebuchet MS</vt:lpstr>
      <vt:lpstr>Wingdings 3</vt:lpstr>
      <vt:lpstr>Грань</vt:lpstr>
      <vt:lpstr>ГРАФІК ФУНКЦІЇ І НАРОДНА ТВОРЧІСТЬ</vt:lpstr>
      <vt:lpstr>Презентация PowerPoint</vt:lpstr>
      <vt:lpstr>Пересів гірше  недосіву</vt:lpstr>
      <vt:lpstr>Найменше значення функції</vt:lpstr>
      <vt:lpstr>ОБЕРНЕНА ПРОПОРЦІЙНІСТЬ </vt:lpstr>
      <vt:lpstr>ПАРАЛЕЛЬНІ ПРЯМІ</vt:lpstr>
      <vt:lpstr>Обмеженність функції </vt:lpstr>
      <vt:lpstr>ПЕРІОДИЧНІСТЬ ФУНКЦІЇ</vt:lpstr>
      <vt:lpstr>Вишивка –це безмежне застосування графіків.</vt:lpstr>
      <vt:lpstr>УКРАЇНСЬКА ПИСАНКА Є СИМВОЛОМ НАШОГО НАРОДУ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Taisa</dc:creator>
  <cp:lastModifiedBy>Taisa</cp:lastModifiedBy>
  <cp:revision>63</cp:revision>
  <dcterms:created xsi:type="dcterms:W3CDTF">2015-11-16T18:43:55Z</dcterms:created>
  <dcterms:modified xsi:type="dcterms:W3CDTF">2017-12-25T06:45:12Z</dcterms:modified>
</cp:coreProperties>
</file>