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94" r:id="rId1"/>
  </p:sldMasterIdLst>
  <p:notesMasterIdLst>
    <p:notesMasterId r:id="rId16"/>
  </p:notesMasterIdLst>
  <p:sldIdLst>
    <p:sldId id="279" r:id="rId2"/>
    <p:sldId id="281" r:id="rId3"/>
    <p:sldId id="282" r:id="rId4"/>
    <p:sldId id="283" r:id="rId5"/>
    <p:sldId id="284" r:id="rId6"/>
    <p:sldId id="285" r:id="rId7"/>
    <p:sldId id="286" r:id="rId8"/>
    <p:sldId id="287" r:id="rId9"/>
    <p:sldId id="288" r:id="rId10"/>
    <p:sldId id="289" r:id="rId11"/>
    <p:sldId id="290" r:id="rId12"/>
    <p:sldId id="291" r:id="rId13"/>
    <p:sldId id="292" r:id="rId14"/>
    <p:sldId id="296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3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9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E878D4-281B-4C7B-AC87-1664F188EB60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D44C22-F9EE-4920-90F8-BBB5F4D92F7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6764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61089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92978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34849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75142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71087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0287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9342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0828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76400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971215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914527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89450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523306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3029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447492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39245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chemeClr val="accent1">
              <a:lumMod val="75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AD2079-FED0-4236-B498-25D4FD17585F}" type="datetimeFigureOut">
              <a:rPr lang="ru-RU" smtClean="0"/>
              <a:t>26.12.2017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1B608547-A469-4E5B-B266-8589516D517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57806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6" r:id="rId12"/>
    <p:sldLayoutId id="2147483907" r:id="rId13"/>
    <p:sldLayoutId id="2147483908" r:id="rId14"/>
    <p:sldLayoutId id="2147483909" r:id="rId15"/>
    <p:sldLayoutId id="2147483910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www.uamodna.com/assets/articles/image/yavrtkan/fullsize.jpg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www.uamodna.com/assets/articles/image/ixwfl2vb/fullsize.jpg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www.uamodna.com/assets/articles/image/1dlwmlk9/fullsize.jp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31461" y="849714"/>
            <a:ext cx="7766936" cy="1646302"/>
          </a:xfrm>
        </p:spPr>
        <p:txBody>
          <a:bodyPr/>
          <a:lstStyle/>
          <a:p>
            <a:r>
              <a:rPr lang="ru-RU" b="1" dirty="0" smtClean="0">
                <a:solidFill>
                  <a:srgbClr val="002060"/>
                </a:solidFill>
              </a:rPr>
              <a:t>ГРАФІК ФУНКЦІЇ ТА ГУМОР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b="1" dirty="0" smtClean="0">
                <a:solidFill>
                  <a:srgbClr val="002060"/>
                </a:solidFill>
              </a:rPr>
              <a:t>ВИКОНАЛИ УЧНІ  10 КЛАСУ</a:t>
            </a:r>
          </a:p>
          <a:p>
            <a:r>
              <a:rPr lang="uk-UA" b="1" dirty="0" smtClean="0">
                <a:solidFill>
                  <a:srgbClr val="002060"/>
                </a:solidFill>
              </a:rPr>
              <a:t>ПОЛОНСЬКОЇ ЗОШ №2</a:t>
            </a:r>
            <a:endParaRPr lang="ru-RU" b="1" dirty="0">
              <a:solidFill>
                <a:srgbClr val="002060"/>
              </a:solidFill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0" y="0"/>
            <a:ext cx="1702191" cy="6830114"/>
            <a:chOff x="-10511" y="0"/>
            <a:chExt cx="1900808" cy="6830114"/>
          </a:xfrm>
        </p:grpSpPr>
        <p:pic>
          <p:nvPicPr>
            <p:cNvPr id="5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0"/>
              <a:ext cx="1900808" cy="3345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3329105"/>
              <a:ext cx="1900808" cy="3501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7" name="Группа 6"/>
          <p:cNvGrpSpPr/>
          <p:nvPr/>
        </p:nvGrpSpPr>
        <p:grpSpPr>
          <a:xfrm>
            <a:off x="10510" y="41513"/>
            <a:ext cx="1702191" cy="6830114"/>
            <a:chOff x="-10511" y="0"/>
            <a:chExt cx="1900808" cy="6830114"/>
          </a:xfrm>
        </p:grpSpPr>
        <p:pic>
          <p:nvPicPr>
            <p:cNvPr id="8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0"/>
              <a:ext cx="1900808" cy="3345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3329105"/>
              <a:ext cx="1900808" cy="3501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0" name="Группа 9"/>
          <p:cNvGrpSpPr/>
          <p:nvPr/>
        </p:nvGrpSpPr>
        <p:grpSpPr>
          <a:xfrm rot="5400000">
            <a:off x="6097218" y="763217"/>
            <a:ext cx="1710267" cy="10479300"/>
            <a:chOff x="-10511" y="0"/>
            <a:chExt cx="1900808" cy="6830114"/>
          </a:xfrm>
        </p:grpSpPr>
        <p:pic>
          <p:nvPicPr>
            <p:cNvPr id="11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0"/>
              <a:ext cx="1900808" cy="334573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8" descr="C:\Users\ТОЛЯ\Desktop\5555555555\ukrainian-ornaments-live-wallpapers-big-4.jpg"/>
            <p:cNvPicPr>
              <a:picLocks noChangeAspect="1" noChangeArrowheads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/>
          </p:blipFill>
          <p:spPr bwMode="auto">
            <a:xfrm>
              <a:off x="-10511" y="3329105"/>
              <a:ext cx="1900808" cy="350100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49007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97154" y="664191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6000" dirty="0" smtClean="0">
                <a:solidFill>
                  <a:srgbClr val="002060"/>
                </a:solidFill>
              </a:rPr>
              <a:t>        </a:t>
            </a:r>
            <a:r>
              <a:rPr lang="ru-RU" sz="6000" b="1" dirty="0" smtClean="0">
                <a:solidFill>
                  <a:srgbClr val="FF0000"/>
                </a:solidFill>
              </a:rPr>
              <a:t>ФУНКЦІЇ ТА ГУМОР</a:t>
            </a:r>
            <a:endParaRPr lang="ru-RU" sz="6000" b="1" dirty="0">
              <a:solidFill>
                <a:srgbClr val="FF0000"/>
              </a:solidFill>
            </a:endParaRPr>
          </a:p>
        </p:txBody>
      </p:sp>
      <p:pic>
        <p:nvPicPr>
          <p:cNvPr id="1028" name="Picture 4" descr="http://cs627318.vk.me/v627318830/c3f2/V1aIm9s5gxc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04" y="2523412"/>
            <a:ext cx="7642745" cy="5897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://cs630829.vk.me/v630829225/1516/ertmCKFKOrQ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757" y="389988"/>
            <a:ext cx="2464795" cy="23660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41896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r"/>
            <a:r>
              <a:rPr lang="ru-RU" sz="7200" dirty="0">
                <a:solidFill>
                  <a:srgbClr val="002060"/>
                </a:solidFill>
              </a:rPr>
              <a:t>ЗАКОН ПІДЛОСТІ</a:t>
            </a:r>
          </a:p>
        </p:txBody>
      </p:sp>
      <p:pic>
        <p:nvPicPr>
          <p:cNvPr id="2050" name="Picture 2" descr="http://www.oboznik.ru/wp-content/uploads/2013/05/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78174" y="2477068"/>
            <a:ext cx="5841243" cy="4380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5477302" y="2612493"/>
            <a:ext cx="6096000" cy="255454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4000" dirty="0" err="1" smtClean="0">
                <a:solidFill>
                  <a:srgbClr val="002060"/>
                </a:solidFill>
              </a:rPr>
              <a:t>Більшість</a:t>
            </a:r>
            <a:r>
              <a:rPr lang="ru-RU" sz="4000" dirty="0" smtClean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дослідників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дотримуються</a:t>
            </a:r>
            <a:r>
              <a:rPr lang="ru-RU" sz="4000" dirty="0">
                <a:solidFill>
                  <a:srgbClr val="002060"/>
                </a:solidFill>
              </a:rPr>
              <a:t> думки, </a:t>
            </a:r>
            <a:r>
              <a:rPr lang="ru-RU" sz="4000" dirty="0" err="1">
                <a:solidFill>
                  <a:srgbClr val="002060"/>
                </a:solidFill>
              </a:rPr>
              <a:t>що</a:t>
            </a:r>
            <a:r>
              <a:rPr lang="ru-RU" sz="4000" dirty="0">
                <a:solidFill>
                  <a:srgbClr val="002060"/>
                </a:solidFill>
              </a:rPr>
              <a:t> закон </a:t>
            </a:r>
            <a:r>
              <a:rPr lang="ru-RU" sz="4000" dirty="0" err="1">
                <a:solidFill>
                  <a:srgbClr val="002060"/>
                </a:solidFill>
              </a:rPr>
              <a:t>був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відкритий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smtClean="0">
                <a:solidFill>
                  <a:srgbClr val="002060"/>
                </a:solidFill>
              </a:rPr>
              <a:t> </a:t>
            </a:r>
            <a:r>
              <a:rPr lang="ru-RU" sz="4000" dirty="0">
                <a:solidFill>
                  <a:srgbClr val="002060"/>
                </a:solidFill>
              </a:rPr>
              <a:t>за </a:t>
            </a:r>
            <a:r>
              <a:rPr lang="ru-RU" sz="4000" dirty="0" err="1">
                <a:solidFill>
                  <a:srgbClr val="002060"/>
                </a:solidFill>
              </a:rPr>
              <a:t>часів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Ахіллеса</a:t>
            </a:r>
            <a:r>
              <a:rPr lang="ru-RU" sz="4000" dirty="0">
                <a:solidFill>
                  <a:srgbClr val="002060"/>
                </a:solidFill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54309508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dirty="0">
                <a:solidFill>
                  <a:srgbClr val="002060"/>
                </a:solidFill>
              </a:rPr>
              <a:t>Закон </a:t>
            </a:r>
            <a:r>
              <a:rPr lang="ru-RU" dirty="0" err="1">
                <a:solidFill>
                  <a:srgbClr val="002060"/>
                </a:solidFill>
              </a:rPr>
              <a:t>підлості</a:t>
            </a:r>
            <a:r>
              <a:rPr lang="ru-RU" dirty="0">
                <a:solidFill>
                  <a:srgbClr val="002060"/>
                </a:solidFill>
              </a:rPr>
              <a:t> - </a:t>
            </a:r>
            <a:r>
              <a:rPr lang="ru-RU" dirty="0" err="1">
                <a:solidFill>
                  <a:srgbClr val="002060"/>
                </a:solidFill>
              </a:rPr>
              <a:t>це</a:t>
            </a:r>
            <a:r>
              <a:rPr lang="ru-RU" dirty="0">
                <a:solidFill>
                  <a:srgbClr val="002060"/>
                </a:solidFill>
              </a:rPr>
              <a:t> закон, </a:t>
            </a:r>
            <a:r>
              <a:rPr lang="ru-RU" dirty="0" err="1">
                <a:solidFill>
                  <a:srgbClr val="002060"/>
                </a:solidFill>
              </a:rPr>
              <a:t>що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встановлює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пряму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залежність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між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бажанням</a:t>
            </a:r>
            <a:r>
              <a:rPr lang="ru-RU" dirty="0">
                <a:solidFill>
                  <a:srgbClr val="002060"/>
                </a:solidFill>
              </a:rPr>
              <a:t> і </a:t>
            </a:r>
            <a:r>
              <a:rPr lang="ru-RU" dirty="0" err="1">
                <a:solidFill>
                  <a:srgbClr val="002060"/>
                </a:solidFill>
              </a:rPr>
              <a:t>невдалим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збігом</a:t>
            </a:r>
            <a:r>
              <a:rPr lang="ru-RU" dirty="0">
                <a:solidFill>
                  <a:srgbClr val="002060"/>
                </a:solidFill>
              </a:rPr>
              <a:t> </a:t>
            </a:r>
            <a:r>
              <a:rPr lang="ru-RU" dirty="0" err="1">
                <a:solidFill>
                  <a:srgbClr val="002060"/>
                </a:solidFill>
              </a:rPr>
              <a:t>обставин</a:t>
            </a:r>
            <a:r>
              <a:rPr lang="ru-RU" dirty="0">
                <a:solidFill>
                  <a:srgbClr val="002060"/>
                </a:solidFill>
              </a:rPr>
              <a:t>.</a:t>
            </a:r>
          </a:p>
        </p:txBody>
      </p:sp>
      <p:pic>
        <p:nvPicPr>
          <p:cNvPr id="4" name="Объект 3" descr="зламані підбори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786" y="3275463"/>
            <a:ext cx="4638892" cy="329882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850710" y="2893324"/>
            <a:ext cx="6232477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/>
              <a:t>Позначимо</a:t>
            </a:r>
            <a:r>
              <a:rPr lang="ru-RU" sz="2400" dirty="0"/>
              <a:t> </a:t>
            </a:r>
            <a:r>
              <a:rPr lang="ru-RU" sz="2400" dirty="0" err="1"/>
              <a:t>бажання</a:t>
            </a:r>
            <a:r>
              <a:rPr lang="ru-RU" sz="2400" dirty="0"/>
              <a:t> </a:t>
            </a:r>
            <a:r>
              <a:rPr lang="ru-RU" sz="2400" dirty="0" err="1"/>
              <a:t>літерою</a:t>
            </a:r>
            <a:r>
              <a:rPr lang="ru-RU" sz="2400" dirty="0"/>
              <a:t> Ж, </a:t>
            </a:r>
            <a:r>
              <a:rPr lang="ru-RU" sz="2400" dirty="0" err="1"/>
              <a:t>невдалий</a:t>
            </a:r>
            <a:r>
              <a:rPr lang="ru-RU" sz="2400" dirty="0"/>
              <a:t> </a:t>
            </a:r>
            <a:r>
              <a:rPr lang="ru-RU" sz="2400" dirty="0" err="1"/>
              <a:t>збіг</a:t>
            </a:r>
            <a:r>
              <a:rPr lang="ru-RU" sz="2400" dirty="0"/>
              <a:t> </a:t>
            </a:r>
            <a:r>
              <a:rPr lang="ru-RU" sz="2400" dirty="0" err="1"/>
              <a:t>обставин</a:t>
            </a:r>
            <a:r>
              <a:rPr lang="ru-RU" sz="2400" dirty="0"/>
              <a:t> - Н, а результат - Р .</a:t>
            </a:r>
          </a:p>
          <a:p>
            <a:r>
              <a:rPr lang="ru-RU" sz="2400" dirty="0"/>
              <a:t>Р = (Ж </a:t>
            </a:r>
            <a:r>
              <a:rPr lang="en-US" sz="2400" dirty="0"/>
              <a:t>x K)/</a:t>
            </a:r>
            <a:r>
              <a:rPr lang="ru-RU" sz="2400" dirty="0"/>
              <a:t>Н</a:t>
            </a:r>
          </a:p>
          <a:p>
            <a:r>
              <a:rPr lang="ru-RU" sz="2400" dirty="0"/>
              <a:t>де "</a:t>
            </a:r>
            <a:r>
              <a:rPr lang="en-US" sz="2400" dirty="0"/>
              <a:t>K" - </a:t>
            </a:r>
            <a:r>
              <a:rPr lang="ru-RU" sz="2400" dirty="0" err="1"/>
              <a:t>коефіцієнт</a:t>
            </a:r>
            <a:r>
              <a:rPr lang="ru-RU" sz="2400" dirty="0"/>
              <a:t>, </a:t>
            </a:r>
            <a:r>
              <a:rPr lang="ru-RU" sz="2400" dirty="0" err="1"/>
              <a:t>що</a:t>
            </a:r>
            <a:r>
              <a:rPr lang="ru-RU" sz="2400" dirty="0"/>
              <a:t> </a:t>
            </a:r>
            <a:r>
              <a:rPr lang="ru-RU" sz="2400" dirty="0" err="1"/>
              <a:t>показує</a:t>
            </a:r>
            <a:r>
              <a:rPr lang="ru-RU" sz="2400" dirty="0"/>
              <a:t> </a:t>
            </a:r>
            <a:r>
              <a:rPr lang="ru-RU" sz="2400" dirty="0" err="1"/>
              <a:t>ступінь</a:t>
            </a:r>
            <a:r>
              <a:rPr lang="ru-RU" sz="2400" dirty="0"/>
              <a:t> </a:t>
            </a:r>
            <a:r>
              <a:rPr lang="ru-RU" sz="2400" dirty="0" err="1"/>
              <a:t>невдачі</a:t>
            </a:r>
            <a:r>
              <a:rPr lang="ru-RU" sz="2400" dirty="0"/>
              <a:t> в </a:t>
            </a:r>
            <a:r>
              <a:rPr lang="ru-RU" sz="2400" dirty="0" err="1"/>
              <a:t>залежності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настрою. </a:t>
            </a:r>
            <a:r>
              <a:rPr lang="ru-RU" sz="2400" dirty="0" err="1"/>
              <a:t>Тобто</a:t>
            </a:r>
            <a:r>
              <a:rPr lang="ru-RU" sz="2400" dirty="0"/>
              <a:t>, </a:t>
            </a:r>
            <a:r>
              <a:rPr lang="ru-RU" sz="2400" dirty="0" err="1"/>
              <a:t>чим</a:t>
            </a:r>
            <a:r>
              <a:rPr lang="ru-RU" sz="2400" dirty="0"/>
              <a:t> </a:t>
            </a:r>
            <a:r>
              <a:rPr lang="ru-RU" sz="2400" dirty="0" err="1"/>
              <a:t>кращий</a:t>
            </a:r>
            <a:r>
              <a:rPr lang="ru-RU" sz="2400" dirty="0"/>
              <a:t> </a:t>
            </a:r>
            <a:r>
              <a:rPr lang="ru-RU" sz="2400" dirty="0" err="1"/>
              <a:t>настрій</a:t>
            </a:r>
            <a:r>
              <a:rPr lang="ru-RU" sz="2400" dirty="0"/>
              <a:t>, </a:t>
            </a:r>
            <a:r>
              <a:rPr lang="ru-RU" sz="2400" dirty="0" err="1"/>
              <a:t>тим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 </a:t>
            </a:r>
            <a:r>
              <a:rPr lang="ru-RU" sz="2400" dirty="0" err="1"/>
              <a:t>коефіцієнт</a:t>
            </a:r>
            <a:r>
              <a:rPr lang="ru-RU" sz="2400" dirty="0"/>
              <a:t> "</a:t>
            </a:r>
            <a:r>
              <a:rPr lang="en-US" sz="2400" dirty="0"/>
              <a:t>K", </a:t>
            </a:r>
            <a:r>
              <a:rPr lang="ru-RU" sz="2400" dirty="0"/>
              <a:t>а </a:t>
            </a:r>
            <a:r>
              <a:rPr lang="ru-RU" sz="2400" dirty="0" err="1"/>
              <a:t>отже</a:t>
            </a:r>
            <a:r>
              <a:rPr lang="ru-RU" sz="2400" dirty="0"/>
              <a:t>, </a:t>
            </a:r>
            <a:r>
              <a:rPr lang="ru-RU" sz="2400" dirty="0" err="1"/>
              <a:t>більше</a:t>
            </a:r>
            <a:r>
              <a:rPr lang="ru-RU" sz="2400" dirty="0"/>
              <a:t> </a:t>
            </a:r>
            <a:r>
              <a:rPr lang="ru-RU" sz="2400" dirty="0" err="1"/>
              <a:t>бажання</a:t>
            </a:r>
            <a:r>
              <a:rPr lang="ru-RU" sz="2400" dirty="0"/>
              <a:t> і </a:t>
            </a:r>
            <a:r>
              <a:rPr lang="ru-RU" sz="2400" dirty="0" err="1"/>
              <a:t>кращий</a:t>
            </a:r>
            <a:r>
              <a:rPr lang="ru-RU" sz="2400" dirty="0"/>
              <a:t> результат.</a:t>
            </a:r>
          </a:p>
        </p:txBody>
      </p:sp>
    </p:spTree>
    <p:extLst>
      <p:ext uri="{BB962C8B-B14F-4D97-AF65-F5344CB8AC3E}">
        <p14:creationId xmlns:p14="http://schemas.microsoft.com/office/powerpoint/2010/main" val="13101713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>
        <p:checker/>
      </p:transition>
    </mc:Choice>
    <mc:Fallback xmlns=""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89068" y="485426"/>
            <a:ext cx="6096000" cy="60016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 err="1" smtClean="0"/>
              <a:t>Щоб</a:t>
            </a:r>
            <a:r>
              <a:rPr lang="ru-RU" sz="3200" dirty="0" smtClean="0"/>
              <a:t> </a:t>
            </a:r>
            <a:r>
              <a:rPr lang="ru-RU" sz="3200" dirty="0" err="1"/>
              <a:t>досягти</a:t>
            </a:r>
            <a:r>
              <a:rPr lang="ru-RU" sz="3200" dirty="0"/>
              <a:t> </a:t>
            </a:r>
            <a:r>
              <a:rPr lang="ru-RU" sz="3200" dirty="0" err="1"/>
              <a:t>бажаного</a:t>
            </a:r>
            <a:r>
              <a:rPr lang="ru-RU" sz="3200" dirty="0"/>
              <a:t>, </a:t>
            </a:r>
            <a:r>
              <a:rPr lang="ru-RU" sz="3200" dirty="0" err="1"/>
              <a:t>необхідно</a:t>
            </a:r>
            <a:r>
              <a:rPr lang="ru-RU" sz="3200" dirty="0"/>
              <a:t> </a:t>
            </a:r>
            <a:r>
              <a:rPr lang="ru-RU" sz="3200" dirty="0" err="1"/>
              <a:t>вірити</a:t>
            </a:r>
            <a:r>
              <a:rPr lang="ru-RU" sz="3200" dirty="0"/>
              <a:t> в себе і </a:t>
            </a:r>
            <a:r>
              <a:rPr lang="ru-RU" sz="3200" dirty="0" err="1"/>
              <a:t>притягувати</a:t>
            </a:r>
            <a:r>
              <a:rPr lang="ru-RU" sz="3200" dirty="0"/>
              <a:t> до себе позитив </a:t>
            </a:r>
            <a:r>
              <a:rPr lang="ru-RU" sz="3200" dirty="0" err="1"/>
              <a:t>доброзичливим</a:t>
            </a:r>
            <a:r>
              <a:rPr lang="ru-RU" sz="3200" dirty="0"/>
              <a:t> </a:t>
            </a:r>
            <a:r>
              <a:rPr lang="ru-RU" sz="3200" dirty="0" err="1"/>
              <a:t>настроєм</a:t>
            </a:r>
            <a:r>
              <a:rPr lang="ru-RU" sz="3200" dirty="0"/>
              <a:t>. Але </a:t>
            </a:r>
            <a:r>
              <a:rPr lang="ru-RU" sz="3200" dirty="0" err="1"/>
              <a:t>людині</a:t>
            </a:r>
            <a:r>
              <a:rPr lang="ru-RU" sz="3200" dirty="0"/>
              <a:t> з </a:t>
            </a:r>
            <a:r>
              <a:rPr lang="ru-RU" sz="3200" dirty="0" err="1"/>
              <a:t>багатьох</a:t>
            </a:r>
            <a:r>
              <a:rPr lang="ru-RU" sz="3200" dirty="0"/>
              <a:t> причин </a:t>
            </a:r>
            <a:r>
              <a:rPr lang="ru-RU" sz="3200" dirty="0" err="1"/>
              <a:t>цього</a:t>
            </a:r>
            <a:r>
              <a:rPr lang="ru-RU" sz="3200" dirty="0"/>
              <a:t> часто </a:t>
            </a:r>
            <a:r>
              <a:rPr lang="ru-RU" sz="3200" dirty="0" err="1"/>
              <a:t>бракує</a:t>
            </a:r>
            <a:r>
              <a:rPr lang="ru-RU" sz="3200" dirty="0"/>
              <a:t>. </a:t>
            </a:r>
            <a:r>
              <a:rPr lang="ru-RU" sz="3200" dirty="0" err="1"/>
              <a:t>Тоді</a:t>
            </a:r>
            <a:r>
              <a:rPr lang="ru-RU" sz="3200" dirty="0"/>
              <a:t> є два </a:t>
            </a:r>
            <a:r>
              <a:rPr lang="ru-RU" sz="3200" dirty="0" err="1"/>
              <a:t>виходи</a:t>
            </a:r>
            <a:r>
              <a:rPr lang="ru-RU" sz="3200" dirty="0"/>
              <a:t>: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підняти</a:t>
            </a:r>
            <a:r>
              <a:rPr lang="ru-RU" sz="3200" dirty="0"/>
              <a:t> </a:t>
            </a:r>
            <a:r>
              <a:rPr lang="ru-RU" sz="3200" dirty="0" err="1"/>
              <a:t>собі</a:t>
            </a:r>
            <a:r>
              <a:rPr lang="ru-RU" sz="3200" dirty="0"/>
              <a:t> </a:t>
            </a:r>
            <a:r>
              <a:rPr lang="ru-RU" sz="3200" dirty="0" err="1"/>
              <a:t>настрій</a:t>
            </a:r>
            <a:r>
              <a:rPr lang="ru-RU" sz="3200" dirty="0"/>
              <a:t> і </a:t>
            </a:r>
            <a:r>
              <a:rPr lang="ru-RU" sz="3200" dirty="0" err="1"/>
              <a:t>боротися</a:t>
            </a:r>
            <a:r>
              <a:rPr lang="ru-RU" sz="3200" dirty="0"/>
              <a:t> з </a:t>
            </a:r>
            <a:r>
              <a:rPr lang="ru-RU" sz="3200" dirty="0" err="1"/>
              <a:t>підлістю</a:t>
            </a:r>
            <a:r>
              <a:rPr lang="ru-RU" sz="3200" dirty="0"/>
              <a:t>, </a:t>
            </a:r>
            <a:r>
              <a:rPr lang="ru-RU" sz="3200" dirty="0" err="1"/>
              <a:t>або</a:t>
            </a:r>
            <a:r>
              <a:rPr lang="ru-RU" sz="3200" dirty="0"/>
              <a:t> </a:t>
            </a:r>
            <a:r>
              <a:rPr lang="ru-RU" sz="3200" dirty="0" err="1"/>
              <a:t>перечекати</a:t>
            </a:r>
            <a:r>
              <a:rPr lang="ru-RU" sz="3200" dirty="0"/>
              <a:t> </a:t>
            </a:r>
            <a:r>
              <a:rPr lang="ru-RU" sz="3200" dirty="0" err="1"/>
              <a:t>хвилю</a:t>
            </a:r>
            <a:r>
              <a:rPr lang="ru-RU" sz="3200" dirty="0"/>
              <a:t> </a:t>
            </a:r>
            <a:r>
              <a:rPr lang="ru-RU" sz="3200" dirty="0" err="1"/>
              <a:t>власного</a:t>
            </a:r>
            <a:r>
              <a:rPr lang="ru-RU" sz="3200" dirty="0"/>
              <a:t> </a:t>
            </a:r>
            <a:r>
              <a:rPr lang="ru-RU" sz="3200" dirty="0" err="1"/>
              <a:t>песимізму</a:t>
            </a:r>
            <a:r>
              <a:rPr lang="ru-RU" sz="3200" dirty="0"/>
              <a:t> </a:t>
            </a:r>
            <a:r>
              <a:rPr lang="ru-RU" sz="3200" dirty="0" err="1"/>
              <a:t>щоб</a:t>
            </a:r>
            <a:r>
              <a:rPr lang="ru-RU" sz="3200" dirty="0"/>
              <a:t> </a:t>
            </a:r>
            <a:r>
              <a:rPr lang="ru-RU" sz="3200" dirty="0" err="1"/>
              <a:t>уникнути</a:t>
            </a:r>
            <a:r>
              <a:rPr lang="ru-RU" sz="3200" dirty="0"/>
              <a:t> негативного результату.</a:t>
            </a:r>
          </a:p>
        </p:txBody>
      </p:sp>
      <p:pic>
        <p:nvPicPr>
          <p:cNvPr id="3076" name="Picture 4" descr="http://funbook.com.ua/pic/images_6/Kakoe_sobitie_mozhet_vas_poradovat_i_podnyat_vam_nastroenie_Pochemu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5068" y="1290639"/>
            <a:ext cx="5177868" cy="3881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9706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dirty="0">
                <a:solidFill>
                  <a:srgbClr val="002060"/>
                </a:solidFill>
              </a:rPr>
              <a:t>ЗАКОН МЕРФІ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137779" y="2347415"/>
            <a:ext cx="48722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Закон </a:t>
            </a:r>
            <a:r>
              <a:rPr lang="ru-RU" sz="2800" dirty="0" err="1"/>
              <a:t>Ме́рфі</a:t>
            </a:r>
            <a:r>
              <a:rPr lang="ru-RU" sz="2800" dirty="0"/>
              <a:t> — </a:t>
            </a:r>
            <a:r>
              <a:rPr lang="ru-RU" sz="2800" dirty="0" err="1"/>
              <a:t>жартівливий</a:t>
            </a:r>
            <a:r>
              <a:rPr lang="ru-RU" sz="2800" dirty="0"/>
              <a:t> </a:t>
            </a:r>
            <a:r>
              <a:rPr lang="ru-RU" sz="2800" dirty="0" err="1"/>
              <a:t>універсальний</a:t>
            </a:r>
            <a:r>
              <a:rPr lang="ru-RU" sz="2800" dirty="0"/>
              <a:t> </a:t>
            </a:r>
            <a:r>
              <a:rPr lang="ru-RU" sz="2800" dirty="0" err="1"/>
              <a:t>філософський</a:t>
            </a:r>
            <a:r>
              <a:rPr lang="ru-RU" sz="2800" dirty="0"/>
              <a:t> принцип, </a:t>
            </a:r>
            <a:r>
              <a:rPr lang="ru-RU" sz="2800" dirty="0" err="1"/>
              <a:t>який</a:t>
            </a:r>
            <a:r>
              <a:rPr lang="ru-RU" sz="2800" dirty="0"/>
              <a:t> </a:t>
            </a:r>
            <a:r>
              <a:rPr lang="ru-RU" sz="2800" dirty="0" err="1"/>
              <a:t>полягає</a:t>
            </a:r>
            <a:r>
              <a:rPr lang="ru-RU" sz="2800" dirty="0"/>
              <a:t> в тому, 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якщо</a:t>
            </a:r>
            <a:r>
              <a:rPr lang="ru-RU" sz="2800" dirty="0"/>
              <a:t> яка-</a:t>
            </a:r>
            <a:r>
              <a:rPr lang="ru-RU" sz="2800" dirty="0" err="1"/>
              <a:t>небудь</a:t>
            </a:r>
            <a:r>
              <a:rPr lang="ru-RU" sz="2800" dirty="0"/>
              <a:t> </a:t>
            </a:r>
            <a:r>
              <a:rPr lang="ru-RU" sz="2800" dirty="0" err="1"/>
              <a:t>неприємність</a:t>
            </a:r>
            <a:r>
              <a:rPr lang="ru-RU" sz="2800" dirty="0"/>
              <a:t> </a:t>
            </a:r>
            <a:r>
              <a:rPr lang="ru-RU" sz="2800" dirty="0" err="1"/>
              <a:t>може</a:t>
            </a:r>
            <a:r>
              <a:rPr lang="ru-RU" sz="2800" dirty="0"/>
              <a:t> </a:t>
            </a:r>
            <a:r>
              <a:rPr lang="ru-RU" sz="2800" dirty="0" err="1" smtClean="0"/>
              <a:t>трапитись</a:t>
            </a:r>
            <a:r>
              <a:rPr lang="ru-RU" sz="2800" dirty="0" smtClean="0"/>
              <a:t> </a:t>
            </a:r>
            <a:r>
              <a:rPr lang="ru-RU" sz="2800" dirty="0"/>
              <a:t>— вона таки </a:t>
            </a:r>
            <a:r>
              <a:rPr lang="ru-RU" sz="2800" dirty="0" err="1"/>
              <a:t>трапиться</a:t>
            </a:r>
            <a:r>
              <a:rPr lang="ru-RU" sz="2800" dirty="0"/>
              <a:t>.</a:t>
            </a:r>
          </a:p>
        </p:txBody>
      </p:sp>
      <p:pic>
        <p:nvPicPr>
          <p:cNvPr id="6" name="Объект 5" descr="http://bashtanka.net/_sf/2/31274058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784" y="2160589"/>
            <a:ext cx="6459260" cy="38814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9672426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prestig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137007"/>
            <a:ext cx="8596668" cy="3880773"/>
          </a:xfrm>
        </p:spPr>
        <p:txBody>
          <a:bodyPr>
            <a:normAutofit fontScale="25000" lnSpcReduction="20000"/>
          </a:bodyPr>
          <a:lstStyle/>
          <a:p>
            <a:r>
              <a:rPr lang="ru-RU" sz="8000" dirty="0" err="1"/>
              <a:t>Декілька</a:t>
            </a:r>
            <a:r>
              <a:rPr lang="ru-RU" sz="8000" dirty="0"/>
              <a:t> </a:t>
            </a:r>
            <a:r>
              <a:rPr lang="ru-RU" sz="8000" dirty="0" err="1"/>
              <a:t>законів</a:t>
            </a:r>
            <a:r>
              <a:rPr lang="ru-RU" sz="8000" dirty="0"/>
              <a:t> </a:t>
            </a:r>
            <a:r>
              <a:rPr lang="ru-RU" sz="8000" dirty="0" err="1"/>
              <a:t>Мерфі</a:t>
            </a:r>
            <a:r>
              <a:rPr lang="ru-RU" sz="8000" dirty="0"/>
              <a:t>[</a:t>
            </a:r>
          </a:p>
          <a:p>
            <a:r>
              <a:rPr lang="ru-RU" sz="8000" dirty="0"/>
              <a:t>•	Те, </a:t>
            </a:r>
            <a:r>
              <a:rPr lang="ru-RU" sz="8000" dirty="0" err="1"/>
              <a:t>що</a:t>
            </a:r>
            <a:r>
              <a:rPr lang="ru-RU" sz="8000" dirty="0"/>
              <a:t> </a:t>
            </a:r>
            <a:r>
              <a:rPr lang="ru-RU" sz="8000" dirty="0" err="1"/>
              <a:t>ви</a:t>
            </a:r>
            <a:r>
              <a:rPr lang="ru-RU" sz="8000" dirty="0"/>
              <a:t> </a:t>
            </a:r>
            <a:r>
              <a:rPr lang="ru-RU" sz="8000" dirty="0" err="1"/>
              <a:t>зберігаєте</a:t>
            </a:r>
            <a:r>
              <a:rPr lang="ru-RU" sz="8000" dirty="0"/>
              <a:t> </a:t>
            </a:r>
            <a:r>
              <a:rPr lang="ru-RU" sz="8000" dirty="0" err="1"/>
              <a:t>довго</a:t>
            </a:r>
            <a:r>
              <a:rPr lang="ru-RU" sz="8000" dirty="0"/>
              <a:t>, </a:t>
            </a:r>
            <a:r>
              <a:rPr lang="ru-RU" sz="8000" dirty="0" err="1"/>
              <a:t>можна</a:t>
            </a:r>
            <a:r>
              <a:rPr lang="ru-RU" sz="8000" dirty="0"/>
              <a:t> </a:t>
            </a:r>
            <a:r>
              <a:rPr lang="ru-RU" sz="8000" dirty="0" err="1"/>
              <a:t>викинути</a:t>
            </a:r>
            <a:r>
              <a:rPr lang="ru-RU" sz="8000" dirty="0"/>
              <a:t>.</a:t>
            </a:r>
          </a:p>
          <a:p>
            <a:r>
              <a:rPr lang="ru-RU" sz="8000" dirty="0"/>
              <a:t>•	</a:t>
            </a:r>
            <a:r>
              <a:rPr lang="ru-RU" sz="8000" dirty="0" err="1"/>
              <a:t>Якщо</a:t>
            </a:r>
            <a:r>
              <a:rPr lang="ru-RU" sz="8000" dirty="0"/>
              <a:t> </a:t>
            </a:r>
            <a:r>
              <a:rPr lang="ru-RU" sz="8000" dirty="0" err="1"/>
              <a:t>ви</a:t>
            </a:r>
            <a:r>
              <a:rPr lang="ru-RU" sz="8000" dirty="0"/>
              <a:t> </a:t>
            </a:r>
            <a:r>
              <a:rPr lang="ru-RU" sz="8000" dirty="0" err="1"/>
              <a:t>щось</a:t>
            </a:r>
            <a:r>
              <a:rPr lang="ru-RU" sz="8000" dirty="0"/>
              <a:t> </a:t>
            </a:r>
            <a:r>
              <a:rPr lang="ru-RU" sz="8000" dirty="0" err="1"/>
              <a:t>викинете</a:t>
            </a:r>
            <a:r>
              <a:rPr lang="ru-RU" sz="8000" dirty="0"/>
              <a:t>, </a:t>
            </a:r>
            <a:r>
              <a:rPr lang="ru-RU" sz="8000" dirty="0" err="1"/>
              <a:t>воно</a:t>
            </a:r>
            <a:r>
              <a:rPr lang="ru-RU" sz="8000" dirty="0"/>
              <a:t> вам </a:t>
            </a:r>
            <a:r>
              <a:rPr lang="ru-RU" sz="8000" dirty="0" err="1"/>
              <a:t>знадобиться</a:t>
            </a:r>
            <a:r>
              <a:rPr lang="ru-RU" sz="8000" dirty="0"/>
              <a:t>.</a:t>
            </a:r>
          </a:p>
          <a:p>
            <a:r>
              <a:rPr lang="ru-RU" sz="8000" dirty="0"/>
              <a:t>•	Бутерброд </a:t>
            </a:r>
            <a:r>
              <a:rPr lang="ru-RU" sz="8000" dirty="0" err="1"/>
              <a:t>завжди</a:t>
            </a:r>
            <a:r>
              <a:rPr lang="ru-RU" sz="8000" dirty="0"/>
              <a:t> </a:t>
            </a:r>
            <a:r>
              <a:rPr lang="ru-RU" sz="8000" dirty="0" err="1"/>
              <a:t>падає</a:t>
            </a:r>
            <a:r>
              <a:rPr lang="ru-RU" sz="8000" dirty="0"/>
              <a:t> маслом до низу.</a:t>
            </a:r>
          </a:p>
          <a:p>
            <a:r>
              <a:rPr lang="ru-RU" sz="8000" dirty="0"/>
              <a:t>•	</a:t>
            </a:r>
            <a:r>
              <a:rPr lang="ru-RU" sz="8000" dirty="0" err="1"/>
              <a:t>Зубний</a:t>
            </a:r>
            <a:r>
              <a:rPr lang="ru-RU" sz="8000" dirty="0"/>
              <a:t> </a:t>
            </a:r>
            <a:r>
              <a:rPr lang="ru-RU" sz="8000" dirty="0" err="1"/>
              <a:t>біль</a:t>
            </a:r>
            <a:r>
              <a:rPr lang="ru-RU" sz="8000" dirty="0"/>
              <a:t>, </a:t>
            </a:r>
            <a:r>
              <a:rPr lang="ru-RU" sz="8000" dirty="0" err="1"/>
              <a:t>зазвичай</a:t>
            </a:r>
            <a:r>
              <a:rPr lang="ru-RU" sz="8000" dirty="0"/>
              <a:t>, </a:t>
            </a:r>
            <a:r>
              <a:rPr lang="ru-RU" sz="8000" dirty="0" err="1"/>
              <a:t>починається</a:t>
            </a:r>
            <a:r>
              <a:rPr lang="ru-RU" sz="8000" dirty="0"/>
              <a:t> в </a:t>
            </a:r>
            <a:r>
              <a:rPr lang="ru-RU" sz="8000" dirty="0" err="1"/>
              <a:t>ніч</a:t>
            </a:r>
            <a:r>
              <a:rPr lang="ru-RU" sz="8000" dirty="0"/>
              <a:t> на </a:t>
            </a:r>
            <a:r>
              <a:rPr lang="ru-RU" sz="8000" dirty="0" err="1"/>
              <a:t>суботу</a:t>
            </a:r>
            <a:r>
              <a:rPr lang="ru-RU" sz="8000" dirty="0"/>
              <a:t>.</a:t>
            </a:r>
          </a:p>
          <a:p>
            <a:r>
              <a:rPr lang="ru-RU" sz="8000" dirty="0"/>
              <a:t>•	</a:t>
            </a:r>
            <a:r>
              <a:rPr lang="ru-RU" sz="8000" dirty="0" err="1"/>
              <a:t>Сусідня</a:t>
            </a:r>
            <a:r>
              <a:rPr lang="ru-RU" sz="8000" dirty="0"/>
              <a:t> </a:t>
            </a:r>
            <a:r>
              <a:rPr lang="ru-RU" sz="8000" dirty="0" err="1"/>
              <a:t>черга</a:t>
            </a:r>
            <a:r>
              <a:rPr lang="ru-RU" sz="8000" dirty="0"/>
              <a:t> </a:t>
            </a:r>
            <a:r>
              <a:rPr lang="ru-RU" sz="8000" dirty="0" err="1"/>
              <a:t>завжди</a:t>
            </a:r>
            <a:r>
              <a:rPr lang="ru-RU" sz="8000" dirty="0"/>
              <a:t> </a:t>
            </a:r>
            <a:r>
              <a:rPr lang="ru-RU" sz="8000" dirty="0" err="1"/>
              <a:t>просувається</a:t>
            </a:r>
            <a:r>
              <a:rPr lang="ru-RU" sz="8000" dirty="0"/>
              <a:t> </a:t>
            </a:r>
            <a:r>
              <a:rPr lang="ru-RU" sz="8000" dirty="0" err="1"/>
              <a:t>швидше</a:t>
            </a:r>
            <a:r>
              <a:rPr lang="ru-RU" sz="8000" dirty="0"/>
              <a:t>.</a:t>
            </a:r>
          </a:p>
          <a:p>
            <a:r>
              <a:rPr lang="ru-RU" sz="8000" dirty="0"/>
              <a:t>•	Те, </a:t>
            </a:r>
            <a:r>
              <a:rPr lang="ru-RU" sz="8000" dirty="0" err="1"/>
              <a:t>що</a:t>
            </a:r>
            <a:r>
              <a:rPr lang="ru-RU" sz="8000" dirty="0"/>
              <a:t> </a:t>
            </a:r>
            <a:r>
              <a:rPr lang="ru-RU" sz="8000" dirty="0" err="1"/>
              <a:t>шукаєш</a:t>
            </a:r>
            <a:r>
              <a:rPr lang="ru-RU" sz="8000" dirty="0"/>
              <a:t>, </a:t>
            </a:r>
            <a:r>
              <a:rPr lang="ru-RU" sz="8000" dirty="0" err="1"/>
              <a:t>можливо</a:t>
            </a:r>
            <a:r>
              <a:rPr lang="ru-RU" sz="8000" dirty="0"/>
              <a:t> </a:t>
            </a:r>
            <a:r>
              <a:rPr lang="ru-RU" sz="8000" dirty="0" err="1"/>
              <a:t>знайти</a:t>
            </a:r>
            <a:r>
              <a:rPr lang="ru-RU" sz="8000" dirty="0"/>
              <a:t> </a:t>
            </a:r>
            <a:r>
              <a:rPr lang="ru-RU" sz="8000" dirty="0" err="1"/>
              <a:t>лише</a:t>
            </a:r>
            <a:r>
              <a:rPr lang="ru-RU" sz="8000" dirty="0"/>
              <a:t> в </a:t>
            </a:r>
            <a:r>
              <a:rPr lang="ru-RU" sz="8000" dirty="0" err="1"/>
              <a:t>останній</a:t>
            </a:r>
            <a:r>
              <a:rPr lang="ru-RU" sz="8000" dirty="0"/>
              <a:t> </a:t>
            </a:r>
            <a:r>
              <a:rPr lang="ru-RU" sz="8000" dirty="0" err="1"/>
              <a:t>кишені</a:t>
            </a:r>
            <a:r>
              <a:rPr lang="ru-RU" sz="8000" dirty="0"/>
              <a:t>.</a:t>
            </a:r>
          </a:p>
          <a:p>
            <a:r>
              <a:rPr lang="ru-RU" sz="8000" smtClean="0"/>
              <a:t>•</a:t>
            </a:r>
            <a:r>
              <a:rPr lang="ru-RU" sz="8000" dirty="0"/>
              <a:t>	</a:t>
            </a:r>
            <a:r>
              <a:rPr lang="ru-RU" sz="8000" dirty="0" err="1"/>
              <a:t>Якщо</a:t>
            </a:r>
            <a:r>
              <a:rPr lang="ru-RU" sz="8000" dirty="0"/>
              <a:t> </a:t>
            </a:r>
            <a:r>
              <a:rPr lang="ru-RU" sz="8000" dirty="0" err="1"/>
              <a:t>ви</a:t>
            </a:r>
            <a:r>
              <a:rPr lang="ru-RU" sz="8000" dirty="0"/>
              <a:t> </a:t>
            </a:r>
            <a:r>
              <a:rPr lang="ru-RU" sz="8000" dirty="0" err="1"/>
              <a:t>помиєте</a:t>
            </a:r>
            <a:r>
              <a:rPr lang="ru-RU" sz="8000" dirty="0"/>
              <a:t> машину, </a:t>
            </a:r>
            <a:r>
              <a:rPr lang="ru-RU" sz="8000" dirty="0" err="1"/>
              <a:t>одразу</a:t>
            </a:r>
            <a:r>
              <a:rPr lang="ru-RU" sz="8000" dirty="0"/>
              <a:t> </a:t>
            </a:r>
            <a:r>
              <a:rPr lang="ru-RU" sz="8000" dirty="0" err="1"/>
              <a:t>піде</a:t>
            </a:r>
            <a:r>
              <a:rPr lang="ru-RU" sz="8000" dirty="0"/>
              <a:t> </a:t>
            </a:r>
            <a:r>
              <a:rPr lang="ru-RU" sz="8000" dirty="0" err="1"/>
              <a:t>дощ</a:t>
            </a:r>
            <a:r>
              <a:rPr lang="ru-RU" sz="8000" dirty="0"/>
              <a:t>.</a:t>
            </a:r>
          </a:p>
          <a:p>
            <a:r>
              <a:rPr lang="ru-RU" sz="8000" dirty="0"/>
              <a:t>•	</a:t>
            </a:r>
            <a:r>
              <a:rPr lang="ru-RU" sz="8000" dirty="0" err="1"/>
              <a:t>Щойно</a:t>
            </a:r>
            <a:r>
              <a:rPr lang="ru-RU" sz="8000" dirty="0"/>
              <a:t> </a:t>
            </a:r>
            <a:r>
              <a:rPr lang="ru-RU" sz="8000" dirty="0" err="1"/>
              <a:t>ви</a:t>
            </a:r>
            <a:r>
              <a:rPr lang="ru-RU" sz="8000" dirty="0"/>
              <a:t> допишете листа, в голову </a:t>
            </a:r>
            <a:r>
              <a:rPr lang="ru-RU" sz="8000" dirty="0" err="1"/>
              <a:t>прийде</a:t>
            </a:r>
            <a:r>
              <a:rPr lang="ru-RU" sz="8000" dirty="0"/>
              <a:t> нова </a:t>
            </a:r>
            <a:r>
              <a:rPr lang="ru-RU" sz="8000" dirty="0" err="1"/>
              <a:t>ідея</a:t>
            </a:r>
            <a:r>
              <a:rPr lang="ru-RU" sz="8000" dirty="0"/>
              <a:t>.</a:t>
            </a:r>
          </a:p>
          <a:p>
            <a:r>
              <a:rPr lang="ru-RU" sz="8000" dirty="0"/>
              <a:t>•	</a:t>
            </a:r>
            <a:r>
              <a:rPr lang="ru-RU" sz="8000" dirty="0" err="1"/>
              <a:t>Якщо</a:t>
            </a:r>
            <a:r>
              <a:rPr lang="ru-RU" sz="8000" dirty="0"/>
              <a:t> вам </a:t>
            </a:r>
            <a:r>
              <a:rPr lang="ru-RU" sz="8000" dirty="0" err="1"/>
              <a:t>щось</a:t>
            </a:r>
            <a:r>
              <a:rPr lang="ru-RU" sz="8000" dirty="0"/>
              <a:t> </a:t>
            </a:r>
            <a:r>
              <a:rPr lang="ru-RU" sz="8000" dirty="0" err="1"/>
              <a:t>непотрібно</a:t>
            </a:r>
            <a:r>
              <a:rPr lang="ru-RU" sz="8000" dirty="0"/>
              <a:t>, </a:t>
            </a:r>
            <a:r>
              <a:rPr lang="ru-RU" sz="8000" dirty="0" err="1"/>
              <a:t>його</a:t>
            </a:r>
            <a:r>
              <a:rPr lang="ru-RU" sz="8000" dirty="0"/>
              <a:t> буде </a:t>
            </a:r>
            <a:r>
              <a:rPr lang="ru-RU" sz="8000" dirty="0" err="1"/>
              <a:t>навкруги</a:t>
            </a:r>
            <a:r>
              <a:rPr lang="ru-RU" sz="8000" dirty="0"/>
              <a:t> </a:t>
            </a:r>
            <a:r>
              <a:rPr lang="ru-RU" sz="8000" dirty="0" err="1"/>
              <a:t>повно</a:t>
            </a:r>
            <a:r>
              <a:rPr lang="ru-RU" sz="8000" dirty="0"/>
              <a:t>.</a:t>
            </a:r>
          </a:p>
          <a:p>
            <a:endParaRPr lang="ru-RU" dirty="0"/>
          </a:p>
        </p:txBody>
      </p:sp>
      <p:pic>
        <p:nvPicPr>
          <p:cNvPr id="4" name="Рисунок 3" descr="Закон підлості">
            <a:hlinkClick r:id="rId2"/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946" y="163774"/>
            <a:ext cx="4107526" cy="246001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74119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900382" y="433192"/>
            <a:ext cx="6096000" cy="63709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400" dirty="0" err="1"/>
              <a:t>Висновки</a:t>
            </a:r>
            <a:r>
              <a:rPr lang="ru-RU" sz="2400" dirty="0"/>
              <a:t> з закону </a:t>
            </a:r>
            <a:r>
              <a:rPr lang="ru-RU" sz="2400" dirty="0" err="1"/>
              <a:t>Мерфі</a:t>
            </a:r>
            <a:endParaRPr lang="ru-RU" sz="2400" dirty="0"/>
          </a:p>
          <a:p>
            <a:r>
              <a:rPr lang="ru-RU" sz="2400" dirty="0"/>
              <a:t>1.	Все не так легко, як </a:t>
            </a:r>
            <a:r>
              <a:rPr lang="ru-RU" sz="2400" dirty="0" err="1"/>
              <a:t>здається</a:t>
            </a:r>
            <a:r>
              <a:rPr lang="ru-RU" sz="2400" dirty="0"/>
              <a:t>.</a:t>
            </a:r>
          </a:p>
          <a:p>
            <a:r>
              <a:rPr lang="ru-RU" sz="2400" dirty="0"/>
              <a:t>2.	</a:t>
            </a:r>
            <a:r>
              <a:rPr lang="ru-RU" sz="2400" dirty="0" err="1"/>
              <a:t>Усяка</a:t>
            </a:r>
            <a:r>
              <a:rPr lang="ru-RU" sz="2400" dirty="0"/>
              <a:t> робота </a:t>
            </a:r>
            <a:r>
              <a:rPr lang="ru-RU" sz="2400" dirty="0" err="1"/>
              <a:t>вимагає</a:t>
            </a:r>
            <a:r>
              <a:rPr lang="ru-RU" sz="2400" dirty="0"/>
              <a:t> </a:t>
            </a:r>
            <a:r>
              <a:rPr lang="ru-RU" sz="2400" dirty="0" err="1"/>
              <a:t>більше</a:t>
            </a:r>
            <a:r>
              <a:rPr lang="ru-RU" sz="2400" dirty="0"/>
              <a:t> часу, </a:t>
            </a:r>
            <a:r>
              <a:rPr lang="ru-RU" sz="2400" dirty="0" err="1"/>
              <a:t>ніж</a:t>
            </a:r>
            <a:r>
              <a:rPr lang="ru-RU" sz="2400" dirty="0"/>
              <a:t> </a:t>
            </a:r>
            <a:r>
              <a:rPr lang="ru-RU" sz="2400" dirty="0" err="1"/>
              <a:t>ви</a:t>
            </a:r>
            <a:r>
              <a:rPr lang="ru-RU" sz="2400" dirty="0"/>
              <a:t> </a:t>
            </a:r>
            <a:r>
              <a:rPr lang="ru-RU" sz="2400" dirty="0" err="1"/>
              <a:t>думаєте</a:t>
            </a:r>
            <a:r>
              <a:rPr lang="ru-RU" sz="2400" dirty="0"/>
              <a:t>.</a:t>
            </a:r>
          </a:p>
          <a:p>
            <a:r>
              <a:rPr lang="ru-RU" sz="2400" dirty="0"/>
              <a:t>3.	</a:t>
            </a:r>
            <a:r>
              <a:rPr lang="ru-RU" sz="2400" dirty="0" err="1"/>
              <a:t>Із</a:t>
            </a:r>
            <a:r>
              <a:rPr lang="ru-RU" sz="2400" dirty="0"/>
              <a:t> </a:t>
            </a:r>
            <a:r>
              <a:rPr lang="ru-RU" sz="2400" dirty="0" err="1"/>
              <a:t>усіх</a:t>
            </a:r>
            <a:r>
              <a:rPr lang="ru-RU" sz="2400" dirty="0"/>
              <a:t> </a:t>
            </a:r>
            <a:r>
              <a:rPr lang="ru-RU" sz="2400" dirty="0" err="1"/>
              <a:t>неприємностей</a:t>
            </a:r>
            <a:r>
              <a:rPr lang="ru-RU" sz="2400" dirty="0"/>
              <a:t> </a:t>
            </a:r>
            <a:r>
              <a:rPr lang="ru-RU" sz="2400" dirty="0" err="1"/>
              <a:t>станеться</a:t>
            </a:r>
            <a:r>
              <a:rPr lang="ru-RU" sz="2400" dirty="0"/>
              <a:t> </a:t>
            </a:r>
            <a:r>
              <a:rPr lang="ru-RU" sz="2400" dirty="0" err="1"/>
              <a:t>саме</a:t>
            </a:r>
            <a:r>
              <a:rPr lang="ru-RU" sz="2400" dirty="0"/>
              <a:t> та, </a:t>
            </a:r>
            <a:r>
              <a:rPr lang="ru-RU" sz="2400" dirty="0" err="1"/>
              <a:t>збиток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</a:t>
            </a:r>
            <a:r>
              <a:rPr lang="ru-RU" sz="2400" dirty="0" err="1"/>
              <a:t>якої</a:t>
            </a:r>
            <a:r>
              <a:rPr lang="ru-RU" sz="2400" dirty="0"/>
              <a:t> </a:t>
            </a:r>
            <a:r>
              <a:rPr lang="ru-RU" sz="2400" dirty="0" err="1"/>
              <a:t>найбільший</a:t>
            </a:r>
            <a:r>
              <a:rPr lang="ru-RU" sz="2400" dirty="0"/>
              <a:t>.</a:t>
            </a:r>
          </a:p>
          <a:p>
            <a:r>
              <a:rPr lang="ru-RU" sz="2400" dirty="0"/>
              <a:t>4.	</a:t>
            </a:r>
            <a:r>
              <a:rPr lang="ru-RU" sz="2400" dirty="0" err="1"/>
              <a:t>Якщо</a:t>
            </a:r>
            <a:r>
              <a:rPr lang="ru-RU" sz="2400" dirty="0"/>
              <a:t> </a:t>
            </a:r>
            <a:r>
              <a:rPr lang="ru-RU" sz="2400" dirty="0" err="1"/>
              <a:t>чотири</a:t>
            </a:r>
            <a:r>
              <a:rPr lang="ru-RU" sz="2400" dirty="0"/>
              <a:t> причини </a:t>
            </a:r>
            <a:r>
              <a:rPr lang="ru-RU" sz="2400" dirty="0" err="1"/>
              <a:t>можливих</a:t>
            </a:r>
            <a:r>
              <a:rPr lang="ru-RU" sz="2400" dirty="0"/>
              <a:t> </a:t>
            </a:r>
            <a:r>
              <a:rPr lang="ru-RU" sz="2400" dirty="0" err="1"/>
              <a:t>неприємностей</a:t>
            </a:r>
            <a:r>
              <a:rPr lang="ru-RU" sz="2400" dirty="0"/>
              <a:t> </a:t>
            </a:r>
            <a:r>
              <a:rPr lang="ru-RU" sz="2400" dirty="0" err="1"/>
              <a:t>заздалегідь</a:t>
            </a:r>
            <a:r>
              <a:rPr lang="ru-RU" sz="2400" dirty="0"/>
              <a:t> </a:t>
            </a:r>
            <a:r>
              <a:rPr lang="ru-RU" sz="2400" dirty="0" err="1"/>
              <a:t>усунуті</a:t>
            </a:r>
            <a:r>
              <a:rPr lang="ru-RU" sz="2400" dirty="0"/>
              <a:t>, то </a:t>
            </a:r>
            <a:r>
              <a:rPr lang="ru-RU" sz="2400" dirty="0" err="1"/>
              <a:t>завжди</a:t>
            </a:r>
            <a:r>
              <a:rPr lang="ru-RU" sz="2400" dirty="0"/>
              <a:t> </a:t>
            </a:r>
            <a:r>
              <a:rPr lang="ru-RU" sz="2400" dirty="0" err="1"/>
              <a:t>знайдеться</a:t>
            </a:r>
            <a:r>
              <a:rPr lang="ru-RU" sz="2400" dirty="0"/>
              <a:t> </a:t>
            </a:r>
            <a:r>
              <a:rPr lang="ru-RU" sz="2400" dirty="0" err="1"/>
              <a:t>п'ята</a:t>
            </a:r>
            <a:r>
              <a:rPr lang="ru-RU" sz="2400" dirty="0"/>
              <a:t>.</a:t>
            </a:r>
          </a:p>
          <a:p>
            <a:r>
              <a:rPr lang="ru-RU" sz="2400" dirty="0"/>
              <a:t>5.	</a:t>
            </a:r>
            <a:r>
              <a:rPr lang="ru-RU" sz="2400" dirty="0" err="1"/>
              <a:t>Залишені</a:t>
            </a:r>
            <a:r>
              <a:rPr lang="ru-RU" sz="2400" dirty="0"/>
              <a:t> без </a:t>
            </a:r>
            <a:r>
              <a:rPr lang="ru-RU" sz="2400" dirty="0" err="1"/>
              <a:t>втручання</a:t>
            </a:r>
            <a:r>
              <a:rPr lang="ru-RU" sz="2400" dirty="0"/>
              <a:t>, </a:t>
            </a:r>
            <a:r>
              <a:rPr lang="ru-RU" sz="2400" dirty="0" err="1"/>
              <a:t>події</a:t>
            </a:r>
            <a:r>
              <a:rPr lang="ru-RU" sz="2400" dirty="0"/>
              <a:t> </a:t>
            </a:r>
            <a:r>
              <a:rPr lang="ru-RU" sz="2400" dirty="0" err="1"/>
              <a:t>мають</a:t>
            </a:r>
            <a:r>
              <a:rPr lang="ru-RU" sz="2400" dirty="0"/>
              <a:t> </a:t>
            </a:r>
            <a:r>
              <a:rPr lang="ru-RU" sz="2400" dirty="0" err="1"/>
              <a:t>тенденцію</a:t>
            </a:r>
            <a:r>
              <a:rPr lang="ru-RU" sz="2400" dirty="0"/>
              <a:t> </a:t>
            </a:r>
            <a:r>
              <a:rPr lang="ru-RU" sz="2400" dirty="0" err="1"/>
              <a:t>розвиватися</a:t>
            </a:r>
            <a:r>
              <a:rPr lang="ru-RU" sz="2400" dirty="0"/>
              <a:t> </a:t>
            </a:r>
            <a:r>
              <a:rPr lang="ru-RU" sz="2400" dirty="0" err="1"/>
              <a:t>від</a:t>
            </a:r>
            <a:r>
              <a:rPr lang="ru-RU" sz="2400" dirty="0"/>
              <a:t> поганого до </a:t>
            </a:r>
            <a:r>
              <a:rPr lang="ru-RU" sz="2400" dirty="0" err="1"/>
              <a:t>гіршого</a:t>
            </a:r>
            <a:r>
              <a:rPr lang="ru-RU" sz="2400" dirty="0"/>
              <a:t>.</a:t>
            </a:r>
          </a:p>
          <a:p>
            <a:r>
              <a:rPr lang="ru-RU" sz="2400" dirty="0"/>
              <a:t>6.	Як </a:t>
            </a:r>
            <a:r>
              <a:rPr lang="ru-RU" sz="2400" dirty="0" err="1"/>
              <a:t>тільки</a:t>
            </a:r>
            <a:r>
              <a:rPr lang="ru-RU" sz="2400" dirty="0"/>
              <a:t> </a:t>
            </a:r>
            <a:r>
              <a:rPr lang="ru-RU" sz="2400" dirty="0" err="1"/>
              <a:t>ви</a:t>
            </a:r>
            <a:r>
              <a:rPr lang="ru-RU" sz="2400" dirty="0"/>
              <a:t> почнете </a:t>
            </a:r>
            <a:r>
              <a:rPr lang="ru-RU" sz="2400" dirty="0" err="1"/>
              <a:t>робити</a:t>
            </a:r>
            <a:r>
              <a:rPr lang="ru-RU" sz="2400" dirty="0"/>
              <a:t> </a:t>
            </a:r>
            <a:r>
              <a:rPr lang="ru-RU" sz="2400" dirty="0" err="1"/>
              <a:t>якусь</a:t>
            </a:r>
            <a:r>
              <a:rPr lang="ru-RU" sz="2400" dirty="0"/>
              <a:t> роботу, </a:t>
            </a:r>
            <a:r>
              <a:rPr lang="ru-RU" sz="2400" dirty="0" err="1"/>
              <a:t>з'явиться</a:t>
            </a:r>
            <a:r>
              <a:rPr lang="ru-RU" sz="2400" dirty="0"/>
              <a:t> </a:t>
            </a:r>
            <a:r>
              <a:rPr lang="ru-RU" sz="2400" dirty="0" err="1"/>
              <a:t>інша</a:t>
            </a:r>
            <a:r>
              <a:rPr lang="ru-RU" sz="2400" dirty="0"/>
              <a:t>, </a:t>
            </a:r>
            <a:r>
              <a:rPr lang="ru-RU" sz="2400" dirty="0" err="1"/>
              <a:t>котру</a:t>
            </a:r>
            <a:r>
              <a:rPr lang="ru-RU" sz="2400" dirty="0"/>
              <a:t> </a:t>
            </a:r>
            <a:r>
              <a:rPr lang="ru-RU" sz="2400" dirty="0" err="1"/>
              <a:t>потрібно</a:t>
            </a:r>
            <a:r>
              <a:rPr lang="ru-RU" sz="2400" dirty="0"/>
              <a:t> </a:t>
            </a:r>
            <a:r>
              <a:rPr lang="ru-RU" sz="2400" dirty="0" err="1"/>
              <a:t>зробити</a:t>
            </a:r>
            <a:r>
              <a:rPr lang="ru-RU" sz="2400" dirty="0"/>
              <a:t> </a:t>
            </a:r>
            <a:r>
              <a:rPr lang="ru-RU" sz="2400" dirty="0" err="1"/>
              <a:t>раніше</a:t>
            </a:r>
            <a:r>
              <a:rPr lang="ru-RU" sz="2400" dirty="0"/>
              <a:t>.</a:t>
            </a:r>
          </a:p>
          <a:p>
            <a:r>
              <a:rPr lang="ru-RU" sz="2400" dirty="0"/>
              <a:t>7.	</a:t>
            </a:r>
            <a:r>
              <a:rPr lang="ru-RU" sz="2400" dirty="0" err="1"/>
              <a:t>Усяке</a:t>
            </a:r>
            <a:r>
              <a:rPr lang="ru-RU" sz="2400" dirty="0"/>
              <a:t> </a:t>
            </a:r>
            <a:r>
              <a:rPr lang="ru-RU" sz="2400" dirty="0" err="1"/>
              <a:t>рішення</a:t>
            </a:r>
            <a:r>
              <a:rPr lang="ru-RU" sz="2400" dirty="0"/>
              <a:t> плодить </a:t>
            </a:r>
            <a:r>
              <a:rPr lang="ru-RU" sz="2400" dirty="0" err="1"/>
              <a:t>нові</a:t>
            </a:r>
            <a:r>
              <a:rPr lang="ru-RU" sz="2400" dirty="0"/>
              <a:t> </a:t>
            </a:r>
            <a:r>
              <a:rPr lang="ru-RU" sz="2400" dirty="0" err="1"/>
              <a:t>проблеми</a:t>
            </a:r>
            <a:r>
              <a:rPr lang="ru-RU" sz="2400" dirty="0"/>
              <a:t>.</a:t>
            </a:r>
          </a:p>
        </p:txBody>
      </p:sp>
      <p:pic>
        <p:nvPicPr>
          <p:cNvPr id="6" name="Объект 5" descr="Закон мерфі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6" y="1941565"/>
            <a:ext cx="5395415" cy="335422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394241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2317" y="680428"/>
            <a:ext cx="8596668" cy="1320800"/>
          </a:xfrm>
        </p:spPr>
        <p:txBody>
          <a:bodyPr/>
          <a:lstStyle/>
          <a:p>
            <a:r>
              <a:rPr lang="ru-RU" dirty="0"/>
              <a:t> </a:t>
            </a:r>
            <a:r>
              <a:rPr lang="ru-RU" dirty="0" err="1" smtClean="0">
                <a:solidFill>
                  <a:srgbClr val="002060"/>
                </a:solidFill>
              </a:rPr>
              <a:t>Функіональна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залежність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>
                <a:solidFill>
                  <a:srgbClr val="002060"/>
                </a:solidFill>
              </a:rPr>
              <a:t>та </a:t>
            </a:r>
            <a:r>
              <a:rPr lang="ru-RU" dirty="0" err="1" smtClean="0">
                <a:solidFill>
                  <a:srgbClr val="002060"/>
                </a:solidFill>
              </a:rPr>
              <a:t>графічне</a:t>
            </a:r>
            <a:r>
              <a:rPr lang="ru-RU" dirty="0" smtClean="0">
                <a:solidFill>
                  <a:srgbClr val="002060"/>
                </a:solidFill>
              </a:rPr>
              <a:t> </a:t>
            </a:r>
            <a:r>
              <a:rPr lang="ru-RU" dirty="0" err="1" smtClean="0">
                <a:solidFill>
                  <a:srgbClr val="002060"/>
                </a:solidFill>
              </a:rPr>
              <a:t>зображення</a:t>
            </a:r>
            <a:r>
              <a:rPr lang="ru-RU" dirty="0" smtClean="0">
                <a:solidFill>
                  <a:srgbClr val="002060"/>
                </a:solidFill>
              </a:rPr>
              <a:t> в законах </a:t>
            </a:r>
            <a:r>
              <a:rPr lang="ru-RU" dirty="0" err="1" smtClean="0">
                <a:solidFill>
                  <a:srgbClr val="002060"/>
                </a:solidFill>
              </a:rPr>
              <a:t>Мерфі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 flipH="1">
            <a:off x="-297788" y="4189863"/>
            <a:ext cx="751703" cy="2017095"/>
          </a:xfrm>
        </p:spPr>
        <p:txBody>
          <a:bodyPr/>
          <a:lstStyle/>
          <a:p>
            <a:endParaRPr lang="ru-RU" dirty="0"/>
          </a:p>
        </p:txBody>
      </p:sp>
      <p:grpSp>
        <p:nvGrpSpPr>
          <p:cNvPr id="14" name="Группа 13"/>
          <p:cNvGrpSpPr>
            <a:grpSpLocks/>
          </p:cNvGrpSpPr>
          <p:nvPr/>
        </p:nvGrpSpPr>
        <p:grpSpPr bwMode="auto">
          <a:xfrm>
            <a:off x="1187489" y="2266875"/>
            <a:ext cx="4437121" cy="4112636"/>
            <a:chOff x="1174" y="1412"/>
            <a:chExt cx="5149" cy="4336"/>
          </a:xfrm>
        </p:grpSpPr>
        <p:cxnSp>
          <p:nvCxnSpPr>
            <p:cNvPr id="15" name="AutoShape 37"/>
            <p:cNvCxnSpPr>
              <a:cxnSpLocks noChangeShapeType="1"/>
            </p:cNvCxnSpPr>
            <p:nvPr/>
          </p:nvCxnSpPr>
          <p:spPr bwMode="auto">
            <a:xfrm flipV="1">
              <a:off x="1965" y="1412"/>
              <a:ext cx="0" cy="3801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AutoShape 38"/>
            <p:cNvCxnSpPr>
              <a:cxnSpLocks noChangeShapeType="1"/>
            </p:cNvCxnSpPr>
            <p:nvPr/>
          </p:nvCxnSpPr>
          <p:spPr bwMode="auto">
            <a:xfrm>
              <a:off x="1738" y="5000"/>
              <a:ext cx="4035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7" name="Text Box 39"/>
            <p:cNvSpPr txBox="1">
              <a:spLocks noChangeArrowheads="1"/>
            </p:cNvSpPr>
            <p:nvPr/>
          </p:nvSpPr>
          <p:spPr bwMode="auto">
            <a:xfrm>
              <a:off x="1174" y="1412"/>
              <a:ext cx="564" cy="135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uk-UA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проблеми</a:t>
              </a:r>
              <a:endParaRPr lang="ru-RU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Text Box 40"/>
            <p:cNvSpPr txBox="1">
              <a:spLocks noChangeArrowheads="1"/>
            </p:cNvSpPr>
            <p:nvPr/>
          </p:nvSpPr>
          <p:spPr bwMode="auto">
            <a:xfrm>
              <a:off x="3379" y="5160"/>
              <a:ext cx="2944" cy="588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uk-UA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Розв</a:t>
              </a:r>
              <a:r>
                <a:rPr lang="en-US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’</a:t>
              </a:r>
              <a:r>
                <a:rPr lang="uk-UA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язання</a:t>
              </a:r>
              <a:endParaRPr lang="ru-RU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Arc 41"/>
            <p:cNvSpPr>
              <a:spLocks/>
            </p:cNvSpPr>
            <p:nvPr/>
          </p:nvSpPr>
          <p:spPr bwMode="auto">
            <a:xfrm flipV="1">
              <a:off x="1965" y="1602"/>
              <a:ext cx="1425" cy="3395"/>
            </a:xfrm>
            <a:custGeom>
              <a:avLst/>
              <a:gdLst>
                <a:gd name="G0" fmla="+- 0 0 0"/>
                <a:gd name="G1" fmla="+- 21600 0 0"/>
                <a:gd name="G2" fmla="+- 21600 0 0"/>
                <a:gd name="T0" fmla="*/ 0 w 21600"/>
                <a:gd name="T1" fmla="*/ 0 h 21600"/>
                <a:gd name="T2" fmla="*/ 21600 w 21600"/>
                <a:gd name="T3" fmla="*/ 21600 h 21600"/>
                <a:gd name="T4" fmla="*/ 0 w 21600"/>
                <a:gd name="T5" fmla="*/ 216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600" h="21600" fill="none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</a:path>
                <a:path w="21600" h="21600" stroke="0" extrusionOk="0">
                  <a:moveTo>
                    <a:pt x="-1" y="0"/>
                  </a:moveTo>
                  <a:cubicBezTo>
                    <a:pt x="11929" y="0"/>
                    <a:pt x="21600" y="9670"/>
                    <a:pt x="21600" y="21600"/>
                  </a:cubicBezTo>
                  <a:lnTo>
                    <a:pt x="0" y="21600"/>
                  </a:lnTo>
                  <a:close/>
                </a:path>
              </a:pathLst>
            </a:custGeom>
            <a:noFill/>
            <a:ln w="44450">
              <a:solidFill>
                <a:srgbClr val="7030A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</p:grp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>
            <a:off x="4725604" y="3557720"/>
            <a:ext cx="65054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err="1"/>
              <a:t>Проблеми</a:t>
            </a:r>
            <a:r>
              <a:rPr lang="ru-RU" sz="3200" dirty="0"/>
              <a:t> </a:t>
            </a:r>
            <a:r>
              <a:rPr lang="ru-RU" sz="3200" dirty="0" err="1"/>
              <a:t>ростуть</a:t>
            </a:r>
            <a:r>
              <a:rPr lang="ru-RU" sz="3200" dirty="0"/>
              <a:t>  в </a:t>
            </a:r>
            <a:r>
              <a:rPr lang="ru-RU" sz="3200" dirty="0" err="1"/>
              <a:t>геометричній</a:t>
            </a:r>
            <a:r>
              <a:rPr lang="ru-RU" sz="3200" dirty="0"/>
              <a:t> </a:t>
            </a:r>
            <a:r>
              <a:rPr lang="ru-RU" sz="3200" dirty="0" err="1" smtClean="0"/>
              <a:t>прогресії</a:t>
            </a:r>
            <a:r>
              <a:rPr lang="ru-RU" sz="3200" dirty="0" smtClean="0"/>
              <a:t>, </a:t>
            </a:r>
            <a:r>
              <a:rPr lang="ru-RU" sz="3200" dirty="0" err="1"/>
              <a:t>розв’язання</a:t>
            </a:r>
            <a:r>
              <a:rPr lang="ru-RU" sz="3200" dirty="0"/>
              <a:t>– в </a:t>
            </a:r>
            <a:r>
              <a:rPr lang="ru-RU" sz="3200" dirty="0" err="1"/>
              <a:t>арифметичній</a:t>
            </a:r>
            <a:r>
              <a:rPr lang="ru-RU" sz="3200" dirty="0"/>
              <a:t>.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4356122" y="2310480"/>
            <a:ext cx="5787385" cy="10834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err="1" smtClean="0">
                <a:solidFill>
                  <a:srgbClr val="C00000"/>
                </a:solidFill>
              </a:rPr>
              <a:t>Різка</a:t>
            </a:r>
            <a:r>
              <a:rPr lang="ru-RU" sz="3200" i="1" dirty="0" smtClean="0">
                <a:solidFill>
                  <a:srgbClr val="C00000"/>
                </a:solidFill>
              </a:rPr>
              <a:t> </a:t>
            </a:r>
            <a:r>
              <a:rPr lang="ru-RU" sz="3200" i="1" dirty="0" err="1">
                <a:solidFill>
                  <a:srgbClr val="C00000"/>
                </a:solidFill>
              </a:rPr>
              <a:t>швидкість</a:t>
            </a:r>
            <a:r>
              <a:rPr lang="ru-RU" sz="3200" i="1" dirty="0">
                <a:solidFill>
                  <a:srgbClr val="C00000"/>
                </a:solidFill>
              </a:rPr>
              <a:t> </a:t>
            </a:r>
            <a:r>
              <a:rPr lang="ru-RU" sz="3200" i="1" dirty="0" smtClean="0">
                <a:solidFill>
                  <a:srgbClr val="C00000"/>
                </a:solidFill>
              </a:rPr>
              <a:t>росту</a:t>
            </a:r>
            <a:endParaRPr lang="ru-RU" sz="3200" i="1" dirty="0">
              <a:solidFill>
                <a:srgbClr val="C00000"/>
              </a:solidFill>
            </a:endParaRPr>
          </a:p>
          <a:p>
            <a:endParaRPr lang="ru-RU" sz="3200" i="1" dirty="0"/>
          </a:p>
        </p:txBody>
      </p:sp>
    </p:spTree>
    <p:extLst>
      <p:ext uri="{BB962C8B-B14F-4D97-AF65-F5344CB8AC3E}">
        <p14:creationId xmlns:p14="http://schemas.microsoft.com/office/powerpoint/2010/main" val="29456743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wind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i="1" dirty="0" smtClean="0">
                <a:solidFill>
                  <a:srgbClr val="C00000"/>
                </a:solidFill>
              </a:rPr>
              <a:t>Обернена пропорційність</a:t>
            </a:r>
            <a:endParaRPr lang="ru-RU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pSp>
        <p:nvGrpSpPr>
          <p:cNvPr id="10" name="Группа 9"/>
          <p:cNvGrpSpPr>
            <a:grpSpLocks/>
          </p:cNvGrpSpPr>
          <p:nvPr/>
        </p:nvGrpSpPr>
        <p:grpSpPr bwMode="auto">
          <a:xfrm>
            <a:off x="4546600" y="-5150118"/>
            <a:ext cx="3098800" cy="4099"/>
            <a:chOff x="679" y="11479"/>
            <a:chExt cx="4880" cy="4099"/>
          </a:xfrm>
        </p:grpSpPr>
        <p:cxnSp>
          <p:nvCxnSpPr>
            <p:cNvPr id="11" name="AutoShape 43"/>
            <p:cNvCxnSpPr>
              <a:cxnSpLocks noChangeShapeType="1"/>
            </p:cNvCxnSpPr>
            <p:nvPr/>
          </p:nvCxnSpPr>
          <p:spPr bwMode="auto">
            <a:xfrm>
              <a:off x="1698" y="14673"/>
              <a:ext cx="252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AutoShape 44"/>
            <p:cNvCxnSpPr>
              <a:cxnSpLocks noChangeShapeType="1"/>
            </p:cNvCxnSpPr>
            <p:nvPr/>
          </p:nvCxnSpPr>
          <p:spPr bwMode="auto">
            <a:xfrm flipV="1">
              <a:off x="1794" y="11479"/>
              <a:ext cx="0" cy="330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3" name="Text Box 45"/>
            <p:cNvSpPr txBox="1">
              <a:spLocks noChangeArrowheads="1"/>
            </p:cNvSpPr>
            <p:nvPr/>
          </p:nvSpPr>
          <p:spPr bwMode="auto">
            <a:xfrm>
              <a:off x="679" y="11479"/>
              <a:ext cx="1019" cy="266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vert270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2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бажання</a:t>
              </a:r>
              <a:endParaRPr lang="ru-RU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Text Box 46"/>
            <p:cNvSpPr txBox="1">
              <a:spLocks noChangeArrowheads="1"/>
            </p:cNvSpPr>
            <p:nvPr/>
          </p:nvSpPr>
          <p:spPr bwMode="auto">
            <a:xfrm>
              <a:off x="1644" y="14786"/>
              <a:ext cx="3915" cy="792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uk-UA" sz="1050">
                  <a:solidFill>
                    <a:srgbClr val="252525"/>
                  </a:solidFill>
                  <a:effectLst/>
                  <a:latin typeface="Arial" panose="020B0604020202020204" pitchFamily="34" charset="0"/>
                  <a:ea typeface="Times New Roman" panose="02020603050405020304" pitchFamily="18" charset="0"/>
                  <a:cs typeface="Times New Roman" panose="02020603050405020304" pitchFamily="18" charset="0"/>
                </a:rPr>
                <a:t>Ймовірність того ,що подія відбудеться</a:t>
              </a:r>
              <a:endParaRPr lang="ru-RU" sz="110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Freeform 47"/>
            <p:cNvSpPr>
              <a:spLocks/>
            </p:cNvSpPr>
            <p:nvPr/>
          </p:nvSpPr>
          <p:spPr bwMode="auto">
            <a:xfrm>
              <a:off x="1895" y="11558"/>
              <a:ext cx="1769" cy="2936"/>
            </a:xfrm>
            <a:custGeom>
              <a:avLst/>
              <a:gdLst>
                <a:gd name="T0" fmla="*/ 0 w 3180"/>
                <a:gd name="T1" fmla="*/ 0 h 4035"/>
                <a:gd name="T2" fmla="*/ 45 w 3180"/>
                <a:gd name="T3" fmla="*/ 15 h 4035"/>
                <a:gd name="T4" fmla="*/ 75 w 3180"/>
                <a:gd name="T5" fmla="*/ 105 h 4035"/>
                <a:gd name="T6" fmla="*/ 135 w 3180"/>
                <a:gd name="T7" fmla="*/ 270 h 4035"/>
                <a:gd name="T8" fmla="*/ 255 w 3180"/>
                <a:gd name="T9" fmla="*/ 735 h 4035"/>
                <a:gd name="T10" fmla="*/ 300 w 3180"/>
                <a:gd name="T11" fmla="*/ 930 h 4035"/>
                <a:gd name="T12" fmla="*/ 345 w 3180"/>
                <a:gd name="T13" fmla="*/ 1035 h 4035"/>
                <a:gd name="T14" fmla="*/ 390 w 3180"/>
                <a:gd name="T15" fmla="*/ 1230 h 4035"/>
                <a:gd name="T16" fmla="*/ 420 w 3180"/>
                <a:gd name="T17" fmla="*/ 1380 h 4035"/>
                <a:gd name="T18" fmla="*/ 480 w 3180"/>
                <a:gd name="T19" fmla="*/ 1515 h 4035"/>
                <a:gd name="T20" fmla="*/ 525 w 3180"/>
                <a:gd name="T21" fmla="*/ 1620 h 4035"/>
                <a:gd name="T22" fmla="*/ 600 w 3180"/>
                <a:gd name="T23" fmla="*/ 1785 h 4035"/>
                <a:gd name="T24" fmla="*/ 630 w 3180"/>
                <a:gd name="T25" fmla="*/ 1905 h 4035"/>
                <a:gd name="T26" fmla="*/ 720 w 3180"/>
                <a:gd name="T27" fmla="*/ 2055 h 4035"/>
                <a:gd name="T28" fmla="*/ 945 w 3180"/>
                <a:gd name="T29" fmla="*/ 2445 h 4035"/>
                <a:gd name="T30" fmla="*/ 1080 w 3180"/>
                <a:gd name="T31" fmla="*/ 2640 h 4035"/>
                <a:gd name="T32" fmla="*/ 1170 w 3180"/>
                <a:gd name="T33" fmla="*/ 2790 h 4035"/>
                <a:gd name="T34" fmla="*/ 1245 w 3180"/>
                <a:gd name="T35" fmla="*/ 2850 h 4035"/>
                <a:gd name="T36" fmla="*/ 1455 w 3180"/>
                <a:gd name="T37" fmla="*/ 3090 h 4035"/>
                <a:gd name="T38" fmla="*/ 1560 w 3180"/>
                <a:gd name="T39" fmla="*/ 3195 h 4035"/>
                <a:gd name="T40" fmla="*/ 1755 w 3180"/>
                <a:gd name="T41" fmla="*/ 3375 h 4035"/>
                <a:gd name="T42" fmla="*/ 1935 w 3180"/>
                <a:gd name="T43" fmla="*/ 3480 h 4035"/>
                <a:gd name="T44" fmla="*/ 2040 w 3180"/>
                <a:gd name="T45" fmla="*/ 3570 h 4035"/>
                <a:gd name="T46" fmla="*/ 2280 w 3180"/>
                <a:gd name="T47" fmla="*/ 3690 h 4035"/>
                <a:gd name="T48" fmla="*/ 2385 w 3180"/>
                <a:gd name="T49" fmla="*/ 3750 h 4035"/>
                <a:gd name="T50" fmla="*/ 2535 w 3180"/>
                <a:gd name="T51" fmla="*/ 3795 h 4035"/>
                <a:gd name="T52" fmla="*/ 2580 w 3180"/>
                <a:gd name="T53" fmla="*/ 3825 h 4035"/>
                <a:gd name="T54" fmla="*/ 2655 w 3180"/>
                <a:gd name="T55" fmla="*/ 3840 h 4035"/>
                <a:gd name="T56" fmla="*/ 2760 w 3180"/>
                <a:gd name="T57" fmla="*/ 3885 h 4035"/>
                <a:gd name="T58" fmla="*/ 2880 w 3180"/>
                <a:gd name="T59" fmla="*/ 3915 h 4035"/>
                <a:gd name="T60" fmla="*/ 2985 w 3180"/>
                <a:gd name="T61" fmla="*/ 3960 h 4035"/>
                <a:gd name="T62" fmla="*/ 3090 w 3180"/>
                <a:gd name="T63" fmla="*/ 4005 h 4035"/>
                <a:gd name="T64" fmla="*/ 3180 w 3180"/>
                <a:gd name="T65" fmla="*/ 4035 h 40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180" h="4035">
                  <a:moveTo>
                    <a:pt x="0" y="0"/>
                  </a:moveTo>
                  <a:cubicBezTo>
                    <a:pt x="15" y="5"/>
                    <a:pt x="36" y="2"/>
                    <a:pt x="45" y="15"/>
                  </a:cubicBezTo>
                  <a:cubicBezTo>
                    <a:pt x="63" y="41"/>
                    <a:pt x="57" y="79"/>
                    <a:pt x="75" y="105"/>
                  </a:cubicBezTo>
                  <a:cubicBezTo>
                    <a:pt x="114" y="164"/>
                    <a:pt x="118" y="201"/>
                    <a:pt x="135" y="270"/>
                  </a:cubicBezTo>
                  <a:cubicBezTo>
                    <a:pt x="174" y="425"/>
                    <a:pt x="216" y="580"/>
                    <a:pt x="255" y="735"/>
                  </a:cubicBezTo>
                  <a:cubicBezTo>
                    <a:pt x="271" y="798"/>
                    <a:pt x="280" y="869"/>
                    <a:pt x="300" y="930"/>
                  </a:cubicBezTo>
                  <a:cubicBezTo>
                    <a:pt x="312" y="966"/>
                    <a:pt x="333" y="999"/>
                    <a:pt x="345" y="1035"/>
                  </a:cubicBezTo>
                  <a:cubicBezTo>
                    <a:pt x="380" y="1279"/>
                    <a:pt x="335" y="1010"/>
                    <a:pt x="390" y="1230"/>
                  </a:cubicBezTo>
                  <a:cubicBezTo>
                    <a:pt x="412" y="1319"/>
                    <a:pt x="395" y="1305"/>
                    <a:pt x="420" y="1380"/>
                  </a:cubicBezTo>
                  <a:cubicBezTo>
                    <a:pt x="502" y="1626"/>
                    <a:pt x="402" y="1306"/>
                    <a:pt x="480" y="1515"/>
                  </a:cubicBezTo>
                  <a:cubicBezTo>
                    <a:pt x="522" y="1626"/>
                    <a:pt x="464" y="1529"/>
                    <a:pt x="525" y="1620"/>
                  </a:cubicBezTo>
                  <a:cubicBezTo>
                    <a:pt x="541" y="1685"/>
                    <a:pt x="571" y="1726"/>
                    <a:pt x="600" y="1785"/>
                  </a:cubicBezTo>
                  <a:cubicBezTo>
                    <a:pt x="626" y="1837"/>
                    <a:pt x="607" y="1842"/>
                    <a:pt x="630" y="1905"/>
                  </a:cubicBezTo>
                  <a:cubicBezTo>
                    <a:pt x="656" y="1978"/>
                    <a:pt x="677" y="1998"/>
                    <a:pt x="720" y="2055"/>
                  </a:cubicBezTo>
                  <a:cubicBezTo>
                    <a:pt x="761" y="2179"/>
                    <a:pt x="866" y="2339"/>
                    <a:pt x="945" y="2445"/>
                  </a:cubicBezTo>
                  <a:cubicBezTo>
                    <a:pt x="967" y="2512"/>
                    <a:pt x="1022" y="2601"/>
                    <a:pt x="1080" y="2640"/>
                  </a:cubicBezTo>
                  <a:cubicBezTo>
                    <a:pt x="1110" y="2690"/>
                    <a:pt x="1124" y="2754"/>
                    <a:pt x="1170" y="2790"/>
                  </a:cubicBezTo>
                  <a:cubicBezTo>
                    <a:pt x="1195" y="2810"/>
                    <a:pt x="1223" y="2826"/>
                    <a:pt x="1245" y="2850"/>
                  </a:cubicBezTo>
                  <a:cubicBezTo>
                    <a:pt x="1317" y="2929"/>
                    <a:pt x="1365" y="3030"/>
                    <a:pt x="1455" y="3090"/>
                  </a:cubicBezTo>
                  <a:cubicBezTo>
                    <a:pt x="1499" y="3223"/>
                    <a:pt x="1416" y="3002"/>
                    <a:pt x="1560" y="3195"/>
                  </a:cubicBezTo>
                  <a:cubicBezTo>
                    <a:pt x="1618" y="3272"/>
                    <a:pt x="1677" y="3320"/>
                    <a:pt x="1755" y="3375"/>
                  </a:cubicBezTo>
                  <a:cubicBezTo>
                    <a:pt x="1867" y="3455"/>
                    <a:pt x="1764" y="3395"/>
                    <a:pt x="1935" y="3480"/>
                  </a:cubicBezTo>
                  <a:cubicBezTo>
                    <a:pt x="2021" y="3523"/>
                    <a:pt x="1970" y="3520"/>
                    <a:pt x="2040" y="3570"/>
                  </a:cubicBezTo>
                  <a:cubicBezTo>
                    <a:pt x="2112" y="3621"/>
                    <a:pt x="2200" y="3656"/>
                    <a:pt x="2280" y="3690"/>
                  </a:cubicBezTo>
                  <a:cubicBezTo>
                    <a:pt x="2317" y="3706"/>
                    <a:pt x="2348" y="3734"/>
                    <a:pt x="2385" y="3750"/>
                  </a:cubicBezTo>
                  <a:cubicBezTo>
                    <a:pt x="2433" y="3771"/>
                    <a:pt x="2485" y="3778"/>
                    <a:pt x="2535" y="3795"/>
                  </a:cubicBezTo>
                  <a:cubicBezTo>
                    <a:pt x="2552" y="3801"/>
                    <a:pt x="2563" y="3819"/>
                    <a:pt x="2580" y="3825"/>
                  </a:cubicBezTo>
                  <a:cubicBezTo>
                    <a:pt x="2604" y="3834"/>
                    <a:pt x="2630" y="3835"/>
                    <a:pt x="2655" y="3840"/>
                  </a:cubicBezTo>
                  <a:cubicBezTo>
                    <a:pt x="2698" y="3861"/>
                    <a:pt x="2716" y="3874"/>
                    <a:pt x="2760" y="3885"/>
                  </a:cubicBezTo>
                  <a:cubicBezTo>
                    <a:pt x="2794" y="3894"/>
                    <a:pt x="2846" y="3898"/>
                    <a:pt x="2880" y="3915"/>
                  </a:cubicBezTo>
                  <a:cubicBezTo>
                    <a:pt x="2984" y="3967"/>
                    <a:pt x="2860" y="3929"/>
                    <a:pt x="2985" y="3960"/>
                  </a:cubicBezTo>
                  <a:cubicBezTo>
                    <a:pt x="3056" y="4008"/>
                    <a:pt x="3002" y="3979"/>
                    <a:pt x="3090" y="4005"/>
                  </a:cubicBezTo>
                  <a:cubicBezTo>
                    <a:pt x="3120" y="4014"/>
                    <a:pt x="3180" y="4035"/>
                    <a:pt x="3180" y="4035"/>
                  </a:cubicBezTo>
                </a:path>
              </a:pathLst>
            </a:custGeom>
            <a:noFill/>
            <a:ln w="44450">
              <a:solidFill>
                <a:srgbClr val="007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</p:grpSp>
      <p:sp>
        <p:nvSpPr>
          <p:cNvPr id="16" name="Прямоугольник 15"/>
          <p:cNvSpPr/>
          <p:nvPr/>
        </p:nvSpPr>
        <p:spPr>
          <a:xfrm>
            <a:off x="5722960" y="2320421"/>
            <a:ext cx="630071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err="1"/>
              <a:t>Ймовірність</a:t>
            </a:r>
            <a:r>
              <a:rPr lang="ru-RU" sz="2800" dirty="0"/>
              <a:t> того ,</a:t>
            </a:r>
            <a:r>
              <a:rPr lang="ru-RU" sz="2800" dirty="0" err="1"/>
              <a:t>що</a:t>
            </a:r>
            <a:r>
              <a:rPr lang="ru-RU" sz="2800" dirty="0"/>
              <a:t> </a:t>
            </a:r>
            <a:r>
              <a:rPr lang="ru-RU" sz="2800" dirty="0" err="1"/>
              <a:t>подія</a:t>
            </a:r>
            <a:r>
              <a:rPr lang="ru-RU" sz="2800" dirty="0"/>
              <a:t> </a:t>
            </a:r>
            <a:r>
              <a:rPr lang="ru-RU" sz="2800" dirty="0" err="1"/>
              <a:t>відбудеться</a:t>
            </a:r>
            <a:r>
              <a:rPr lang="ru-RU" sz="2800" dirty="0"/>
              <a:t> </a:t>
            </a:r>
            <a:r>
              <a:rPr lang="ru-RU" sz="2800" dirty="0" err="1"/>
              <a:t>обернено</a:t>
            </a:r>
            <a:r>
              <a:rPr lang="ru-RU" sz="2800" dirty="0"/>
              <a:t> </a:t>
            </a:r>
            <a:r>
              <a:rPr lang="ru-RU" sz="2800" dirty="0" err="1"/>
              <a:t>пропорійна</a:t>
            </a:r>
            <a:r>
              <a:rPr lang="ru-RU" sz="2800" dirty="0"/>
              <a:t> </a:t>
            </a:r>
            <a:r>
              <a:rPr lang="ru-RU" sz="2800" dirty="0" err="1" smtClean="0"/>
              <a:t>бажанню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/>
              <a:t>Чим </a:t>
            </a:r>
            <a:r>
              <a:rPr lang="ru-RU" sz="2800" dirty="0" err="1"/>
              <a:t>коротша</a:t>
            </a:r>
            <a:r>
              <a:rPr lang="ru-RU" sz="2800" dirty="0"/>
              <a:t> </a:t>
            </a:r>
            <a:r>
              <a:rPr lang="ru-RU" sz="2800" dirty="0" err="1"/>
              <a:t>черга</a:t>
            </a:r>
            <a:r>
              <a:rPr lang="ru-RU" sz="2800" dirty="0"/>
              <a:t> у </a:t>
            </a:r>
            <a:r>
              <a:rPr lang="ru-RU" sz="2800" dirty="0" err="1"/>
              <a:t>каси</a:t>
            </a:r>
            <a:r>
              <a:rPr lang="ru-RU" sz="2800" dirty="0"/>
              <a:t> , </a:t>
            </a:r>
            <a:r>
              <a:rPr lang="ru-RU" sz="2800" dirty="0" err="1"/>
              <a:t>тим</a:t>
            </a:r>
            <a:r>
              <a:rPr lang="ru-RU" sz="2800" dirty="0"/>
              <a:t> </a:t>
            </a:r>
            <a:r>
              <a:rPr lang="ru-RU" sz="2800" dirty="0" err="1"/>
              <a:t>повільніше</a:t>
            </a:r>
            <a:r>
              <a:rPr lang="ru-RU" sz="2800" dirty="0"/>
              <a:t> вона </a:t>
            </a:r>
            <a:r>
              <a:rPr lang="ru-RU" sz="2800" dirty="0" err="1" smtClean="0"/>
              <a:t>рухається</a:t>
            </a:r>
            <a:endParaRPr lang="ru-RU" sz="2800" dirty="0" smtClean="0"/>
          </a:p>
          <a:p>
            <a:endParaRPr lang="ru-RU" sz="2800" dirty="0"/>
          </a:p>
          <a:p>
            <a:r>
              <a:rPr lang="ru-RU" sz="2800" dirty="0"/>
              <a:t>Чим </a:t>
            </a:r>
            <a:r>
              <a:rPr lang="ru-RU" sz="2800" dirty="0" err="1"/>
              <a:t>гірша</a:t>
            </a:r>
            <a:r>
              <a:rPr lang="ru-RU" sz="2800" dirty="0"/>
              <a:t> стрижка , </a:t>
            </a:r>
            <a:r>
              <a:rPr lang="ru-RU" sz="2800" dirty="0" err="1"/>
              <a:t>тим</a:t>
            </a:r>
            <a:r>
              <a:rPr lang="ru-RU" sz="2800" dirty="0"/>
              <a:t> </a:t>
            </a:r>
            <a:r>
              <a:rPr lang="ru-RU" sz="2800" dirty="0" err="1"/>
              <a:t>довше</a:t>
            </a:r>
            <a:r>
              <a:rPr lang="ru-RU" sz="2800" dirty="0"/>
              <a:t> </a:t>
            </a:r>
            <a:r>
              <a:rPr lang="ru-RU" sz="2800" dirty="0" err="1"/>
              <a:t>відростає</a:t>
            </a:r>
            <a:r>
              <a:rPr lang="ru-RU" sz="2800" dirty="0"/>
              <a:t> </a:t>
            </a:r>
            <a:r>
              <a:rPr lang="ru-RU" sz="2800" dirty="0" err="1"/>
              <a:t>волосся</a:t>
            </a:r>
            <a:endParaRPr lang="ru-RU" sz="2800" dirty="0"/>
          </a:p>
        </p:txBody>
      </p:sp>
      <p:grpSp>
        <p:nvGrpSpPr>
          <p:cNvPr id="17" name="Group 14"/>
          <p:cNvGrpSpPr>
            <a:grpSpLocks/>
          </p:cNvGrpSpPr>
          <p:nvPr/>
        </p:nvGrpSpPr>
        <p:grpSpPr bwMode="auto">
          <a:xfrm>
            <a:off x="677334" y="1930400"/>
            <a:ext cx="3206366" cy="4694829"/>
            <a:chOff x="1698" y="11479"/>
            <a:chExt cx="2529" cy="3307"/>
          </a:xfrm>
        </p:grpSpPr>
        <p:cxnSp>
          <p:nvCxnSpPr>
            <p:cNvPr id="18" name="AutoShape 15"/>
            <p:cNvCxnSpPr>
              <a:cxnSpLocks noChangeShapeType="1"/>
            </p:cNvCxnSpPr>
            <p:nvPr/>
          </p:nvCxnSpPr>
          <p:spPr bwMode="auto">
            <a:xfrm>
              <a:off x="1698" y="14673"/>
              <a:ext cx="2529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6"/>
            <p:cNvCxnSpPr>
              <a:cxnSpLocks noChangeShapeType="1"/>
            </p:cNvCxnSpPr>
            <p:nvPr/>
          </p:nvCxnSpPr>
          <p:spPr bwMode="auto">
            <a:xfrm flipV="1">
              <a:off x="1794" y="11479"/>
              <a:ext cx="0" cy="3307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22" name="Freeform 19"/>
            <p:cNvSpPr>
              <a:spLocks/>
            </p:cNvSpPr>
            <p:nvPr/>
          </p:nvSpPr>
          <p:spPr bwMode="auto">
            <a:xfrm>
              <a:off x="1895" y="11558"/>
              <a:ext cx="1769" cy="2936"/>
            </a:xfrm>
            <a:custGeom>
              <a:avLst/>
              <a:gdLst>
                <a:gd name="T0" fmla="*/ 0 w 3180"/>
                <a:gd name="T1" fmla="*/ 0 h 4035"/>
                <a:gd name="T2" fmla="*/ 1 w 3180"/>
                <a:gd name="T3" fmla="*/ 1 h 4035"/>
                <a:gd name="T4" fmla="*/ 1 w 3180"/>
                <a:gd name="T5" fmla="*/ 11 h 4035"/>
                <a:gd name="T6" fmla="*/ 2 w 3180"/>
                <a:gd name="T7" fmla="*/ 29 h 4035"/>
                <a:gd name="T8" fmla="*/ 4 w 3180"/>
                <a:gd name="T9" fmla="*/ 79 h 4035"/>
                <a:gd name="T10" fmla="*/ 5 w 3180"/>
                <a:gd name="T11" fmla="*/ 100 h 4035"/>
                <a:gd name="T12" fmla="*/ 6 w 3180"/>
                <a:gd name="T13" fmla="*/ 112 h 4035"/>
                <a:gd name="T14" fmla="*/ 7 w 3180"/>
                <a:gd name="T15" fmla="*/ 133 h 4035"/>
                <a:gd name="T16" fmla="*/ 7 w 3180"/>
                <a:gd name="T17" fmla="*/ 149 h 4035"/>
                <a:gd name="T18" fmla="*/ 8 w 3180"/>
                <a:gd name="T19" fmla="*/ 164 h 4035"/>
                <a:gd name="T20" fmla="*/ 9 w 3180"/>
                <a:gd name="T21" fmla="*/ 175 h 4035"/>
                <a:gd name="T22" fmla="*/ 10 w 3180"/>
                <a:gd name="T23" fmla="*/ 194 h 4035"/>
                <a:gd name="T24" fmla="*/ 10 w 3180"/>
                <a:gd name="T25" fmla="*/ 205 h 4035"/>
                <a:gd name="T26" fmla="*/ 12 w 3180"/>
                <a:gd name="T27" fmla="*/ 222 h 4035"/>
                <a:gd name="T28" fmla="*/ 16 w 3180"/>
                <a:gd name="T29" fmla="*/ 263 h 4035"/>
                <a:gd name="T30" fmla="*/ 18 w 3180"/>
                <a:gd name="T31" fmla="*/ 285 h 4035"/>
                <a:gd name="T32" fmla="*/ 19 w 3180"/>
                <a:gd name="T33" fmla="*/ 301 h 4035"/>
                <a:gd name="T34" fmla="*/ 21 w 3180"/>
                <a:gd name="T35" fmla="*/ 308 h 4035"/>
                <a:gd name="T36" fmla="*/ 24 w 3180"/>
                <a:gd name="T37" fmla="*/ 333 h 4035"/>
                <a:gd name="T38" fmla="*/ 26 w 3180"/>
                <a:gd name="T39" fmla="*/ 345 h 4035"/>
                <a:gd name="T40" fmla="*/ 29 w 3180"/>
                <a:gd name="T41" fmla="*/ 365 h 4035"/>
                <a:gd name="T42" fmla="*/ 32 w 3180"/>
                <a:gd name="T43" fmla="*/ 375 h 4035"/>
                <a:gd name="T44" fmla="*/ 33 w 3180"/>
                <a:gd name="T45" fmla="*/ 386 h 4035"/>
                <a:gd name="T46" fmla="*/ 37 w 3180"/>
                <a:gd name="T47" fmla="*/ 399 h 4035"/>
                <a:gd name="T48" fmla="*/ 39 w 3180"/>
                <a:gd name="T49" fmla="*/ 405 h 4035"/>
                <a:gd name="T50" fmla="*/ 42 w 3180"/>
                <a:gd name="T51" fmla="*/ 410 h 4035"/>
                <a:gd name="T52" fmla="*/ 42 w 3180"/>
                <a:gd name="T53" fmla="*/ 413 h 4035"/>
                <a:gd name="T54" fmla="*/ 43 w 3180"/>
                <a:gd name="T55" fmla="*/ 415 h 4035"/>
                <a:gd name="T56" fmla="*/ 46 w 3180"/>
                <a:gd name="T57" fmla="*/ 419 h 4035"/>
                <a:gd name="T58" fmla="*/ 48 w 3180"/>
                <a:gd name="T59" fmla="*/ 423 h 4035"/>
                <a:gd name="T60" fmla="*/ 49 w 3180"/>
                <a:gd name="T61" fmla="*/ 428 h 4035"/>
                <a:gd name="T62" fmla="*/ 51 w 3180"/>
                <a:gd name="T63" fmla="*/ 432 h 4035"/>
                <a:gd name="T64" fmla="*/ 52 w 3180"/>
                <a:gd name="T65" fmla="*/ 436 h 4035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w 3180"/>
                <a:gd name="T100" fmla="*/ 0 h 4035"/>
                <a:gd name="T101" fmla="*/ 3180 w 3180"/>
                <a:gd name="T102" fmla="*/ 4035 h 4035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T99" t="T100" r="T101" b="T102"/>
              <a:pathLst>
                <a:path w="3180" h="4035">
                  <a:moveTo>
                    <a:pt x="0" y="0"/>
                  </a:moveTo>
                  <a:cubicBezTo>
                    <a:pt x="15" y="5"/>
                    <a:pt x="36" y="2"/>
                    <a:pt x="45" y="15"/>
                  </a:cubicBezTo>
                  <a:cubicBezTo>
                    <a:pt x="63" y="41"/>
                    <a:pt x="57" y="79"/>
                    <a:pt x="75" y="105"/>
                  </a:cubicBezTo>
                  <a:cubicBezTo>
                    <a:pt x="114" y="164"/>
                    <a:pt x="118" y="201"/>
                    <a:pt x="135" y="270"/>
                  </a:cubicBezTo>
                  <a:cubicBezTo>
                    <a:pt x="174" y="425"/>
                    <a:pt x="216" y="580"/>
                    <a:pt x="255" y="735"/>
                  </a:cubicBezTo>
                  <a:cubicBezTo>
                    <a:pt x="271" y="798"/>
                    <a:pt x="280" y="869"/>
                    <a:pt x="300" y="930"/>
                  </a:cubicBezTo>
                  <a:cubicBezTo>
                    <a:pt x="312" y="966"/>
                    <a:pt x="333" y="999"/>
                    <a:pt x="345" y="1035"/>
                  </a:cubicBezTo>
                  <a:cubicBezTo>
                    <a:pt x="380" y="1279"/>
                    <a:pt x="335" y="1010"/>
                    <a:pt x="390" y="1230"/>
                  </a:cubicBezTo>
                  <a:cubicBezTo>
                    <a:pt x="412" y="1319"/>
                    <a:pt x="395" y="1305"/>
                    <a:pt x="420" y="1380"/>
                  </a:cubicBezTo>
                  <a:cubicBezTo>
                    <a:pt x="502" y="1626"/>
                    <a:pt x="402" y="1306"/>
                    <a:pt x="480" y="1515"/>
                  </a:cubicBezTo>
                  <a:cubicBezTo>
                    <a:pt x="522" y="1626"/>
                    <a:pt x="464" y="1529"/>
                    <a:pt x="525" y="1620"/>
                  </a:cubicBezTo>
                  <a:cubicBezTo>
                    <a:pt x="541" y="1685"/>
                    <a:pt x="571" y="1726"/>
                    <a:pt x="600" y="1785"/>
                  </a:cubicBezTo>
                  <a:cubicBezTo>
                    <a:pt x="626" y="1837"/>
                    <a:pt x="607" y="1842"/>
                    <a:pt x="630" y="1905"/>
                  </a:cubicBezTo>
                  <a:cubicBezTo>
                    <a:pt x="656" y="1978"/>
                    <a:pt x="677" y="1998"/>
                    <a:pt x="720" y="2055"/>
                  </a:cubicBezTo>
                  <a:cubicBezTo>
                    <a:pt x="761" y="2179"/>
                    <a:pt x="866" y="2339"/>
                    <a:pt x="945" y="2445"/>
                  </a:cubicBezTo>
                  <a:cubicBezTo>
                    <a:pt x="967" y="2512"/>
                    <a:pt x="1022" y="2601"/>
                    <a:pt x="1080" y="2640"/>
                  </a:cubicBezTo>
                  <a:cubicBezTo>
                    <a:pt x="1110" y="2690"/>
                    <a:pt x="1124" y="2754"/>
                    <a:pt x="1170" y="2790"/>
                  </a:cubicBezTo>
                  <a:cubicBezTo>
                    <a:pt x="1195" y="2810"/>
                    <a:pt x="1223" y="2826"/>
                    <a:pt x="1245" y="2850"/>
                  </a:cubicBezTo>
                  <a:cubicBezTo>
                    <a:pt x="1317" y="2929"/>
                    <a:pt x="1365" y="3030"/>
                    <a:pt x="1455" y="3090"/>
                  </a:cubicBezTo>
                  <a:cubicBezTo>
                    <a:pt x="1499" y="3223"/>
                    <a:pt x="1416" y="3002"/>
                    <a:pt x="1560" y="3195"/>
                  </a:cubicBezTo>
                  <a:cubicBezTo>
                    <a:pt x="1618" y="3272"/>
                    <a:pt x="1677" y="3320"/>
                    <a:pt x="1755" y="3375"/>
                  </a:cubicBezTo>
                  <a:cubicBezTo>
                    <a:pt x="1867" y="3455"/>
                    <a:pt x="1764" y="3395"/>
                    <a:pt x="1935" y="3480"/>
                  </a:cubicBezTo>
                  <a:cubicBezTo>
                    <a:pt x="2021" y="3523"/>
                    <a:pt x="1970" y="3520"/>
                    <a:pt x="2040" y="3570"/>
                  </a:cubicBezTo>
                  <a:cubicBezTo>
                    <a:pt x="2112" y="3621"/>
                    <a:pt x="2200" y="3656"/>
                    <a:pt x="2280" y="3690"/>
                  </a:cubicBezTo>
                  <a:cubicBezTo>
                    <a:pt x="2317" y="3706"/>
                    <a:pt x="2348" y="3734"/>
                    <a:pt x="2385" y="3750"/>
                  </a:cubicBezTo>
                  <a:cubicBezTo>
                    <a:pt x="2433" y="3771"/>
                    <a:pt x="2485" y="3778"/>
                    <a:pt x="2535" y="3795"/>
                  </a:cubicBezTo>
                  <a:cubicBezTo>
                    <a:pt x="2552" y="3801"/>
                    <a:pt x="2563" y="3819"/>
                    <a:pt x="2580" y="3825"/>
                  </a:cubicBezTo>
                  <a:cubicBezTo>
                    <a:pt x="2604" y="3834"/>
                    <a:pt x="2630" y="3835"/>
                    <a:pt x="2655" y="3840"/>
                  </a:cubicBezTo>
                  <a:cubicBezTo>
                    <a:pt x="2698" y="3861"/>
                    <a:pt x="2716" y="3874"/>
                    <a:pt x="2760" y="3885"/>
                  </a:cubicBezTo>
                  <a:cubicBezTo>
                    <a:pt x="2794" y="3894"/>
                    <a:pt x="2846" y="3898"/>
                    <a:pt x="2880" y="3915"/>
                  </a:cubicBezTo>
                  <a:cubicBezTo>
                    <a:pt x="2984" y="3967"/>
                    <a:pt x="2860" y="3929"/>
                    <a:pt x="2985" y="3960"/>
                  </a:cubicBezTo>
                  <a:cubicBezTo>
                    <a:pt x="3056" y="4008"/>
                    <a:pt x="3002" y="3979"/>
                    <a:pt x="3090" y="4005"/>
                  </a:cubicBezTo>
                  <a:cubicBezTo>
                    <a:pt x="3120" y="4014"/>
                    <a:pt x="3180" y="4035"/>
                    <a:pt x="3180" y="4035"/>
                  </a:cubicBezTo>
                </a:path>
              </a:pathLst>
            </a:custGeom>
            <a:noFill/>
            <a:ln w="44450">
              <a:solidFill>
                <a:srgbClr val="0070C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ru-RU"/>
            </a:p>
          </p:txBody>
        </p:sp>
      </p:grpSp>
      <p:pic>
        <p:nvPicPr>
          <p:cNvPr id="24" name="Picture 2" descr="http://im1-tub-ru.yandex.net/i?id=169948524-57-7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49867">
            <a:off x="2936508" y="2936971"/>
            <a:ext cx="2420938" cy="1871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44423599"/>
      </p:ext>
    </p:extLst>
  </p:cSld>
  <p:clrMapOvr>
    <a:masterClrMapping/>
  </p:clrMapOvr>
  <p:transition spd="slow">
    <p:comb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5400" dirty="0" smtClean="0">
                <a:solidFill>
                  <a:srgbClr val="C00000"/>
                </a:solidFill>
              </a:rPr>
              <a:t>      </a:t>
            </a:r>
            <a:r>
              <a:rPr lang="uk-UA" sz="5400" i="1" dirty="0" smtClean="0">
                <a:solidFill>
                  <a:srgbClr val="C00000"/>
                </a:solidFill>
              </a:rPr>
              <a:t>модуль</a:t>
            </a:r>
            <a:endParaRPr lang="ru-RU" sz="5400" i="1" dirty="0">
              <a:solidFill>
                <a:srgbClr val="C00000"/>
              </a:solidFill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499296" y="1644413"/>
            <a:ext cx="5790617" cy="4396949"/>
            <a:chOff x="805" y="8987"/>
            <a:chExt cx="8168" cy="4545"/>
          </a:xfrm>
        </p:grpSpPr>
        <p:cxnSp>
          <p:nvCxnSpPr>
            <p:cNvPr id="5" name="AutoShape 29"/>
            <p:cNvCxnSpPr>
              <a:cxnSpLocks noChangeShapeType="1"/>
            </p:cNvCxnSpPr>
            <p:nvPr/>
          </p:nvCxnSpPr>
          <p:spPr bwMode="auto">
            <a:xfrm>
              <a:off x="2380" y="13377"/>
              <a:ext cx="4545" cy="0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6" name="AutoShape 30"/>
            <p:cNvCxnSpPr>
              <a:cxnSpLocks noChangeShapeType="1"/>
            </p:cNvCxnSpPr>
            <p:nvPr/>
          </p:nvCxnSpPr>
          <p:spPr bwMode="auto">
            <a:xfrm flipV="1">
              <a:off x="4638" y="8987"/>
              <a:ext cx="0" cy="4545"/>
            </a:xfrm>
            <a:prstGeom prst="straightConnector1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7" name="Text Box 31"/>
            <p:cNvSpPr txBox="1">
              <a:spLocks noChangeArrowheads="1"/>
            </p:cNvSpPr>
            <p:nvPr/>
          </p:nvSpPr>
          <p:spPr bwMode="auto">
            <a:xfrm>
              <a:off x="6783" y="9705"/>
              <a:ext cx="219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b="1" dirty="0" err="1">
                  <a:solidFill>
                    <a:srgbClr val="002060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дія</a:t>
              </a:r>
              <a:endParaRPr lang="ru-RU" b="1" dirty="0">
                <a:solidFill>
                  <a:srgbClr val="00206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8" name="AutoShape 32"/>
            <p:cNvCxnSpPr>
              <a:cxnSpLocks noChangeShapeType="1"/>
            </p:cNvCxnSpPr>
            <p:nvPr/>
          </p:nvCxnSpPr>
          <p:spPr bwMode="auto">
            <a:xfrm flipV="1">
              <a:off x="4638" y="9406"/>
              <a:ext cx="2400" cy="3971"/>
            </a:xfrm>
            <a:prstGeom prst="straightConnector1">
              <a:avLst/>
            </a:prstGeom>
            <a:noFill/>
            <a:ln w="44450">
              <a:solidFill>
                <a:srgbClr val="FF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AutoShape 33"/>
            <p:cNvCxnSpPr>
              <a:cxnSpLocks noChangeShapeType="1"/>
            </p:cNvCxnSpPr>
            <p:nvPr/>
          </p:nvCxnSpPr>
          <p:spPr bwMode="auto">
            <a:xfrm flipH="1" flipV="1">
              <a:off x="2380" y="9541"/>
              <a:ext cx="2258" cy="3836"/>
            </a:xfrm>
            <a:prstGeom prst="straightConnector1">
              <a:avLst/>
            </a:prstGeom>
            <a:noFill/>
            <a:ln w="44450">
              <a:solidFill>
                <a:srgbClr val="4E6128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0" name="Text Box 34"/>
            <p:cNvSpPr txBox="1">
              <a:spLocks noChangeArrowheads="1"/>
            </p:cNvSpPr>
            <p:nvPr/>
          </p:nvSpPr>
          <p:spPr bwMode="auto">
            <a:xfrm>
              <a:off x="805" y="9091"/>
              <a:ext cx="2190" cy="45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>
                <a:lnSpc>
                  <a:spcPct val="115000"/>
                </a:lnSpc>
                <a:spcAft>
                  <a:spcPts val="1000"/>
                </a:spcAft>
              </a:pPr>
              <a:r>
                <a:rPr lang="ru-RU" sz="14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ru-RU" b="1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критика</a:t>
              </a:r>
              <a:endParaRPr lang="ru-RU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2" name="Rectangle 9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-601813" y="-78670"/>
            <a:ext cx="184731" cy="538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0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5047551" y="5212400"/>
            <a:ext cx="500970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•	</a:t>
            </a:r>
            <a:r>
              <a:rPr lang="ru-RU" sz="2800" dirty="0"/>
              <a:t>На </a:t>
            </a:r>
            <a:r>
              <a:rPr lang="ru-RU" sz="2800" dirty="0" err="1"/>
              <a:t>кожну</a:t>
            </a:r>
            <a:r>
              <a:rPr lang="ru-RU" sz="2800" dirty="0"/>
              <a:t> </a:t>
            </a:r>
            <a:r>
              <a:rPr lang="ru-RU" sz="2800" dirty="0" err="1"/>
              <a:t>дію</a:t>
            </a:r>
            <a:r>
              <a:rPr lang="ru-RU" sz="2800" dirty="0"/>
              <a:t> є </a:t>
            </a:r>
            <a:r>
              <a:rPr lang="ru-RU" sz="2800" dirty="0" err="1"/>
              <a:t>рівна</a:t>
            </a:r>
            <a:r>
              <a:rPr lang="ru-RU" sz="2800" dirty="0"/>
              <a:t> </a:t>
            </a:r>
            <a:r>
              <a:rPr lang="ru-RU" sz="2800" dirty="0" err="1" smtClean="0"/>
              <a:t>їй</a:t>
            </a:r>
            <a:endParaRPr lang="ru-RU" sz="2800" dirty="0" smtClean="0"/>
          </a:p>
          <a:p>
            <a:r>
              <a:rPr lang="ru-RU" sz="2800" dirty="0"/>
              <a:t> </a:t>
            </a:r>
            <a:r>
              <a:rPr lang="ru-RU" sz="2800" dirty="0" smtClean="0"/>
              <a:t>        </a:t>
            </a:r>
            <a:r>
              <a:rPr lang="ru-RU" sz="2800" dirty="0" err="1"/>
              <a:t>протидіюча</a:t>
            </a:r>
            <a:r>
              <a:rPr lang="ru-RU" sz="2800" dirty="0"/>
              <a:t> критика</a:t>
            </a:r>
          </a:p>
        </p:txBody>
      </p:sp>
      <p:sp>
        <p:nvSpPr>
          <p:cNvPr id="16" name="Объект 1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39" name="Picture 19" descr="http://woman-project.com/uploads/1335992400/a39dd6d20020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9404" y="714876"/>
            <a:ext cx="4762541" cy="3248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513635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7334" y="1628326"/>
            <a:ext cx="8596668" cy="3880773"/>
          </a:xfrm>
        </p:spPr>
        <p:txBody>
          <a:bodyPr>
            <a:normAutofit fontScale="62500" lnSpcReduction="20000"/>
          </a:bodyPr>
          <a:lstStyle/>
          <a:p>
            <a:r>
              <a:rPr lang="ru-RU" sz="5100" dirty="0">
                <a:solidFill>
                  <a:srgbClr val="C00000"/>
                </a:solidFill>
              </a:rPr>
              <a:t>АНАЛІТИЧНЕ ЗАДАННЯ ФУНКЦІЇ</a:t>
            </a:r>
          </a:p>
          <a:p>
            <a:r>
              <a:rPr lang="ru-RU" sz="3400" dirty="0"/>
              <a:t>Ми </a:t>
            </a:r>
            <a:r>
              <a:rPr lang="ru-RU" sz="3400" dirty="0" err="1"/>
              <a:t>дослідили</a:t>
            </a:r>
            <a:r>
              <a:rPr lang="ru-RU" sz="3400" dirty="0"/>
              <a:t>, </a:t>
            </a:r>
            <a:r>
              <a:rPr lang="ru-RU" sz="3400" dirty="0" err="1"/>
              <a:t>шо</a:t>
            </a:r>
            <a:r>
              <a:rPr lang="ru-RU" sz="3400" dirty="0"/>
              <a:t> </a:t>
            </a:r>
            <a:r>
              <a:rPr lang="ru-RU" sz="3400" dirty="0" err="1"/>
              <a:t>добуток</a:t>
            </a:r>
            <a:endParaRPr lang="ru-RU" sz="3400" dirty="0"/>
          </a:p>
          <a:p>
            <a:r>
              <a:rPr lang="ru-RU" sz="3400" dirty="0"/>
              <a:t> </a:t>
            </a:r>
          </a:p>
          <a:p>
            <a:r>
              <a:rPr lang="ru-RU" sz="3400" dirty="0"/>
              <a:t>Y – </a:t>
            </a:r>
            <a:r>
              <a:rPr lang="ru-RU" sz="3400" dirty="0" err="1"/>
              <a:t>зусилля</a:t>
            </a:r>
            <a:r>
              <a:rPr lang="ru-RU" sz="3400" dirty="0"/>
              <a:t>,  Т – час, </a:t>
            </a:r>
          </a:p>
          <a:p>
            <a:r>
              <a:rPr lang="ru-RU" sz="3400" dirty="0"/>
              <a:t> (</a:t>
            </a:r>
            <a:r>
              <a:rPr lang="ru-RU" sz="3400" dirty="0" err="1"/>
              <a:t>Якщо</a:t>
            </a:r>
            <a:r>
              <a:rPr lang="ru-RU" sz="3400" dirty="0"/>
              <a:t>  по плану на </a:t>
            </a:r>
            <a:r>
              <a:rPr lang="ru-RU" sz="3400" dirty="0" err="1"/>
              <a:t>виконання</a:t>
            </a:r>
            <a:r>
              <a:rPr lang="ru-RU" sz="3400" dirty="0"/>
              <a:t> </a:t>
            </a:r>
            <a:r>
              <a:rPr lang="ru-RU" sz="3400" dirty="0" err="1"/>
              <a:t>роботи</a:t>
            </a:r>
            <a:r>
              <a:rPr lang="ru-RU" sz="3400" dirty="0"/>
              <a:t> </a:t>
            </a:r>
            <a:r>
              <a:rPr lang="ru-RU" sz="3400" dirty="0" err="1"/>
              <a:t>відведено</a:t>
            </a:r>
            <a:r>
              <a:rPr lang="ru-RU" sz="3400" dirty="0"/>
              <a:t> </a:t>
            </a:r>
            <a:r>
              <a:rPr lang="ru-RU" sz="3400" dirty="0" err="1"/>
              <a:t>багато</a:t>
            </a:r>
            <a:r>
              <a:rPr lang="ru-RU" sz="3400" dirty="0"/>
              <a:t> часу ,</a:t>
            </a:r>
            <a:r>
              <a:rPr lang="ru-RU" sz="3400" dirty="0" err="1"/>
              <a:t>початкові</a:t>
            </a:r>
            <a:r>
              <a:rPr lang="ru-RU" sz="3400" dirty="0"/>
              <a:t> </a:t>
            </a:r>
            <a:r>
              <a:rPr lang="ru-RU" sz="3400" dirty="0" err="1"/>
              <a:t>зусилля</a:t>
            </a:r>
            <a:r>
              <a:rPr lang="ru-RU" sz="3400" dirty="0"/>
              <a:t> </a:t>
            </a:r>
            <a:r>
              <a:rPr lang="ru-RU" sz="3400" dirty="0" err="1"/>
              <a:t>будуть</a:t>
            </a:r>
            <a:r>
              <a:rPr lang="ru-RU" sz="3400" dirty="0"/>
              <a:t> </a:t>
            </a:r>
            <a:r>
              <a:rPr lang="ru-RU" sz="3400" dirty="0" err="1"/>
              <a:t>мізерними</a:t>
            </a:r>
            <a:r>
              <a:rPr lang="ru-RU" sz="3400" dirty="0"/>
              <a:t> . По </a:t>
            </a:r>
            <a:r>
              <a:rPr lang="ru-RU" sz="3400" dirty="0" err="1"/>
              <a:t>мірі</a:t>
            </a:r>
            <a:r>
              <a:rPr lang="ru-RU" sz="3400" dirty="0"/>
              <a:t> того, як час ,</a:t>
            </a:r>
            <a:r>
              <a:rPr lang="ru-RU" sz="3400" dirty="0" err="1"/>
              <a:t>що</a:t>
            </a:r>
            <a:r>
              <a:rPr lang="ru-RU" sz="3400" dirty="0"/>
              <a:t> </a:t>
            </a:r>
            <a:r>
              <a:rPr lang="ru-RU" sz="3400" dirty="0" err="1"/>
              <a:t>залишився</a:t>
            </a:r>
            <a:r>
              <a:rPr lang="ru-RU" sz="3400" dirty="0"/>
              <a:t> </a:t>
            </a:r>
            <a:r>
              <a:rPr lang="ru-RU" sz="3400" dirty="0" err="1"/>
              <a:t>наблихається</a:t>
            </a:r>
            <a:r>
              <a:rPr lang="ru-RU" sz="3400" dirty="0"/>
              <a:t> до нуля, </a:t>
            </a:r>
            <a:r>
              <a:rPr lang="ru-RU" sz="3400" dirty="0" err="1"/>
              <a:t>зусилля</a:t>
            </a:r>
            <a:r>
              <a:rPr lang="ru-RU" sz="3400" dirty="0"/>
              <a:t> </a:t>
            </a:r>
            <a:r>
              <a:rPr lang="ru-RU" sz="3400" dirty="0" err="1"/>
              <a:t>зростають</a:t>
            </a:r>
            <a:r>
              <a:rPr lang="ru-RU" sz="3400" dirty="0"/>
              <a:t> до </a:t>
            </a:r>
            <a:r>
              <a:rPr lang="ru-RU" sz="3400" dirty="0" err="1"/>
              <a:t>нескінченності</a:t>
            </a:r>
            <a:r>
              <a:rPr lang="ru-RU" sz="3400" dirty="0"/>
              <a:t>)</a:t>
            </a:r>
          </a:p>
          <a:p>
            <a:r>
              <a:rPr lang="ru-RU" sz="3400" dirty="0" err="1"/>
              <a:t>Виконання</a:t>
            </a:r>
            <a:r>
              <a:rPr lang="ru-RU" sz="3400" dirty="0"/>
              <a:t>  перших 90 </a:t>
            </a:r>
            <a:r>
              <a:rPr lang="ru-RU" sz="3400" dirty="0" err="1"/>
              <a:t>процентів</a:t>
            </a:r>
            <a:r>
              <a:rPr lang="ru-RU" sz="3400" dirty="0"/>
              <a:t> кожного </a:t>
            </a:r>
            <a:r>
              <a:rPr lang="ru-RU" sz="3400" dirty="0" err="1"/>
              <a:t>завдання</a:t>
            </a:r>
            <a:r>
              <a:rPr lang="ru-RU" sz="3400" dirty="0"/>
              <a:t> </a:t>
            </a:r>
            <a:r>
              <a:rPr lang="ru-RU" sz="3400" dirty="0" err="1"/>
              <a:t>займає</a:t>
            </a:r>
            <a:r>
              <a:rPr lang="ru-RU" sz="3400" dirty="0"/>
              <a:t> 10 процентов часу, а </a:t>
            </a:r>
            <a:r>
              <a:rPr lang="ru-RU" sz="3400" dirty="0" err="1"/>
              <a:t>останні</a:t>
            </a:r>
            <a:r>
              <a:rPr lang="ru-RU" sz="3400" dirty="0"/>
              <a:t> 10 </a:t>
            </a:r>
            <a:r>
              <a:rPr lang="ru-RU" sz="3400" dirty="0" err="1"/>
              <a:t>процентів</a:t>
            </a:r>
            <a:r>
              <a:rPr lang="ru-RU" sz="3400" dirty="0"/>
              <a:t> </a:t>
            </a:r>
            <a:r>
              <a:rPr lang="ru-RU" sz="3400" dirty="0" err="1"/>
              <a:t>завдання</a:t>
            </a:r>
            <a:r>
              <a:rPr lang="ru-RU" sz="3400" dirty="0"/>
              <a:t> </a:t>
            </a:r>
            <a:r>
              <a:rPr lang="ru-RU" sz="3400" dirty="0" err="1"/>
              <a:t>займають</a:t>
            </a:r>
            <a:r>
              <a:rPr lang="ru-RU" sz="3400" dirty="0"/>
              <a:t> 90 процентов часу.</a:t>
            </a:r>
          </a:p>
          <a:p>
            <a:endParaRPr lang="ru-RU" dirty="0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429" y="2516378"/>
            <a:ext cx="1878013" cy="419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://im4-tub-ru.yandex.net/i?id=78627356-02-7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528" y="15303"/>
            <a:ext cx="4840472" cy="32260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50838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812240" y="1640157"/>
            <a:ext cx="5950424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dirty="0">
                <a:solidFill>
                  <a:srgbClr val="002060"/>
                </a:solidFill>
              </a:rPr>
              <a:t>На </a:t>
            </a:r>
            <a:r>
              <a:rPr lang="ru-RU" sz="4000" dirty="0" err="1">
                <a:solidFill>
                  <a:srgbClr val="002060"/>
                </a:solidFill>
              </a:rPr>
              <a:t>останок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хочеться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побажати</a:t>
            </a:r>
            <a:r>
              <a:rPr lang="ru-RU" sz="4000" dirty="0">
                <a:solidFill>
                  <a:srgbClr val="002060"/>
                </a:solidFill>
              </a:rPr>
              <a:t> вам: </a:t>
            </a:r>
            <a:r>
              <a:rPr lang="ru-RU" sz="4000" dirty="0" err="1">
                <a:solidFill>
                  <a:srgbClr val="002060"/>
                </a:solidFill>
              </a:rPr>
              <a:t>хоч</a:t>
            </a:r>
            <a:r>
              <a:rPr lang="ru-RU" sz="4000" dirty="0">
                <a:solidFill>
                  <a:srgbClr val="002060"/>
                </a:solidFill>
              </a:rPr>
              <a:t> в </a:t>
            </a:r>
            <a:r>
              <a:rPr lang="ru-RU" sz="4000" dirty="0" err="1">
                <a:solidFill>
                  <a:srgbClr val="002060"/>
                </a:solidFill>
              </a:rPr>
              <a:t>нашому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житті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діють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переважно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тільки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закони</a:t>
            </a:r>
            <a:r>
              <a:rPr lang="ru-RU" sz="4000" dirty="0">
                <a:solidFill>
                  <a:srgbClr val="002060"/>
                </a:solidFill>
              </a:rPr>
              <a:t> </a:t>
            </a:r>
            <a:r>
              <a:rPr lang="ru-RU" sz="4000" dirty="0" err="1">
                <a:solidFill>
                  <a:srgbClr val="002060"/>
                </a:solidFill>
              </a:rPr>
              <a:t>підлості</a:t>
            </a:r>
            <a:r>
              <a:rPr lang="ru-RU" sz="4000" dirty="0">
                <a:solidFill>
                  <a:srgbClr val="002060"/>
                </a:solidFill>
              </a:rPr>
              <a:t>, </a:t>
            </a:r>
            <a:r>
              <a:rPr lang="ru-RU" sz="4000" dirty="0" err="1">
                <a:solidFill>
                  <a:srgbClr val="002060"/>
                </a:solidFill>
              </a:rPr>
              <a:t>дивіться</a:t>
            </a:r>
            <a:r>
              <a:rPr lang="ru-RU" sz="4000" dirty="0">
                <a:solidFill>
                  <a:srgbClr val="002060"/>
                </a:solidFill>
              </a:rPr>
              <a:t> на все з </a:t>
            </a:r>
            <a:r>
              <a:rPr lang="ru-RU" sz="4000" dirty="0" err="1">
                <a:solidFill>
                  <a:srgbClr val="002060"/>
                </a:solidFill>
              </a:rPr>
              <a:t>гумором</a:t>
            </a:r>
            <a:r>
              <a:rPr lang="ru-RU" sz="4000" dirty="0">
                <a:solidFill>
                  <a:srgbClr val="002060"/>
                </a:solidFill>
              </a:rPr>
              <a:t> . </a:t>
            </a:r>
          </a:p>
        </p:txBody>
      </p:sp>
      <p:pic>
        <p:nvPicPr>
          <p:cNvPr id="8194" name="Picture 2" descr="http://hit2003.narod.ru/misc/humour/humour_pic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7139" y="2160589"/>
            <a:ext cx="4114800" cy="322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2939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ПРЕЗЕНТАЦІЮ ПІДГОТУВАЛИ </a:t>
            </a:r>
          </a:p>
          <a:p>
            <a:pPr algn="ctr" eaLnBrk="1" hangingPunct="1">
              <a:defRPr/>
            </a:pPr>
            <a:endParaRPr lang="uk-UA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 eaLnBrk="1" hangingPunct="1">
              <a:defRPr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учні  10 </a:t>
            </a:r>
            <a:r>
              <a:rPr lang="uk-UA" sz="3600" b="1" dirty="0" smtClean="0">
                <a:solidFill>
                  <a:schemeClr val="accent2">
                    <a:lumMod val="50000"/>
                  </a:schemeClr>
                </a:solidFill>
              </a:rPr>
              <a:t> </a:t>
            </a: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класу </a:t>
            </a:r>
          </a:p>
          <a:p>
            <a:pPr marL="0" indent="0" algn="ctr">
              <a:buNone/>
              <a:defRPr/>
            </a:pPr>
            <a:endParaRPr lang="uk-UA" sz="3600" b="1" dirty="0">
              <a:solidFill>
                <a:schemeClr val="accent2">
                  <a:lumMod val="50000"/>
                </a:schemeClr>
              </a:solidFill>
            </a:endParaRPr>
          </a:p>
          <a:p>
            <a:pPr marL="0" indent="0" algn="ctr">
              <a:buNone/>
              <a:defRPr/>
            </a:pPr>
            <a:r>
              <a:rPr lang="uk-UA" sz="3600" b="1" dirty="0">
                <a:solidFill>
                  <a:schemeClr val="accent2">
                    <a:lumMod val="50000"/>
                  </a:schemeClr>
                </a:solidFill>
              </a:rPr>
              <a:t>Полонської ЗОШ І  - ІІІ ступенів №2</a:t>
            </a:r>
            <a:endParaRPr lang="ru-RU" sz="3600" b="1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8511224"/>
      </p:ext>
    </p:extLst>
  </p:cSld>
  <p:clrMapOvr>
    <a:masterClrMapping/>
  </p:clrMapOvr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537</TotalTime>
  <Words>373</Words>
  <Application>Microsoft Office PowerPoint</Application>
  <PresentationFormat>Широкоэкранный</PresentationFormat>
  <Paragraphs>61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0" baseType="lpstr">
      <vt:lpstr>Arial</vt:lpstr>
      <vt:lpstr>Calibri</vt:lpstr>
      <vt:lpstr>Times New Roman</vt:lpstr>
      <vt:lpstr>Trebuchet MS</vt:lpstr>
      <vt:lpstr>Wingdings 3</vt:lpstr>
      <vt:lpstr>Грань</vt:lpstr>
      <vt:lpstr>ГРАФІК ФУНКЦІЇ ТА ГУМОР</vt:lpstr>
      <vt:lpstr>        ФУНКЦІЇ ТА ГУМОР</vt:lpstr>
      <vt:lpstr>ЗАКОН ПІДЛОСТІ</vt:lpstr>
      <vt:lpstr>Закон підлості - це закон, що встановлює пряму залежність між бажанням і невдалим збігом обставин.</vt:lpstr>
      <vt:lpstr>Презентация PowerPoint</vt:lpstr>
      <vt:lpstr>ЗАКОН МЕРФІ</vt:lpstr>
      <vt:lpstr>Презентация PowerPoint</vt:lpstr>
      <vt:lpstr>Презентация PowerPoint</vt:lpstr>
      <vt:lpstr> Функіональна залежність та графічне зображення в законах Мерфі</vt:lpstr>
      <vt:lpstr>Обернена пропорційність</vt:lpstr>
      <vt:lpstr>      модуль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Taisa</dc:creator>
  <cp:lastModifiedBy>Taisa</cp:lastModifiedBy>
  <cp:revision>63</cp:revision>
  <dcterms:created xsi:type="dcterms:W3CDTF">2015-11-16T18:43:55Z</dcterms:created>
  <dcterms:modified xsi:type="dcterms:W3CDTF">2017-12-26T04:55:12Z</dcterms:modified>
</cp:coreProperties>
</file>