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81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83" r:id="rId21"/>
    <p:sldId id="285" r:id="rId22"/>
    <p:sldId id="286" r:id="rId23"/>
    <p:sldId id="287" r:id="rId24"/>
    <p:sldId id="277" r:id="rId25"/>
    <p:sldId id="288" r:id="rId26"/>
    <p:sldId id="278" r:id="rId27"/>
    <p:sldId id="279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7" r:id="rId36"/>
    <p:sldId id="296" r:id="rId37"/>
    <p:sldId id="300" r:id="rId38"/>
    <p:sldId id="301" r:id="rId39"/>
    <p:sldId id="280" r:id="rId4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D60093"/>
    <a:srgbClr val="00FF00"/>
    <a:srgbClr val="E79F99"/>
    <a:srgbClr val="E57FE7"/>
    <a:srgbClr val="99FF66"/>
    <a:srgbClr val="006600"/>
    <a:srgbClr val="292929"/>
    <a:srgbClr val="990033"/>
    <a:srgbClr val="00B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99AD30-4857-41F3-AD81-FBB4093DAD65}" type="datetimeFigureOut">
              <a:rPr lang="uk-UA" smtClean="0"/>
              <a:t>14.03.2024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DE95D8-DA7E-4E6E-B18C-04E39CE7738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08451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32311-508B-4F74-96A5-D6E1295002E9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6500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22735-AA78-43EC-9434-83C684AF7233}" type="datetimeFigureOut">
              <a:rPr lang="uk-UA" smtClean="0"/>
              <a:t>14.03.2024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A6E6-A8EB-40D3-9F90-CB6F98D19CB5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92088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22735-AA78-43EC-9434-83C684AF7233}" type="datetimeFigureOut">
              <a:rPr lang="uk-UA" smtClean="0"/>
              <a:t>14.03.2024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A6E6-A8EB-40D3-9F90-CB6F98D19CB5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12658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22735-AA78-43EC-9434-83C684AF7233}" type="datetimeFigureOut">
              <a:rPr lang="uk-UA" smtClean="0"/>
              <a:t>14.03.2024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A6E6-A8EB-40D3-9F90-CB6F98D19CB5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9360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22735-AA78-43EC-9434-83C684AF7233}" type="datetimeFigureOut">
              <a:rPr lang="uk-UA" smtClean="0"/>
              <a:t>14.03.2024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A6E6-A8EB-40D3-9F90-CB6F98D19CB5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08606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22735-AA78-43EC-9434-83C684AF7233}" type="datetimeFigureOut">
              <a:rPr lang="uk-UA" smtClean="0"/>
              <a:t>14.03.2024</a:t>
            </a:fld>
            <a:endParaRPr lang="uk-UA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A6E6-A8EB-40D3-9F90-CB6F98D19CB5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67729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22735-AA78-43EC-9434-83C684AF7233}" type="datetimeFigureOut">
              <a:rPr lang="uk-UA" smtClean="0"/>
              <a:t>14.03.2024</a:t>
            </a:fld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A6E6-A8EB-40D3-9F90-CB6F98D19CB5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92676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22735-AA78-43EC-9434-83C684AF7233}" type="datetimeFigureOut">
              <a:rPr lang="uk-UA" smtClean="0"/>
              <a:t>14.03.2024</a:t>
            </a:fld>
            <a:endParaRPr lang="uk-UA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A6E6-A8EB-40D3-9F90-CB6F98D19CB5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69378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22735-AA78-43EC-9434-83C684AF7233}" type="datetimeFigureOut">
              <a:rPr lang="uk-UA" smtClean="0"/>
              <a:t>14.03.2024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A6E6-A8EB-40D3-9F90-CB6F98D19CB5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17683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22735-AA78-43EC-9434-83C684AF7233}" type="datetimeFigureOut">
              <a:rPr lang="uk-UA" smtClean="0"/>
              <a:t>14.03.2024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A6E6-A8EB-40D3-9F90-CB6F98D19CB5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28488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22735-AA78-43EC-9434-83C684AF7233}" type="datetimeFigureOut">
              <a:rPr lang="uk-UA" smtClean="0"/>
              <a:t>14.03.2024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A6E6-A8EB-40D3-9F90-CB6F98D19CB5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40657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22735-AA78-43EC-9434-83C684AF7233}" type="datetimeFigureOut">
              <a:rPr lang="uk-UA" smtClean="0"/>
              <a:t>14.03.2024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A6E6-A8EB-40D3-9F90-CB6F98D19CB5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36432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E22735-AA78-43EC-9434-83C684AF7233}" type="datetimeFigureOut">
              <a:rPr lang="uk-UA" smtClean="0"/>
              <a:t>14.03.2024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1A6E6-A8EB-40D3-9F90-CB6F98D19CB5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30848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slide" Target="slide29.xml"/><Relationship Id="rId18" Type="http://schemas.openxmlformats.org/officeDocument/2006/relationships/slide" Target="slide34.xml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slide" Target="slide28.xml"/><Relationship Id="rId17" Type="http://schemas.openxmlformats.org/officeDocument/2006/relationships/slide" Target="slide33.xml"/><Relationship Id="rId2" Type="http://schemas.openxmlformats.org/officeDocument/2006/relationships/notesSlide" Target="../notesSlides/notesSlide1.xml"/><Relationship Id="rId16" Type="http://schemas.openxmlformats.org/officeDocument/2006/relationships/slide" Target="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slide" Target="slide27.xml"/><Relationship Id="rId5" Type="http://schemas.openxmlformats.org/officeDocument/2006/relationships/image" Target="../media/image23.png"/><Relationship Id="rId15" Type="http://schemas.openxmlformats.org/officeDocument/2006/relationships/slide" Target="slide31.xml"/><Relationship Id="rId10" Type="http://schemas.openxmlformats.org/officeDocument/2006/relationships/image" Target="../media/image28.png"/><Relationship Id="rId19" Type="http://schemas.openxmlformats.org/officeDocument/2006/relationships/slide" Target="slide35.xml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slide" Target="slide3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5" name="Picture 2" descr="C:\Users\baburka\Desktop\11\ти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2231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659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53645"/>
            <a:ext cx="83529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/>
              <a:t>Наука </a:t>
            </a:r>
            <a:r>
              <a:rPr lang="ru-RU" sz="2800" dirty="0" err="1"/>
              <a:t>складається</a:t>
            </a:r>
            <a:r>
              <a:rPr lang="ru-RU" sz="2800" dirty="0"/>
              <a:t> з </a:t>
            </a:r>
            <a:r>
              <a:rPr lang="ru-RU" sz="2800" dirty="0" err="1"/>
              <a:t>фактів</a:t>
            </a:r>
            <a:r>
              <a:rPr lang="ru-RU" sz="2800" dirty="0"/>
              <a:t>, як </a:t>
            </a:r>
            <a:r>
              <a:rPr lang="ru-RU" sz="2800" dirty="0" err="1"/>
              <a:t>будинок</a:t>
            </a:r>
            <a:r>
              <a:rPr lang="ru-RU" sz="2800" dirty="0"/>
              <a:t> </a:t>
            </a:r>
            <a:r>
              <a:rPr lang="ru-RU" sz="2800" dirty="0" err="1"/>
              <a:t>із</a:t>
            </a:r>
            <a:r>
              <a:rPr lang="ru-RU" sz="2800" dirty="0"/>
              <a:t> </a:t>
            </a:r>
            <a:r>
              <a:rPr lang="ru-RU" sz="2800" dirty="0" err="1"/>
              <a:t>каменів</a:t>
            </a:r>
            <a:r>
              <a:rPr lang="ru-RU" sz="2800" dirty="0"/>
              <a:t>, але </a:t>
            </a:r>
            <a:r>
              <a:rPr lang="ru-RU" sz="2800" dirty="0" err="1"/>
              <a:t>набір</a:t>
            </a:r>
            <a:r>
              <a:rPr lang="ru-RU" sz="2800" dirty="0"/>
              <a:t> </a:t>
            </a:r>
            <a:r>
              <a:rPr lang="ru-RU" sz="2800" dirty="0" err="1"/>
              <a:t>фактів</a:t>
            </a:r>
            <a:r>
              <a:rPr lang="ru-RU" sz="2800" dirty="0"/>
              <a:t> </a:t>
            </a:r>
            <a:r>
              <a:rPr lang="ru-RU" sz="2800" dirty="0" err="1"/>
              <a:t>ще</a:t>
            </a:r>
            <a:r>
              <a:rPr lang="ru-RU" sz="2800" dirty="0"/>
              <a:t> не наука, так само, як купа </a:t>
            </a:r>
            <a:r>
              <a:rPr lang="ru-RU" sz="2800" dirty="0" err="1"/>
              <a:t>каміння</a:t>
            </a:r>
            <a:r>
              <a:rPr lang="ru-RU" sz="2800" dirty="0"/>
              <a:t> </a:t>
            </a:r>
            <a:r>
              <a:rPr lang="ru-RU" sz="2800" dirty="0" err="1"/>
              <a:t>ще</a:t>
            </a:r>
            <a:r>
              <a:rPr lang="ru-RU" sz="2800" dirty="0"/>
              <a:t> не </a:t>
            </a:r>
            <a:r>
              <a:rPr lang="ru-RU" sz="2800" dirty="0" err="1"/>
              <a:t>будинок</a:t>
            </a:r>
            <a:r>
              <a:rPr lang="ru-RU" sz="2800" dirty="0"/>
              <a:t>. </a:t>
            </a:r>
            <a:endParaRPr lang="ru-RU" sz="2800" dirty="0" smtClean="0"/>
          </a:p>
          <a:p>
            <a:pPr algn="just"/>
            <a:r>
              <a:rPr lang="ru-RU" sz="2800" dirty="0" smtClean="0"/>
              <a:t>						А</a:t>
            </a:r>
            <a:r>
              <a:rPr lang="ru-RU" sz="2800" dirty="0"/>
              <a:t>. </a:t>
            </a:r>
            <a:r>
              <a:rPr lang="ru-RU" sz="2800" dirty="0" smtClean="0"/>
              <a:t>Пуанкаре</a:t>
            </a:r>
            <a:endParaRPr lang="uk-UA" sz="2800" dirty="0"/>
          </a:p>
        </p:txBody>
      </p:sp>
      <p:pic>
        <p:nvPicPr>
          <p:cNvPr id="2052" name="Picture 4" descr="Гипсовая фигура Конус ГІпс купить по доступной цене. Доставка по всей  Украине. Широкий ассортимент в Мастер Кисти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49" t="14254" r="22507" b="10686"/>
          <a:stretch/>
        </p:blipFill>
        <p:spPr bwMode="auto">
          <a:xfrm rot="21038783">
            <a:off x="7808482" y="5205455"/>
            <a:ext cx="1635624" cy="190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Велика повітряна куля - замовити і купити подарунки з доставкою | Donpio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165" y="2761586"/>
            <a:ext cx="1523544" cy="152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Геометрические фигуры - пятиугольная призма - треугольная призма - тетраэдр  | Премиум векторы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77" t="18321" b="28502"/>
          <a:stretch/>
        </p:blipFill>
        <p:spPr bwMode="auto">
          <a:xfrm>
            <a:off x="7860144" y="3523358"/>
            <a:ext cx="1727668" cy="216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Куб Неккера. Тайна восприятия на простом примере. | N.R.F. | Дзен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72533">
            <a:off x="7391026" y="4928332"/>
            <a:ext cx="1762007" cy="1537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Блог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80528" y="-393231"/>
            <a:ext cx="2572287" cy="235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2" descr="Будинки з цегли / блоку » Буд Комплек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23185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baburka\Desktop\11\1616548888_18-p-matematicheskii-fon-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634"/>
            <a:ext cx="9144000" cy="683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188640"/>
            <a:ext cx="483978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AlternaTitulCmJgg" panose="050B0704040303040604" pitchFamily="34" charset="-52"/>
              </a:rPr>
              <a:t>Р О З М И Н К А</a:t>
            </a:r>
            <a:endParaRPr lang="ru-RU" sz="4400" b="1" cap="none" spc="0" dirty="0">
              <a:ln w="11430"/>
              <a:solidFill>
                <a:srgbClr val="00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AlternaTitulCmJgg" panose="050B0704040303040604" pitchFamily="34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340768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uk-UA" sz="2800" i="1" dirty="0">
                <a:solidFill>
                  <a:srgbClr val="292929"/>
                </a:solidFill>
              </a:rPr>
              <a:t>Два в квадраті — чотири, три в квадраті — дев'ять. А чому дорівнює кут у квадраті?  </a:t>
            </a:r>
            <a:endParaRPr lang="uk-UA" sz="2800" dirty="0">
              <a:solidFill>
                <a:srgbClr val="29292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58159" y="2420888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3528" y="2944108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uk-UA" sz="2800" i="1" dirty="0">
                <a:solidFill>
                  <a:srgbClr val="292929"/>
                </a:solidFill>
              </a:rPr>
              <a:t>Який знак слід поставити між двома трійками, щоб отримати число більше за </a:t>
            </a:r>
            <a:r>
              <a:rPr lang="uk-UA" sz="2800" i="1" dirty="0" smtClean="0">
                <a:solidFill>
                  <a:srgbClr val="292929"/>
                </a:solidFill>
              </a:rPr>
              <a:t> </a:t>
            </a:r>
            <a:r>
              <a:rPr lang="uk-UA" sz="2800" i="1" dirty="0">
                <a:solidFill>
                  <a:srgbClr val="292929"/>
                </a:solidFill>
              </a:rPr>
              <a:t>три, але менше за чоти­ри?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58159" y="4067493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Кому</a:t>
            </a:r>
            <a:endParaRPr lang="uk-UA" sz="2800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8" y="4869160"/>
            <a:ext cx="84969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uk-UA" sz="2800" i="1" dirty="0">
                <a:solidFill>
                  <a:srgbClr val="292929"/>
                </a:solidFill>
              </a:rPr>
              <a:t>Величина кута 30°. Чому дорівнюватиме цей кут, якщо його розглядати під  лупу з двократним збільшен­ням?                                                                    </a:t>
            </a:r>
          </a:p>
          <a:p>
            <a:pPr lvl="0"/>
            <a:r>
              <a:rPr lang="uk-UA" sz="2800" i="1" dirty="0" smtClean="0">
                <a:solidFill>
                  <a:srgbClr val="005776"/>
                </a:solidFill>
              </a:rPr>
              <a:t>                                                                                        </a:t>
            </a:r>
            <a:endParaRPr lang="uk-UA" sz="2800" i="1" dirty="0">
              <a:solidFill>
                <a:srgbClr val="005776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51655" y="5867400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uk-UA" sz="28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0°</a:t>
            </a:r>
            <a:endParaRPr lang="uk-UA" sz="2800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5157" y="1858703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Запитання розминки командам пропонуються по черзі. Обговорення – не більше 10 секунд. Якщо відповідь неправильна, то другій команді надається право відповіді.</a:t>
            </a:r>
          </a:p>
        </p:txBody>
      </p:sp>
    </p:spTree>
    <p:extLst>
      <p:ext uri="{BB962C8B-B14F-4D97-AF65-F5344CB8AC3E}">
        <p14:creationId xmlns:p14="http://schemas.microsoft.com/office/powerpoint/2010/main" val="3786403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baburka\Desktop\11\1616548888_18-p-matematicheskii-fon-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634"/>
            <a:ext cx="9144000" cy="683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188640"/>
            <a:ext cx="483978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AlternaTitulCmJgg" panose="050B0704040303040604" pitchFamily="34" charset="-52"/>
              </a:rPr>
              <a:t>Р О З М И Н К А</a:t>
            </a:r>
            <a:endParaRPr lang="ru-RU" sz="4400" b="1" cap="none" spc="0" dirty="0">
              <a:ln w="11430"/>
              <a:solidFill>
                <a:srgbClr val="00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AlternaTitulCmJgg" panose="050B0704040303040604" pitchFamily="34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340768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2800" i="1" dirty="0">
                <a:solidFill>
                  <a:srgbClr val="292929"/>
                </a:solidFill>
              </a:rPr>
              <a:t>У </a:t>
            </a:r>
            <a:r>
              <a:rPr lang="ru-RU" sz="2800" i="1" dirty="0" err="1">
                <a:solidFill>
                  <a:srgbClr val="292929"/>
                </a:solidFill>
              </a:rPr>
              <a:t>трикутнику</a:t>
            </a:r>
            <a:r>
              <a:rPr lang="ru-RU" sz="2800" i="1" dirty="0">
                <a:solidFill>
                  <a:srgbClr val="292929"/>
                </a:solidFill>
              </a:rPr>
              <a:t> </a:t>
            </a:r>
            <a:r>
              <a:rPr lang="ru-RU" sz="2800" i="1" dirty="0" err="1">
                <a:solidFill>
                  <a:srgbClr val="292929"/>
                </a:solidFill>
              </a:rPr>
              <a:t>відрізали</a:t>
            </a:r>
            <a:r>
              <a:rPr lang="ru-RU" sz="2800" i="1" dirty="0">
                <a:solidFill>
                  <a:srgbClr val="292929"/>
                </a:solidFill>
              </a:rPr>
              <a:t> один кут. </a:t>
            </a:r>
            <a:r>
              <a:rPr lang="ru-RU" sz="2800" i="1" dirty="0" err="1">
                <a:solidFill>
                  <a:srgbClr val="292929"/>
                </a:solidFill>
              </a:rPr>
              <a:t>Скільки</a:t>
            </a:r>
            <a:r>
              <a:rPr lang="ru-RU" sz="2800" i="1" dirty="0">
                <a:solidFill>
                  <a:srgbClr val="292929"/>
                </a:solidFill>
              </a:rPr>
              <a:t> </a:t>
            </a:r>
            <a:r>
              <a:rPr lang="ru-RU" sz="2800" i="1" dirty="0" err="1">
                <a:solidFill>
                  <a:srgbClr val="292929"/>
                </a:solidFill>
              </a:rPr>
              <a:t>кутів</a:t>
            </a:r>
            <a:r>
              <a:rPr lang="ru-RU" sz="2800" i="1" dirty="0">
                <a:solidFill>
                  <a:srgbClr val="292929"/>
                </a:solidFill>
              </a:rPr>
              <a:t> </a:t>
            </a:r>
            <a:r>
              <a:rPr lang="ru-RU" sz="2800" i="1" dirty="0" err="1">
                <a:solidFill>
                  <a:srgbClr val="292929"/>
                </a:solidFill>
              </a:rPr>
              <a:t>залишилося</a:t>
            </a:r>
            <a:r>
              <a:rPr lang="ru-RU" sz="2800" i="1" dirty="0">
                <a:solidFill>
                  <a:srgbClr val="292929"/>
                </a:solidFill>
              </a:rPr>
              <a:t>?</a:t>
            </a:r>
            <a:r>
              <a:rPr lang="uk-UA" sz="2800" i="1" dirty="0">
                <a:solidFill>
                  <a:srgbClr val="292929"/>
                </a:solidFill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58159" y="2060848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uk-UA" sz="2800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6" y="2516546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i="1" dirty="0" err="1">
                <a:solidFill>
                  <a:srgbClr val="292929"/>
                </a:solidFill>
              </a:rPr>
              <a:t>Чому</a:t>
            </a:r>
            <a:r>
              <a:rPr lang="ru-RU" sz="2800" i="1" dirty="0">
                <a:solidFill>
                  <a:srgbClr val="292929"/>
                </a:solidFill>
              </a:rPr>
              <a:t> </a:t>
            </a:r>
            <a:r>
              <a:rPr lang="ru-RU" sz="2800" i="1" dirty="0" err="1">
                <a:solidFill>
                  <a:srgbClr val="292929"/>
                </a:solidFill>
              </a:rPr>
              <a:t>дорівнює</a:t>
            </a:r>
            <a:r>
              <a:rPr lang="ru-RU" sz="2800" i="1" dirty="0">
                <a:solidFill>
                  <a:srgbClr val="292929"/>
                </a:solidFill>
              </a:rPr>
              <a:t> </a:t>
            </a:r>
            <a:r>
              <a:rPr lang="ru-RU" sz="2800" i="1" dirty="0" err="1">
                <a:solidFill>
                  <a:srgbClr val="292929"/>
                </a:solidFill>
              </a:rPr>
              <a:t>добуток</a:t>
            </a:r>
            <a:r>
              <a:rPr lang="ru-RU" sz="2800" i="1" dirty="0">
                <a:solidFill>
                  <a:srgbClr val="292929"/>
                </a:solidFill>
              </a:rPr>
              <a:t> чисел </a:t>
            </a:r>
            <a:r>
              <a:rPr lang="ru-RU" sz="2800" i="1" dirty="0" err="1">
                <a:solidFill>
                  <a:srgbClr val="292929"/>
                </a:solidFill>
              </a:rPr>
              <a:t>від</a:t>
            </a:r>
            <a:r>
              <a:rPr lang="ru-RU" sz="2800" i="1" dirty="0">
                <a:solidFill>
                  <a:srgbClr val="292929"/>
                </a:solidFill>
              </a:rPr>
              <a:t> -123 до </a:t>
            </a:r>
            <a:r>
              <a:rPr lang="ru-RU" sz="2800" i="1" dirty="0" smtClean="0">
                <a:solidFill>
                  <a:srgbClr val="292929"/>
                </a:solidFill>
              </a:rPr>
              <a:t>123?</a:t>
            </a:r>
            <a:endParaRPr lang="uk-UA" sz="2800" i="1" dirty="0">
              <a:solidFill>
                <a:srgbClr val="292929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58159" y="3284984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uk-UA" sz="2800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8" y="3933056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uk-UA" sz="2800" i="1" dirty="0">
                <a:solidFill>
                  <a:srgbClr val="292929"/>
                </a:solidFill>
              </a:rPr>
              <a:t>Що спільного між рівнянням, що має розв'язок, і деревом?                                                                                       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51655" y="4653136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Корінь</a:t>
            </a:r>
            <a:endParaRPr lang="uk-UA" sz="2800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3528" y="5301208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i="1" dirty="0">
                <a:solidFill>
                  <a:srgbClr val="292929"/>
                </a:solidFill>
              </a:rPr>
              <a:t>У якому трикутнику сума двох його кутів дорівнює третьому?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37802" y="6093296"/>
            <a:ext cx="2926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Прямокутному</a:t>
            </a:r>
            <a:endParaRPr lang="uk-UA" sz="2800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6211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baburka\Desktop\11\1616548888_18-p-matematicheskii-fon-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634"/>
            <a:ext cx="9144000" cy="683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188640"/>
            <a:ext cx="483978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AlternaTitulCmJgg" panose="050B0704040303040604" pitchFamily="34" charset="-52"/>
              </a:rPr>
              <a:t>Р О З М И Н К А</a:t>
            </a:r>
            <a:endParaRPr lang="ru-RU" sz="4400" b="1" cap="none" spc="0" dirty="0">
              <a:ln w="11430"/>
              <a:solidFill>
                <a:srgbClr val="00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AlternaTitulCmJgg" panose="050B0704040303040604" pitchFamily="34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340768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i="1" dirty="0">
                <a:solidFill>
                  <a:srgbClr val="292929"/>
                </a:solidFill>
              </a:rPr>
              <a:t>За цукерку заплатили 1 грн і ще половину вартості. Скільки коштує цукерка?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75656" y="2294875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err="1">
                <a:solidFill>
                  <a:srgbClr val="006600"/>
                </a:solidFill>
              </a:rPr>
              <a:t>Вартість</a:t>
            </a:r>
            <a:r>
              <a:rPr lang="ru-RU" sz="2400" i="1" dirty="0">
                <a:solidFill>
                  <a:srgbClr val="006600"/>
                </a:solidFill>
              </a:rPr>
              <a:t> </a:t>
            </a:r>
            <a:r>
              <a:rPr lang="uk-UA" sz="2400" i="1" dirty="0">
                <a:solidFill>
                  <a:srgbClr val="006600"/>
                </a:solidFill>
              </a:rPr>
              <a:t>цукерки</a:t>
            </a:r>
            <a:r>
              <a:rPr lang="ru-RU" sz="2400" i="1" dirty="0">
                <a:solidFill>
                  <a:srgbClr val="006600"/>
                </a:solidFill>
              </a:rPr>
              <a:t> у </a:t>
            </a:r>
            <a:r>
              <a:rPr lang="ru-RU" sz="2400" i="1" dirty="0" err="1">
                <a:solidFill>
                  <a:srgbClr val="006600"/>
                </a:solidFill>
              </a:rPr>
              <a:t>гривнях</a:t>
            </a:r>
            <a:r>
              <a:rPr lang="ru-RU" sz="2400" i="1" dirty="0">
                <a:solidFill>
                  <a:srgbClr val="006600"/>
                </a:solidFill>
              </a:rPr>
              <a:t> </a:t>
            </a:r>
            <a:r>
              <a:rPr lang="ru-RU" sz="2400" i="1" dirty="0" err="1">
                <a:solidFill>
                  <a:srgbClr val="006600"/>
                </a:solidFill>
              </a:rPr>
              <a:t>дорівнює</a:t>
            </a:r>
            <a:r>
              <a:rPr lang="ru-RU" sz="2400" i="1" dirty="0">
                <a:solidFill>
                  <a:srgbClr val="006600"/>
                </a:solidFill>
              </a:rPr>
              <a:t> </a:t>
            </a:r>
            <a:r>
              <a:rPr lang="ru-RU" sz="2400" i="1" dirty="0" err="1">
                <a:solidFill>
                  <a:srgbClr val="006600"/>
                </a:solidFill>
              </a:rPr>
              <a:t>половині</a:t>
            </a:r>
            <a:r>
              <a:rPr lang="ru-RU" sz="2400" i="1" dirty="0">
                <a:solidFill>
                  <a:srgbClr val="006600"/>
                </a:solidFill>
              </a:rPr>
              <a:t> </a:t>
            </a:r>
            <a:r>
              <a:rPr lang="ru-RU" sz="2400" i="1" dirty="0" err="1">
                <a:solidFill>
                  <a:srgbClr val="006600"/>
                </a:solidFill>
              </a:rPr>
              <a:t>цього</a:t>
            </a:r>
            <a:r>
              <a:rPr lang="ru-RU" sz="2400" i="1" dirty="0">
                <a:solidFill>
                  <a:srgbClr val="006600"/>
                </a:solidFill>
              </a:rPr>
              <a:t> числа та </a:t>
            </a:r>
            <a:r>
              <a:rPr lang="ru-RU" sz="2400" i="1" dirty="0" err="1">
                <a:solidFill>
                  <a:srgbClr val="006600"/>
                </a:solidFill>
              </a:rPr>
              <a:t>ще</a:t>
            </a:r>
            <a:r>
              <a:rPr lang="ru-RU" sz="2400" i="1" dirty="0">
                <a:solidFill>
                  <a:srgbClr val="006600"/>
                </a:solidFill>
              </a:rPr>
              <a:t> 1 </a:t>
            </a:r>
            <a:r>
              <a:rPr lang="ru-RU" sz="2400" i="1" dirty="0" err="1">
                <a:solidFill>
                  <a:srgbClr val="006600"/>
                </a:solidFill>
              </a:rPr>
              <a:t>гривні</a:t>
            </a:r>
            <a:r>
              <a:rPr lang="ru-RU" sz="2400" i="1" dirty="0">
                <a:solidFill>
                  <a:srgbClr val="006600"/>
                </a:solidFill>
              </a:rPr>
              <a:t>. </a:t>
            </a:r>
            <a:r>
              <a:rPr lang="ru-RU" sz="2400" i="1" dirty="0" err="1">
                <a:solidFill>
                  <a:srgbClr val="006600"/>
                </a:solidFill>
              </a:rPr>
              <a:t>Тобто</a:t>
            </a:r>
            <a:r>
              <a:rPr lang="ru-RU" sz="2400" i="1" dirty="0">
                <a:solidFill>
                  <a:srgbClr val="006600"/>
                </a:solidFill>
              </a:rPr>
              <a:t> половина </a:t>
            </a:r>
            <a:r>
              <a:rPr lang="ru-RU" sz="2400" i="1" dirty="0" err="1">
                <a:solidFill>
                  <a:srgbClr val="006600"/>
                </a:solidFill>
              </a:rPr>
              <a:t>вартості</a:t>
            </a:r>
            <a:r>
              <a:rPr lang="ru-RU" sz="2400" i="1" dirty="0">
                <a:solidFill>
                  <a:srgbClr val="006600"/>
                </a:solidFill>
              </a:rPr>
              <a:t> </a:t>
            </a:r>
            <a:r>
              <a:rPr lang="ru-RU" sz="2400" i="1" dirty="0" err="1">
                <a:solidFill>
                  <a:srgbClr val="006600"/>
                </a:solidFill>
              </a:rPr>
              <a:t>цукерки</a:t>
            </a:r>
            <a:r>
              <a:rPr lang="ru-RU" sz="2400" i="1" dirty="0">
                <a:solidFill>
                  <a:srgbClr val="006600"/>
                </a:solidFill>
              </a:rPr>
              <a:t> 1 </a:t>
            </a:r>
            <a:r>
              <a:rPr lang="ru-RU" sz="2400" i="1" dirty="0" err="1">
                <a:solidFill>
                  <a:srgbClr val="006600"/>
                </a:solidFill>
              </a:rPr>
              <a:t>грн</a:t>
            </a:r>
            <a:r>
              <a:rPr lang="ru-RU" sz="2400" i="1" dirty="0">
                <a:solidFill>
                  <a:srgbClr val="006600"/>
                </a:solidFill>
              </a:rPr>
              <a:t>, а вся </a:t>
            </a:r>
            <a:r>
              <a:rPr lang="ru-RU" sz="2400" i="1" dirty="0" err="1">
                <a:solidFill>
                  <a:srgbClr val="006600"/>
                </a:solidFill>
              </a:rPr>
              <a:t>цукерка</a:t>
            </a:r>
            <a:r>
              <a:rPr lang="ru-RU" sz="2400" i="1" dirty="0">
                <a:solidFill>
                  <a:srgbClr val="006600"/>
                </a:solidFill>
              </a:rPr>
              <a:t> </a:t>
            </a:r>
            <a:r>
              <a:rPr lang="ru-RU" sz="2400" i="1" dirty="0" err="1">
                <a:solidFill>
                  <a:srgbClr val="006600"/>
                </a:solidFill>
              </a:rPr>
              <a:t>коштує</a:t>
            </a:r>
            <a:r>
              <a:rPr lang="ru-RU" sz="2400" i="1" dirty="0">
                <a:solidFill>
                  <a:srgbClr val="006600"/>
                </a:solidFill>
              </a:rPr>
              <a:t>  </a:t>
            </a:r>
            <a:r>
              <a:rPr lang="uk-UA" sz="2400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грн.</a:t>
            </a:r>
            <a:endParaRPr lang="uk-UA" sz="2400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3438317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uk-UA" sz="2800" i="1" dirty="0">
                <a:solidFill>
                  <a:srgbClr val="292929"/>
                </a:solidFill>
              </a:rPr>
              <a:t>Якщо квадрат і ромб мають рівні сторони, то площа якої з фігур є більшою? Чому?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87927" y="4577895"/>
            <a:ext cx="1826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Квадрат</a:t>
            </a:r>
            <a:endParaRPr lang="uk-UA" sz="2800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8" y="5376284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i="1" dirty="0">
                <a:solidFill>
                  <a:srgbClr val="292929"/>
                </a:solidFill>
              </a:rPr>
              <a:t>Чи ділиться число 62013 </a:t>
            </a:r>
            <a:r>
              <a:rPr lang="uk-UA" sz="2800" i="1" dirty="0" smtClean="0">
                <a:solidFill>
                  <a:srgbClr val="292929"/>
                </a:solidFill>
              </a:rPr>
              <a:t>+2 </a:t>
            </a:r>
            <a:r>
              <a:rPr lang="uk-UA" sz="2800" i="1" dirty="0">
                <a:solidFill>
                  <a:srgbClr val="292929"/>
                </a:solidFill>
              </a:rPr>
              <a:t>на 5? Чому?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51655" y="5867400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</a:t>
            </a:r>
            <a:endParaRPr lang="uk-UA" sz="2800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425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baburka\Desktop\11\1616548888_18-p-matematicheskii-fon-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634"/>
            <a:ext cx="9144000" cy="683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188640"/>
            <a:ext cx="483978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AlternaTitulCmJgg" panose="050B0704040303040604" pitchFamily="34" charset="-52"/>
              </a:rPr>
              <a:t>Р О З М И Н К А</a:t>
            </a:r>
            <a:endParaRPr lang="ru-RU" sz="4400" b="1" cap="none" spc="0" dirty="0">
              <a:ln w="11430"/>
              <a:solidFill>
                <a:srgbClr val="00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AlternaTitulCmJgg" panose="050B0704040303040604" pitchFamily="34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340768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i="1" dirty="0">
                <a:solidFill>
                  <a:srgbClr val="292929"/>
                </a:solidFill>
              </a:rPr>
              <a:t>На думку </a:t>
            </a:r>
            <a:r>
              <a:rPr lang="ru-RU" sz="2800" i="1" dirty="0" err="1">
                <a:solidFill>
                  <a:srgbClr val="292929"/>
                </a:solidFill>
              </a:rPr>
              <a:t>поета</a:t>
            </a:r>
            <a:r>
              <a:rPr lang="ru-RU" sz="2800" i="1" dirty="0">
                <a:solidFill>
                  <a:srgbClr val="292929"/>
                </a:solidFill>
              </a:rPr>
              <a:t> і математика Омара Хайяма не страшно, коли </a:t>
            </a:r>
            <a:r>
              <a:rPr lang="ru-RU" sz="2800" i="1" dirty="0" err="1">
                <a:solidFill>
                  <a:srgbClr val="292929"/>
                </a:solidFill>
              </a:rPr>
              <a:t>ти</a:t>
            </a:r>
            <a:r>
              <a:rPr lang="ru-RU" sz="2800" i="1" dirty="0">
                <a:solidFill>
                  <a:srgbClr val="292929"/>
                </a:solidFill>
              </a:rPr>
              <a:t> один. А </a:t>
            </a:r>
            <a:r>
              <a:rPr lang="ru-RU" sz="2800" i="1" dirty="0" err="1">
                <a:solidFill>
                  <a:srgbClr val="292929"/>
                </a:solidFill>
              </a:rPr>
              <a:t>що</a:t>
            </a:r>
            <a:r>
              <a:rPr lang="ru-RU" sz="2800" i="1" dirty="0">
                <a:solidFill>
                  <a:srgbClr val="292929"/>
                </a:solidFill>
              </a:rPr>
              <a:t> </a:t>
            </a:r>
            <a:r>
              <a:rPr lang="ru-RU" sz="2800" i="1" dirty="0" err="1">
                <a:solidFill>
                  <a:srgbClr val="292929"/>
                </a:solidFill>
              </a:rPr>
              <a:t>тоді</a:t>
            </a:r>
            <a:r>
              <a:rPr lang="ru-RU" sz="2800" i="1" dirty="0">
                <a:solidFill>
                  <a:srgbClr val="292929"/>
                </a:solidFill>
              </a:rPr>
              <a:t> </a:t>
            </a:r>
            <a:r>
              <a:rPr lang="ru-RU" sz="2800" i="1" dirty="0" err="1">
                <a:solidFill>
                  <a:srgbClr val="292929"/>
                </a:solidFill>
              </a:rPr>
              <a:t>він</a:t>
            </a:r>
            <a:r>
              <a:rPr lang="ru-RU" sz="2800" i="1" dirty="0">
                <a:solidFill>
                  <a:srgbClr val="292929"/>
                </a:solidFill>
              </a:rPr>
              <a:t> </a:t>
            </a:r>
            <a:r>
              <a:rPr lang="ru-RU" sz="2800" i="1" dirty="0" err="1">
                <a:solidFill>
                  <a:srgbClr val="292929"/>
                </a:solidFill>
              </a:rPr>
              <a:t>вважав</a:t>
            </a:r>
            <a:r>
              <a:rPr lang="ru-RU" sz="2800" i="1" dirty="0">
                <a:solidFill>
                  <a:srgbClr val="292929"/>
                </a:solidFill>
              </a:rPr>
              <a:t> </a:t>
            </a:r>
            <a:r>
              <a:rPr lang="ru-RU" sz="2800" i="1" dirty="0" err="1">
                <a:solidFill>
                  <a:srgbClr val="292929"/>
                </a:solidFill>
              </a:rPr>
              <a:t>страшним</a:t>
            </a:r>
            <a:r>
              <a:rPr lang="ru-RU" sz="2800" i="1" dirty="0">
                <a:solidFill>
                  <a:srgbClr val="292929"/>
                </a:solidFill>
              </a:rPr>
              <a:t>? </a:t>
            </a:r>
            <a:endParaRPr lang="uk-UA" sz="2800" i="1" dirty="0">
              <a:solidFill>
                <a:srgbClr val="29292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51655" y="2722583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Коли ти нуль</a:t>
            </a:r>
            <a:endParaRPr lang="uk-UA" sz="2800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3438317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2800" i="1" dirty="0">
                <a:solidFill>
                  <a:srgbClr val="292929"/>
                </a:solidFill>
              </a:rPr>
              <a:t>Один Франко, один Шевченко і </a:t>
            </a:r>
            <a:r>
              <a:rPr lang="ru-RU" sz="2800" i="1" dirty="0" err="1" smtClean="0">
                <a:solidFill>
                  <a:srgbClr val="292929"/>
                </a:solidFill>
              </a:rPr>
              <a:t>дві</a:t>
            </a:r>
            <a:r>
              <a:rPr lang="ru-RU" sz="2800" i="1" dirty="0" smtClean="0">
                <a:solidFill>
                  <a:srgbClr val="292929"/>
                </a:solidFill>
              </a:rPr>
              <a:t> </a:t>
            </a:r>
            <a:r>
              <a:rPr lang="ru-RU" sz="2800" i="1" dirty="0" err="1">
                <a:solidFill>
                  <a:srgbClr val="292929"/>
                </a:solidFill>
              </a:rPr>
              <a:t>Лесі</a:t>
            </a:r>
            <a:r>
              <a:rPr lang="ru-RU" sz="2800" i="1" dirty="0">
                <a:solidFill>
                  <a:srgbClr val="292929"/>
                </a:solidFill>
              </a:rPr>
              <a:t> </a:t>
            </a:r>
            <a:r>
              <a:rPr lang="ru-RU" sz="2800" i="1" dirty="0" err="1">
                <a:solidFill>
                  <a:srgbClr val="292929"/>
                </a:solidFill>
              </a:rPr>
              <a:t>складають</a:t>
            </a:r>
            <a:r>
              <a:rPr lang="ru-RU" sz="2800" i="1" dirty="0">
                <a:solidFill>
                  <a:srgbClr val="292929"/>
                </a:solidFill>
              </a:rPr>
              <a:t> разом…</a:t>
            </a:r>
            <a:r>
              <a:rPr lang="ru-RU" sz="2800" i="1" dirty="0" err="1">
                <a:solidFill>
                  <a:srgbClr val="292929"/>
                </a:solidFill>
              </a:rPr>
              <a:t>що</a:t>
            </a:r>
            <a:r>
              <a:rPr lang="ru-RU" sz="2800" i="1" dirty="0">
                <a:solidFill>
                  <a:srgbClr val="292929"/>
                </a:solidFill>
              </a:rPr>
              <a:t>?</a:t>
            </a:r>
            <a:endParaRPr lang="uk-UA" sz="2800" i="1" dirty="0">
              <a:solidFill>
                <a:srgbClr val="292929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8184" y="4577895"/>
            <a:ext cx="1685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320</a:t>
            </a:r>
            <a:endParaRPr lang="uk-UA" sz="2800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387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baburka\Desktop\11\1616548959_43-p-matematicheskii-fon-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91680" y="2492896"/>
            <a:ext cx="57606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AlternaRg" panose="020B0706020207050204" pitchFamily="34" charset="-52"/>
              </a:rPr>
              <a:t>Сторінками історії  математики</a:t>
            </a:r>
            <a:endParaRPr lang="uk-UA" sz="44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AlternaRg" panose="020B070602020705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53823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baburka\Desktop\11\1616548959_43-p-matematicheskii-fon-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5517" y="563218"/>
            <a:ext cx="7776864" cy="5760640"/>
          </a:xfrm>
          <a:prstGeom prst="rect">
            <a:avLst/>
          </a:prstGeom>
          <a:solidFill>
            <a:srgbClr val="99FF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6" name="TextBox 5"/>
          <p:cNvSpPr txBox="1"/>
          <p:nvPr/>
        </p:nvSpPr>
        <p:spPr>
          <a:xfrm>
            <a:off x="863588" y="863714"/>
            <a:ext cx="7416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uk-UA" sz="2800" i="1" dirty="0">
                <a:solidFill>
                  <a:srgbClr val="002200"/>
                </a:solidFill>
              </a:rPr>
              <a:t>Яка теорема в середні віки носила назву «магістр математики»?</a:t>
            </a:r>
            <a:endParaRPr lang="uk-UA" sz="2800" dirty="0">
              <a:solidFill>
                <a:srgbClr val="0022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600" y="1807656"/>
            <a:ext cx="64807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А) Теорема Фалеса,  </a:t>
            </a:r>
          </a:p>
          <a:p>
            <a:r>
              <a:rPr lang="uk-UA" dirty="0"/>
              <a:t>Б) Теорема Піфагора,   </a:t>
            </a:r>
          </a:p>
          <a:p>
            <a:r>
              <a:rPr lang="uk-UA" dirty="0"/>
              <a:t>В)  Теорема Вієта,     </a:t>
            </a:r>
          </a:p>
          <a:p>
            <a:r>
              <a:rPr lang="uk-UA" dirty="0"/>
              <a:t>Г) Теорема синусів.</a:t>
            </a:r>
          </a:p>
          <a:p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>
            <a:off x="3275856" y="2060848"/>
            <a:ext cx="3168352" cy="440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D60093"/>
                </a:solidFill>
              </a:rPr>
              <a:t>Теорема Піфагора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3588" y="3412738"/>
            <a:ext cx="739683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/>
              <a:t>Таку назву носила </a:t>
            </a:r>
            <a:r>
              <a:rPr lang="uk-UA" sz="2000" b="1" dirty="0"/>
              <a:t>теорема Піфагора</a:t>
            </a:r>
            <a:r>
              <a:rPr lang="uk-UA" sz="2000" dirty="0"/>
              <a:t>. Замість екзаменів студент повинен був присягнути, що він читав книгу Евкліда «Начала», а остання теорема цієї книги – теорема Піфагора – називалась «магістр математики».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2282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baburka\Desktop\11\1616548959_43-p-matematicheskii-fon-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5517" y="563218"/>
            <a:ext cx="7776864" cy="5760640"/>
          </a:xfrm>
          <a:prstGeom prst="rect">
            <a:avLst/>
          </a:prstGeom>
          <a:solidFill>
            <a:srgbClr val="99FF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6" name="TextBox 5"/>
          <p:cNvSpPr txBox="1"/>
          <p:nvPr/>
        </p:nvSpPr>
        <p:spPr>
          <a:xfrm>
            <a:off x="863588" y="863714"/>
            <a:ext cx="74168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uk-UA" sz="2800" i="1" dirty="0"/>
              <a:t>Одного разу цар Птолемей запитав у Евкліда, чи немає в геометрії коротшого шляху для її вивчення, ніж той, що пропонує Евклід. Що на це відповів царю вчений?</a:t>
            </a:r>
            <a:endParaRPr lang="uk-UA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971600" y="2959784"/>
            <a:ext cx="73088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А) </a:t>
            </a:r>
            <a:r>
              <a:rPr lang="uk-UA" dirty="0"/>
              <a:t>«О великий царю, для Вас, звісно, є!»</a:t>
            </a:r>
          </a:p>
          <a:p>
            <a:r>
              <a:rPr lang="uk-UA" dirty="0"/>
              <a:t>Б) «О великий царю, у Вас і без геометрії багато важливих справ!»</a:t>
            </a:r>
          </a:p>
          <a:p>
            <a:r>
              <a:rPr lang="uk-UA" dirty="0"/>
              <a:t>В) «О великий царю, накажіть, і його прокладуть!»</a:t>
            </a:r>
          </a:p>
          <a:p>
            <a:r>
              <a:rPr lang="uk-UA" dirty="0"/>
              <a:t>Г) «О великий царю, в геометрії немає царського шляху!»</a:t>
            </a:r>
          </a:p>
          <a:p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>
            <a:off x="1007604" y="4437112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D60093"/>
                </a:solidFill>
              </a:rPr>
              <a:t>«О великий царю, в геометрії немає царського шляху</a:t>
            </a:r>
            <a:r>
              <a:rPr lang="uk-UA" sz="2000" b="1" dirty="0" smtClean="0">
                <a:solidFill>
                  <a:srgbClr val="D60093"/>
                </a:solidFill>
              </a:rPr>
              <a:t>!»</a:t>
            </a:r>
            <a:endParaRPr lang="uk-UA" sz="2000" b="1" dirty="0">
              <a:solidFill>
                <a:srgbClr val="D600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962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baburka\Desktop\11\1616548959_43-p-matematicheskii-fon-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5517" y="563218"/>
            <a:ext cx="7776864" cy="5760640"/>
          </a:xfrm>
          <a:prstGeom prst="rect">
            <a:avLst/>
          </a:prstGeom>
          <a:solidFill>
            <a:srgbClr val="99FF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6" name="TextBox 5"/>
          <p:cNvSpPr txBox="1"/>
          <p:nvPr/>
        </p:nvSpPr>
        <p:spPr>
          <a:xfrm>
            <a:off x="863588" y="863714"/>
            <a:ext cx="7416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uk-UA" sz="2800" i="1" dirty="0"/>
              <a:t>Кого з великих математиків називали «королем математиків»?</a:t>
            </a:r>
            <a:endParaRPr lang="uk-UA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971600" y="1844824"/>
            <a:ext cx="73088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А) Піфагора,</a:t>
            </a:r>
          </a:p>
          <a:p>
            <a:r>
              <a:rPr lang="uk-UA" dirty="0"/>
              <a:t>Б) </a:t>
            </a:r>
            <a:r>
              <a:rPr lang="uk-UA" dirty="0" err="1"/>
              <a:t>Вієта</a:t>
            </a:r>
            <a:r>
              <a:rPr lang="uk-UA" dirty="0"/>
              <a:t>,</a:t>
            </a:r>
          </a:p>
          <a:p>
            <a:r>
              <a:rPr lang="uk-UA" dirty="0"/>
              <a:t>В) </a:t>
            </a:r>
            <a:r>
              <a:rPr lang="uk-UA" dirty="0" err="1"/>
              <a:t>Ґаусса</a:t>
            </a:r>
            <a:r>
              <a:rPr lang="uk-UA" dirty="0"/>
              <a:t>,</a:t>
            </a:r>
          </a:p>
          <a:p>
            <a:r>
              <a:rPr lang="uk-UA" dirty="0"/>
              <a:t>Г) Евкліда?</a:t>
            </a:r>
          </a:p>
          <a:p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>
            <a:off x="2111531" y="2383433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err="1" smtClean="0">
                <a:solidFill>
                  <a:srgbClr val="D60093"/>
                </a:solidFill>
              </a:rPr>
              <a:t>Ґаусса</a:t>
            </a:r>
            <a:endParaRPr lang="uk-UA" sz="2000" b="1" dirty="0">
              <a:solidFill>
                <a:srgbClr val="D60093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71600" y="3322152"/>
            <a:ext cx="712879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/>
              <a:t>Йоганн Карл Фрідріх Ґаусс</a:t>
            </a:r>
            <a:r>
              <a:rPr lang="uk-UA" sz="2000" dirty="0"/>
              <a:t> </a:t>
            </a:r>
            <a:r>
              <a:rPr lang="uk-UA" dirty="0"/>
              <a:t>(</a:t>
            </a:r>
            <a:r>
              <a:rPr lang="uk-UA" sz="2000" dirty="0"/>
              <a:t>1777-1855р.р.)</a:t>
            </a:r>
            <a:r>
              <a:rPr lang="ru-RU" sz="2000" dirty="0"/>
              <a:t> </a:t>
            </a:r>
            <a:r>
              <a:rPr lang="uk-UA" sz="2000" dirty="0"/>
              <a:t>— німецький математик, астроном, геодезист та фізик. Вже</a:t>
            </a:r>
            <a:r>
              <a:rPr lang="ru-RU" sz="2000" dirty="0"/>
              <a:t> в </a:t>
            </a:r>
            <a:r>
              <a:rPr lang="uk-UA" sz="2000" dirty="0"/>
              <a:t>ранньому</a:t>
            </a:r>
            <a:r>
              <a:rPr lang="ru-RU" sz="2000" dirty="0"/>
              <a:t> дитинстві у хлопчика виявились </a:t>
            </a:r>
            <a:r>
              <a:rPr lang="ru-RU" sz="2000" dirty="0" smtClean="0"/>
              <a:t>особливо </a:t>
            </a:r>
            <a:r>
              <a:rPr lang="ru-RU" sz="2000" dirty="0"/>
              <a:t>здібності до математики. </a:t>
            </a:r>
            <a:r>
              <a:rPr lang="uk-UA" sz="2000" dirty="0"/>
              <a:t>Пізніше</a:t>
            </a:r>
            <a:r>
              <a:rPr lang="ru-RU" sz="2000" dirty="0"/>
              <a:t> він сам жартома говорив: «Я </a:t>
            </a:r>
            <a:r>
              <a:rPr lang="uk-UA" sz="2000" dirty="0"/>
              <a:t>навчився рахувати раніше</a:t>
            </a:r>
            <a:r>
              <a:rPr lang="ru-RU" sz="2000" dirty="0"/>
              <a:t>, </a:t>
            </a:r>
            <a:r>
              <a:rPr lang="uk-UA" sz="2000" dirty="0"/>
              <a:t>ніж розмовляти</a:t>
            </a:r>
            <a:r>
              <a:rPr lang="ru-RU" sz="2000" dirty="0"/>
              <a:t>».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420433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baburka\Desktop\11\1616548959_43-p-matematicheskii-fon-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5517" y="563218"/>
            <a:ext cx="7776864" cy="5760640"/>
          </a:xfrm>
          <a:prstGeom prst="rect">
            <a:avLst/>
          </a:prstGeom>
          <a:solidFill>
            <a:srgbClr val="99FF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6" name="TextBox 5"/>
          <p:cNvSpPr txBox="1"/>
          <p:nvPr/>
        </p:nvSpPr>
        <p:spPr>
          <a:xfrm>
            <a:off x="863588" y="863714"/>
            <a:ext cx="74168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uk-UA" sz="2800" i="1" dirty="0"/>
              <a:t>Хто з видатних математиків першим запропонував метод нумерації крісел в театрі по рядах і місцях?</a:t>
            </a:r>
            <a:endParaRPr lang="uk-UA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971600" y="2311712"/>
            <a:ext cx="7308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А) Ньютон,</a:t>
            </a:r>
          </a:p>
          <a:p>
            <a:r>
              <a:rPr lang="uk-UA" dirty="0"/>
              <a:t>Б) Декарт,</a:t>
            </a:r>
          </a:p>
          <a:p>
            <a:r>
              <a:rPr lang="uk-UA" dirty="0"/>
              <a:t>В) </a:t>
            </a:r>
            <a:r>
              <a:rPr lang="uk-UA" dirty="0" err="1"/>
              <a:t>Лейбніц</a:t>
            </a:r>
            <a:r>
              <a:rPr lang="uk-UA" dirty="0"/>
              <a:t>, </a:t>
            </a:r>
          </a:p>
          <a:p>
            <a:r>
              <a:rPr lang="uk-UA" dirty="0"/>
              <a:t>Г) Ґаусс</a:t>
            </a:r>
            <a:r>
              <a:rPr lang="uk-UA" dirty="0" smtClean="0"/>
              <a:t>?</a:t>
            </a:r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>
            <a:off x="2195736" y="2596842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D60093"/>
                </a:solidFill>
              </a:rPr>
              <a:t>Декарт</a:t>
            </a:r>
            <a:endParaRPr lang="uk-UA" sz="2000" b="1" dirty="0">
              <a:solidFill>
                <a:srgbClr val="D60093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71600" y="3645024"/>
            <a:ext cx="71287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2000" b="1" dirty="0"/>
              <a:t>Рене́ Дека́рт</a:t>
            </a:r>
            <a:r>
              <a:rPr lang="vi-VN" sz="2000" dirty="0"/>
              <a:t> (</a:t>
            </a:r>
            <a:r>
              <a:rPr lang="uk-UA" sz="2000" dirty="0"/>
              <a:t>1596-1650</a:t>
            </a:r>
            <a:r>
              <a:rPr lang="vi-VN" sz="2000" dirty="0"/>
              <a:t>) — французький </a:t>
            </a:r>
            <a:r>
              <a:rPr lang="uk-UA" sz="2000" dirty="0"/>
              <a:t>філософ</a:t>
            </a:r>
            <a:r>
              <a:rPr lang="vi-VN" sz="2000" dirty="0"/>
              <a:t>, </a:t>
            </a:r>
            <a:r>
              <a:rPr lang="uk-UA" sz="2000" dirty="0"/>
              <a:t>фізик</a:t>
            </a:r>
            <a:r>
              <a:rPr lang="vi-VN" sz="2000" dirty="0"/>
              <a:t>, </a:t>
            </a:r>
            <a:r>
              <a:rPr lang="uk-UA" sz="2000" dirty="0"/>
              <a:t>фізіолог і математик.</a:t>
            </a:r>
            <a:r>
              <a:rPr lang="vi-VN" sz="2000" dirty="0"/>
              <a:t>У математиці Декарт запровадив </a:t>
            </a:r>
            <a:r>
              <a:rPr lang="uk-UA" sz="2000" dirty="0"/>
              <a:t>прямокутну систему координат</a:t>
            </a:r>
            <a:r>
              <a:rPr lang="vi-VN" sz="2000" dirty="0"/>
              <a:t>, дав поняття змінної величини і </a:t>
            </a:r>
            <a:r>
              <a:rPr lang="uk-UA" sz="2000" dirty="0"/>
              <a:t>функції</a:t>
            </a:r>
            <a:r>
              <a:rPr lang="vi-VN" sz="2000" dirty="0"/>
              <a:t>, ввів багато алгебраїчних позначень</a:t>
            </a:r>
            <a:r>
              <a:rPr lang="uk-UA" sz="2000" dirty="0"/>
              <a:t>, наприклад, к</a:t>
            </a:r>
            <a:r>
              <a:rPr lang="vi-VN" sz="2000" dirty="0"/>
              <a:t>оефіцієнти він позначав </a:t>
            </a:r>
            <a:r>
              <a:rPr lang="vi-VN" sz="2000" i="1" dirty="0"/>
              <a:t>a, b, c</a:t>
            </a:r>
            <a:r>
              <a:rPr lang="vi-VN" sz="2000" dirty="0"/>
              <a:t> ..., а невідомі — </a:t>
            </a:r>
            <a:r>
              <a:rPr lang="vi-VN" sz="2000" i="1" dirty="0"/>
              <a:t>x, y, z</a:t>
            </a:r>
            <a:r>
              <a:rPr lang="vi-VN" sz="2000" dirty="0"/>
              <a:t>. </a:t>
            </a:r>
            <a:endParaRPr lang="uk-UA" sz="2000" dirty="0" smtClean="0"/>
          </a:p>
          <a:p>
            <a:pPr algn="just"/>
            <a:r>
              <a:rPr lang="uk-UA" sz="2000" dirty="0" smtClean="0"/>
              <a:t>Завдяки </a:t>
            </a:r>
            <a:r>
              <a:rPr lang="uk-UA" sz="2000" dirty="0"/>
              <a:t>Декарту з</a:t>
            </a:r>
            <a:r>
              <a:rPr lang="vi-VN" sz="2000" dirty="0"/>
              <a:t>'явилася риска над підкореневим виразом</a:t>
            </a:r>
            <a:r>
              <a:rPr lang="uk-UA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8506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baburka\Desktop\11\1616548959_43-p-matematicheskii-fon-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5517" y="563218"/>
            <a:ext cx="7776864" cy="5760640"/>
          </a:xfrm>
          <a:prstGeom prst="rect">
            <a:avLst/>
          </a:prstGeom>
          <a:solidFill>
            <a:srgbClr val="99FF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6" name="TextBox 5"/>
          <p:cNvSpPr txBox="1"/>
          <p:nvPr/>
        </p:nvSpPr>
        <p:spPr>
          <a:xfrm>
            <a:off x="863588" y="863714"/>
            <a:ext cx="7416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uk-UA" sz="2800" i="1" dirty="0"/>
              <a:t>У якій країні дроби називали «ламаними числам»?</a:t>
            </a:r>
            <a:endParaRPr lang="uk-UA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971600" y="1844824"/>
            <a:ext cx="73088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А) Стародавня Русь,</a:t>
            </a:r>
          </a:p>
          <a:p>
            <a:r>
              <a:rPr lang="uk-UA" dirty="0"/>
              <a:t>Б) Вавилон,</a:t>
            </a:r>
          </a:p>
          <a:p>
            <a:r>
              <a:rPr lang="uk-UA" dirty="0"/>
              <a:t>В) Єгипет,</a:t>
            </a:r>
          </a:p>
          <a:p>
            <a:r>
              <a:rPr lang="uk-UA" dirty="0"/>
              <a:t>Г) Індія?</a:t>
            </a:r>
          </a:p>
          <a:p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>
            <a:off x="979393" y="3265586"/>
            <a:ext cx="20284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D60093"/>
                </a:solidFill>
              </a:rPr>
              <a:t>Стародавня Русь</a:t>
            </a:r>
            <a:endParaRPr lang="uk-UA" sz="2000" b="1" dirty="0">
              <a:solidFill>
                <a:srgbClr val="D600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06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baburka\Desktop\11\1616548935_19-p-matematicheskii-fon-21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61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5656" y="2204864"/>
            <a:ext cx="6048672" cy="1785104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endParaRPr lang="uk-UA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ЛОГІЧНИЙ</a:t>
            </a:r>
            <a:endParaRPr lang="uk-UA" sz="6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654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baburka\Desktop\11\1616548935_19-p-matematicheskii-fon-21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61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620688"/>
            <a:ext cx="7776864" cy="568863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885683" y="980728"/>
            <a:ext cx="7344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Ставок має форму квадрата. Біля його вершин ростуть дуби так, як показано на малюнку. </a:t>
            </a:r>
          </a:p>
          <a:p>
            <a:pPr algn="just"/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збільшити площу ставка, зберігши його форму, при цьому дуби не повинні опинитися у воді.</a:t>
            </a:r>
            <a:endParaRPr lang="uk-UA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2" t="43750" r="68727" b="33669"/>
          <a:stretch/>
        </p:blipFill>
        <p:spPr bwMode="auto">
          <a:xfrm>
            <a:off x="5580112" y="2852936"/>
            <a:ext cx="2519928" cy="2626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394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baburka\Desktop\11\1616548935_19-p-matematicheskii-fon-21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61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620688"/>
            <a:ext cx="7776864" cy="568863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827585" y="980728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знайти висоту дерева?</a:t>
            </a:r>
            <a:endParaRPr lang="uk-UA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3588" y="3954941"/>
            <a:ext cx="74168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>
                <a:solidFill>
                  <a:schemeClr val="bg1"/>
                </a:solidFill>
              </a:rPr>
              <a:t>З</a:t>
            </a:r>
            <a:r>
              <a:rPr lang="uk-UA" sz="2000" dirty="0" smtClean="0">
                <a:solidFill>
                  <a:schemeClr val="bg1"/>
                </a:solidFill>
              </a:rPr>
              <a:t>а допомогою дзеркала. На деякій відстані від дерева, що вимірюється, на рівній землі у точці С кладуть горизонтально дзеркальце і відходять від нього назад у таку точку </a:t>
            </a:r>
            <a:r>
              <a:rPr lang="en-US" sz="2000" dirty="0" smtClean="0">
                <a:solidFill>
                  <a:schemeClr val="bg1"/>
                </a:solidFill>
              </a:rPr>
              <a:t>D, </a:t>
            </a:r>
            <a:r>
              <a:rPr lang="uk-UA" sz="2000" dirty="0" smtClean="0">
                <a:solidFill>
                  <a:schemeClr val="bg1"/>
                </a:solidFill>
              </a:rPr>
              <a:t>стоячи в якій спостерігач бачить у дзеркалі верхівку А дерева. Тоді дерево (АВ) у стільки разів вище від зросту спостерігача (Е</a:t>
            </a:r>
            <a:r>
              <a:rPr lang="en-US" sz="2000" dirty="0" smtClean="0">
                <a:solidFill>
                  <a:schemeClr val="bg1"/>
                </a:solidFill>
              </a:rPr>
              <a:t>D), </a:t>
            </a:r>
            <a:r>
              <a:rPr lang="uk-UA" sz="2000" dirty="0" smtClean="0">
                <a:solidFill>
                  <a:schemeClr val="bg1"/>
                </a:solidFill>
              </a:rPr>
              <a:t>у скільки разів відстань ВС від дзеркала до дерева більша за відстань С</a:t>
            </a:r>
            <a:r>
              <a:rPr lang="en-US" sz="2000" dirty="0" smtClean="0">
                <a:solidFill>
                  <a:schemeClr val="bg1"/>
                </a:solidFill>
              </a:rPr>
              <a:t>D </a:t>
            </a:r>
            <a:r>
              <a:rPr lang="uk-UA" sz="2000" dirty="0" smtClean="0">
                <a:solidFill>
                  <a:schemeClr val="bg1"/>
                </a:solidFill>
              </a:rPr>
              <a:t>від дзеркала до спостерігача. </a:t>
            </a:r>
            <a:endParaRPr lang="uk-UA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18" t="37083" r="25739" b="28226"/>
          <a:stretch/>
        </p:blipFill>
        <p:spPr bwMode="auto">
          <a:xfrm>
            <a:off x="4572000" y="1412405"/>
            <a:ext cx="3596640" cy="25377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 descr="Зображення рослинності та ґрунтів на топографічних картах | Топографические  карты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4" r="54585" b="3584"/>
          <a:stretch/>
        </p:blipFill>
        <p:spPr bwMode="auto">
          <a:xfrm>
            <a:off x="4572000" y="1992267"/>
            <a:ext cx="3128499" cy="31046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1069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baburka\Desktop\11\1616548935_19-p-matematicheskii-fon-21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61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620688"/>
            <a:ext cx="7776864" cy="568863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827585" y="980728"/>
            <a:ext cx="7416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just"/>
            <a:r>
              <a:rPr lang="ru-RU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Основа постаменту </a:t>
            </a:r>
            <a:r>
              <a:rPr lang="ru-RU" sz="24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пам'ятника</a:t>
            </a:r>
            <a:r>
              <a:rPr lang="ru-RU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має</a:t>
            </a:r>
            <a:r>
              <a:rPr lang="ru-RU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форму квадрата </a:t>
            </a:r>
            <a:r>
              <a:rPr lang="ru-RU" sz="24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зі</a:t>
            </a:r>
            <a:r>
              <a:rPr lang="ru-RU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стороною 6 м. </a:t>
            </a:r>
            <a:r>
              <a:rPr lang="ru-RU" sz="24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Навколо</a:t>
            </a:r>
            <a:r>
              <a:rPr lang="ru-RU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пам'ятника</a:t>
            </a:r>
            <a:r>
              <a:rPr lang="ru-RU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розміщена</a:t>
            </a:r>
            <a:r>
              <a:rPr lang="ru-RU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клумба шириною 2 м. </a:t>
            </a:r>
            <a:r>
              <a:rPr lang="ru-RU" sz="24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Знайти</a:t>
            </a:r>
            <a:r>
              <a:rPr lang="ru-RU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площу</a:t>
            </a:r>
            <a:r>
              <a:rPr lang="ru-RU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клумби</a:t>
            </a:r>
            <a:r>
              <a:rPr lang="ru-RU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uk-UA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4" name="Picture 2" descr="Памятник Богдану Хмельницкому, Запорожье — фото, описание, карт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56" r="19216"/>
          <a:stretch/>
        </p:blipFill>
        <p:spPr bwMode="auto">
          <a:xfrm>
            <a:off x="4932040" y="2550388"/>
            <a:ext cx="2743200" cy="36267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03648" y="270892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 </a:t>
            </a:r>
            <a:r>
              <a:rPr lang="uk-UA" sz="28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кв.м</a:t>
            </a:r>
            <a:r>
              <a:rPr lang="uk-UA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610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baburka\Desktop\11\1616548935_19-p-matematicheskii-fon-21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61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47565" y="584684"/>
            <a:ext cx="7776864" cy="568863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827585" y="980728"/>
            <a:ext cx="74168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just"/>
            <a:r>
              <a:rPr lang="uk-UA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Парк має форму прямокутника, сусідні сторони якого </a:t>
            </a:r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дорівнюють </a:t>
            </a:r>
            <a:r>
              <a:rPr lang="uk-UA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460 м і 240 м. Навколо </a:t>
            </a:r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парку</a:t>
            </a:r>
            <a:r>
              <a:rPr lang="en-US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встановлено </a:t>
            </a:r>
            <a:r>
              <a:rPr lang="uk-UA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огорожу, а в </a:t>
            </a:r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парку</a:t>
            </a:r>
            <a:r>
              <a:rPr lang="en-US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uk-UA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відстані 2 м від огорожі вздовж неї прокладено бігову </a:t>
            </a:r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доріжку,</a:t>
            </a:r>
            <a:r>
              <a:rPr lang="en-US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яка </a:t>
            </a:r>
            <a:r>
              <a:rPr lang="uk-UA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також має форму прямокутника. Петро, який </a:t>
            </a:r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дотримується</a:t>
            </a:r>
            <a:r>
              <a:rPr lang="en-US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здорового </a:t>
            </a:r>
            <a:r>
              <a:rPr lang="uk-UA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образу життя, щоранку до початку уроків бігає по </a:t>
            </a:r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цій</a:t>
            </a:r>
            <a:r>
              <a:rPr lang="en-US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доріжці</a:t>
            </a:r>
            <a:r>
              <a:rPr lang="uk-UA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двічі оббігаючи парк. Яку відстань пробігає Петро?​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03648" y="486916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2784</a:t>
            </a:r>
            <a:r>
              <a:rPr lang="en-US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707904" y="4365104"/>
            <a:ext cx="4536505" cy="172819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5544108" y="4073001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460 м</a:t>
            </a:r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2915816" y="494610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  <a:r>
              <a:rPr lang="uk-UA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 </a:t>
            </a:r>
            <a:r>
              <a:rPr lang="uk-UA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211960" y="4869160"/>
            <a:ext cx="3672408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233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baburka\Desktop\11\1616548935_19-p-matematicheskii-fon-21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61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584684"/>
            <a:ext cx="7776864" cy="568863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400" b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3588" y="1844824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just"/>
            <a:r>
              <a:rPr lang="uk-UA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допомогою 4 рівних трикутників треба «вийти в простір» і побудувати </a:t>
            </a:r>
            <a:r>
              <a:rPr lang="uk-UA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геометричну фігуру, дати їй назву.</a:t>
            </a:r>
            <a:endParaRPr lang="uk-UA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75656" y="908720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«ВИПРОБОВУВАННЯ ТРИКУТНИКАМИ»  </a:t>
            </a:r>
          </a:p>
        </p:txBody>
      </p:sp>
      <p:pic>
        <p:nvPicPr>
          <p:cNvPr id="19458" name="Picture 2" descr="C:\Users\baburka\Desktop\11\1200px-Regular_triangle.svg (1)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5165">
            <a:off x="4355642" y="1905073"/>
            <a:ext cx="3933056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baburka\Desktop\11\1200px-Regular_triangle.svg (1).png"/>
          <p:cNvPicPr>
            <a:picLocks noChangeAspect="1" noChangeArrowheads="1"/>
          </p:cNvPicPr>
          <p:nvPr/>
        </p:nvPicPr>
        <p:blipFill>
          <a:blip r:embed="rId4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85314">
            <a:off x="4982162" y="2411945"/>
            <a:ext cx="3933056" cy="3933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baburka\Desktop\11\1200px-Regular_triangle.svg (1)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84164">
            <a:off x="1738681" y="2287619"/>
            <a:ext cx="3933056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baburka\Desktop\11\1200px-Regular_triangle.svg (1).pn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57" y="2250362"/>
            <a:ext cx="3933056" cy="3933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baburka\Desktop\11\274px-Tetrahedron_vertfi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59278">
            <a:off x="2806590" y="2562211"/>
            <a:ext cx="3747110" cy="374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943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Лісова математика - Казки.онлай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Лісова математика - Казки.онлайн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7828"/>
            <a:ext cx="9144000" cy="6130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07974" y="219997"/>
            <a:ext cx="8584505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Поверни </a:t>
            </a:r>
            <a:r>
              <a:rPr lang="uk-UA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 </a:t>
            </a:r>
            <a:r>
              <a:rPr lang="uk-UA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казки </a:t>
            </a:r>
            <a:endParaRPr lang="uk-UA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383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Лісова математика - Казки.онлай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Лісова математика - Казки.онлайн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Математичні казки | perlamatematik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302519"/>
            <a:ext cx="156431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Математика для дітей | Розмальовки 🎨 казки 🏰 для дітей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508" b="50000"/>
          <a:stretch/>
        </p:blipFill>
        <p:spPr bwMode="auto">
          <a:xfrm>
            <a:off x="-216554" y="112225"/>
            <a:ext cx="1682563" cy="1934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24728" y="1967820"/>
            <a:ext cx="78476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 перший. </a:t>
            </a:r>
            <a:r>
              <a:rPr lang="ru-RU" sz="2800" dirty="0" err="1" smtClean="0">
                <a:solidFill>
                  <a:schemeClr val="accent6">
                    <a:lumMod val="50000"/>
                  </a:schemeClr>
                </a:solidFill>
              </a:rPr>
              <a:t>Їстівна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куля,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діаметром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не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більша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від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сантиметра, яка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дуже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заважала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спати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одній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особі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endParaRPr lang="uk-UA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63688" y="3661212"/>
            <a:ext cx="6677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Горошина з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казки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Принцеса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грошині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uk-UA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925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Лісова математика - Казки.онлай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Лісова математика - Казки.онлайн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Математичні казки | perlamatematik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688" y="5445224"/>
            <a:ext cx="156431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24728" y="1967820"/>
            <a:ext cx="78476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другий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Пара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зрізаних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конусів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які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могли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ходити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без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втручання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людини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endParaRPr lang="uk-UA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63688" y="3661212"/>
            <a:ext cx="6677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Цеберки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казки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«По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щучому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велінню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uk-UA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2" descr="Математика для дітей | Розмальовки 🎨 казки 🏰 для дітей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29" b="50000"/>
          <a:stretch/>
        </p:blipFill>
        <p:spPr bwMode="auto">
          <a:xfrm>
            <a:off x="-48269" y="-7554"/>
            <a:ext cx="2134908" cy="1816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5270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Лісова математика - Казки.онлай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Лісова математика - Казки.онлайн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Математичні казки | perlamatematik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688" y="5445224"/>
            <a:ext cx="156431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24728" y="1967820"/>
            <a:ext cx="78476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третій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Плетений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паралелепіпед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, в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якому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сховалася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дівчина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з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пиріжками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63688" y="3661212"/>
            <a:ext cx="6677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Короб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казки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«Маша і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ведмідь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uk-UA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Математика для дітей | Розмальовки 🎨 казки 🏰 для дітей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0000" r="55432"/>
          <a:stretch/>
        </p:blipFill>
        <p:spPr bwMode="auto">
          <a:xfrm>
            <a:off x="14462" y="44025"/>
            <a:ext cx="1605210" cy="180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9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Лісова математика - Казки.онлай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Лісова математика - Казки.онлайн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1" name="Picture 7" descr="Математичні казки | perlamatematik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688" y="5445224"/>
            <a:ext cx="156431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24728" y="1967820"/>
            <a:ext cx="78476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четвертий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За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його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допомогою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в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математиці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позначають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вектор, а в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казці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брати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користуючись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ним,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собі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наречених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вибирали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63688" y="3661212"/>
            <a:ext cx="6677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Стріла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казки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Царів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-на-Жаба»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2" descr="Математика для дітей | Розмальовки 🎨 казки 🏰 для дітей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45" t="50000" r="13836"/>
          <a:stretch/>
        </p:blipFill>
        <p:spPr bwMode="auto">
          <a:xfrm>
            <a:off x="107504" y="44025"/>
            <a:ext cx="1560176" cy="180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3470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95745" y="4293096"/>
            <a:ext cx="6552728" cy="2123658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endParaRPr lang="uk-UA" sz="4400" b="1" i="1" dirty="0" smtClean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4400" b="1" i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КОНКУРС КАПІТАНІВ</a:t>
            </a:r>
          </a:p>
          <a:p>
            <a:pPr algn="ctr"/>
            <a:endParaRPr lang="uk-UA" sz="4400" b="1" i="1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Фундаментальная математика, доступная школьникам — Новости — НИУ ВШЭ в  Нижнем Новгороде — Национальный исследовательский университет «Высшая школа  экономики»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FFFF9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01" y="-891480"/>
            <a:ext cx="9010216" cy="600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31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3059832" cy="228229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034" name="Таблица 10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2012056"/>
              </p:ext>
            </p:extLst>
          </p:nvPr>
        </p:nvGraphicFramePr>
        <p:xfrm>
          <a:off x="0" y="-1"/>
          <a:ext cx="9131388" cy="685800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043796"/>
                <a:gridCol w="3043796"/>
                <a:gridCol w="3043796"/>
              </a:tblGrid>
              <a:tr h="2286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3059832" y="-315416"/>
            <a:ext cx="2972954" cy="2641145"/>
            <a:chOff x="3059832" y="-315416"/>
            <a:chExt cx="2972954" cy="2641145"/>
          </a:xfrm>
        </p:grpSpPr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59832" y="-315416"/>
              <a:ext cx="2972954" cy="2597708"/>
            </a:xfrm>
            <a:prstGeom prst="rect">
              <a:avLst/>
            </a:prstGeom>
          </p:spPr>
        </p:pic>
        <p:sp>
          <p:nvSpPr>
            <p:cNvPr id="47" name="TextBox 46"/>
            <p:cNvSpPr txBox="1"/>
            <p:nvPr/>
          </p:nvSpPr>
          <p:spPr>
            <a:xfrm>
              <a:off x="4158835" y="694513"/>
              <a:ext cx="792088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anose="02040502050505030304" pitchFamily="18" charset="0"/>
                </a:rPr>
                <a:t>2</a:t>
              </a:r>
              <a:endParaRPr lang="ru-RU" sz="10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6537153" y="-1"/>
            <a:ext cx="2618325" cy="2287841"/>
            <a:chOff x="6537153" y="-1"/>
            <a:chExt cx="2618325" cy="2287841"/>
          </a:xfrm>
        </p:grpSpPr>
        <p:pic>
          <p:nvPicPr>
            <p:cNvPr id="30" name="Рисунок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7153" y="-1"/>
              <a:ext cx="2618325" cy="2287841"/>
            </a:xfrm>
            <a:prstGeom prst="rect">
              <a:avLst/>
            </a:prstGeom>
          </p:spPr>
        </p:pic>
        <p:sp>
          <p:nvSpPr>
            <p:cNvPr id="48" name="TextBox 47"/>
            <p:cNvSpPr txBox="1"/>
            <p:nvPr/>
          </p:nvSpPr>
          <p:spPr>
            <a:xfrm>
              <a:off x="7450271" y="328311"/>
              <a:ext cx="792088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anose="02040502050505030304" pitchFamily="18" charset="0"/>
                </a:rPr>
                <a:t>3</a:t>
              </a:r>
              <a:endParaRPr lang="ru-RU" sz="10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endParaRPr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64875" y="1556792"/>
            <a:ext cx="2950087" cy="2577727"/>
            <a:chOff x="64875" y="1556792"/>
            <a:chExt cx="2950087" cy="2577727"/>
          </a:xfrm>
        </p:grpSpPr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75" y="1556792"/>
              <a:ext cx="2950087" cy="2577727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1143874" y="2325729"/>
              <a:ext cx="792088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anose="02040502050505030304" pitchFamily="18" charset="0"/>
                </a:rPr>
                <a:t>4</a:t>
              </a:r>
              <a:endParaRPr lang="ru-RU" sz="10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endParaRP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3259957" y="2404749"/>
            <a:ext cx="2531994" cy="2212406"/>
            <a:chOff x="3259957" y="2404749"/>
            <a:chExt cx="2531994" cy="2212406"/>
          </a:xfrm>
        </p:grpSpPr>
        <p:pic>
          <p:nvPicPr>
            <p:cNvPr id="1027" name="Picture 3" descr="C:\Documents and Settings\Admin\Рабочий стол\heart_PNG706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9957" y="2404749"/>
              <a:ext cx="2531994" cy="22124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0" name="TextBox 49"/>
            <p:cNvSpPr txBox="1"/>
            <p:nvPr/>
          </p:nvSpPr>
          <p:spPr>
            <a:xfrm>
              <a:off x="4067944" y="2695344"/>
              <a:ext cx="792088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anose="02040502050505030304" pitchFamily="18" charset="0"/>
                </a:rPr>
                <a:t>5</a:t>
              </a:r>
              <a:endParaRPr lang="ru-RU" sz="1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6444208" y="2204865"/>
            <a:ext cx="2665425" cy="2449860"/>
            <a:chOff x="6444208" y="2204865"/>
            <a:chExt cx="2665425" cy="2449860"/>
          </a:xfrm>
        </p:grpSpPr>
        <p:pic>
          <p:nvPicPr>
            <p:cNvPr id="1029" name="Рисунок 10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4208" y="2204865"/>
              <a:ext cx="2665425" cy="2449860"/>
            </a:xfrm>
            <a:prstGeom prst="rect">
              <a:avLst/>
            </a:prstGeom>
          </p:spPr>
        </p:pic>
        <p:sp>
          <p:nvSpPr>
            <p:cNvPr id="51" name="TextBox 50"/>
            <p:cNvSpPr txBox="1"/>
            <p:nvPr/>
          </p:nvSpPr>
          <p:spPr>
            <a:xfrm>
              <a:off x="7613032" y="2636912"/>
              <a:ext cx="792088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anose="02040502050505030304" pitchFamily="18" charset="0"/>
                </a:rPr>
                <a:t>6</a:t>
              </a:r>
              <a:endParaRPr lang="ru-RU" sz="10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6556823" y="4564616"/>
            <a:ext cx="2564717" cy="2240999"/>
            <a:chOff x="6556823" y="4564616"/>
            <a:chExt cx="2564717" cy="2240999"/>
          </a:xfrm>
        </p:grpSpPr>
        <p:pic>
          <p:nvPicPr>
            <p:cNvPr id="1030" name="Рисунок 102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56823" y="4564616"/>
              <a:ext cx="2564717" cy="2240999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7839181" y="4869507"/>
              <a:ext cx="792088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anose="02040502050505030304" pitchFamily="18" charset="0"/>
                </a:rPr>
                <a:t>9</a:t>
              </a:r>
              <a:endParaRPr lang="ru-RU" sz="10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3034603" y="4662311"/>
            <a:ext cx="3040553" cy="2656775"/>
            <a:chOff x="3034603" y="4662311"/>
            <a:chExt cx="3040553" cy="2656775"/>
          </a:xfrm>
        </p:grpSpPr>
        <p:pic>
          <p:nvPicPr>
            <p:cNvPr id="1025" name="Рисунок 102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34603" y="4662311"/>
              <a:ext cx="3040553" cy="2656775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3923928" y="5013176"/>
              <a:ext cx="792088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anose="02040502050505030304" pitchFamily="18" charset="0"/>
                </a:rPr>
                <a:t>8</a:t>
              </a:r>
              <a:endParaRPr lang="ru-RU" sz="10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167531" y="4494729"/>
            <a:ext cx="2724684" cy="2380775"/>
            <a:chOff x="167531" y="4494729"/>
            <a:chExt cx="2724684" cy="2380775"/>
          </a:xfrm>
        </p:grpSpPr>
        <p:pic>
          <p:nvPicPr>
            <p:cNvPr id="1031" name="Рисунок 103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531" y="4494729"/>
              <a:ext cx="2724684" cy="2380775"/>
            </a:xfrm>
            <a:prstGeom prst="rect">
              <a:avLst/>
            </a:prstGeom>
          </p:spPr>
        </p:pic>
        <p:sp>
          <p:nvSpPr>
            <p:cNvPr id="54" name="TextBox 53"/>
            <p:cNvSpPr txBox="1"/>
            <p:nvPr/>
          </p:nvSpPr>
          <p:spPr>
            <a:xfrm>
              <a:off x="1184424" y="5226784"/>
              <a:ext cx="792088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anose="02040502050505030304" pitchFamily="18" charset="0"/>
                </a:rPr>
                <a:t>7</a:t>
              </a:r>
              <a:endParaRPr lang="ru-RU" sz="10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0" y="-11696"/>
            <a:ext cx="3059831" cy="2293988"/>
          </a:xfrm>
          <a:prstGeom prst="rect">
            <a:avLst/>
          </a:prstGeom>
          <a:solidFill>
            <a:srgbClr val="99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36" name="TextBox 1035"/>
          <p:cNvSpPr txBox="1"/>
          <p:nvPr/>
        </p:nvSpPr>
        <p:spPr>
          <a:xfrm>
            <a:off x="167531" y="596689"/>
            <a:ext cx="27246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ІНОЗЕМНІ МОВИ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059832" y="-11696"/>
            <a:ext cx="3059831" cy="229398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4" name="TextBox 33">
            <a:hlinkClick r:id="rId11" action="ppaction://hlinksldjump"/>
          </p:cNvPr>
          <p:cNvSpPr txBox="1"/>
          <p:nvPr/>
        </p:nvSpPr>
        <p:spPr>
          <a:xfrm>
            <a:off x="3235097" y="596689"/>
            <a:ext cx="2724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ІСТОРІЯ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6120681" y="-27384"/>
            <a:ext cx="3059831" cy="2293988"/>
          </a:xfrm>
          <a:prstGeom prst="rect">
            <a:avLst/>
          </a:prstGeom>
          <a:solidFill>
            <a:srgbClr val="E57F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6" name="TextBox 35">
            <a:hlinkClick r:id="rId12" action="ppaction://hlinksldjump"/>
          </p:cNvPr>
          <p:cNvSpPr txBox="1"/>
          <p:nvPr/>
        </p:nvSpPr>
        <p:spPr>
          <a:xfrm>
            <a:off x="6250690" y="596870"/>
            <a:ext cx="27246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МАТЕМА-ТИКА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" y="2287140"/>
            <a:ext cx="3059831" cy="22939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8" name="TextBox 37">
            <a:hlinkClick r:id="rId13" action="ppaction://hlinksldjump"/>
          </p:cNvPr>
          <p:cNvSpPr txBox="1"/>
          <p:nvPr/>
        </p:nvSpPr>
        <p:spPr>
          <a:xfrm>
            <a:off x="167532" y="2895525"/>
            <a:ext cx="2724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ІСТОРІЯ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3059832" y="2276872"/>
            <a:ext cx="3059831" cy="2293988"/>
          </a:xfrm>
          <a:prstGeom prst="rect">
            <a:avLst/>
          </a:prstGeom>
          <a:solidFill>
            <a:srgbClr val="E79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0" name="TextBox 39">
            <a:hlinkClick r:id="rId14" action="ppaction://hlinksldjump"/>
          </p:cNvPr>
          <p:cNvSpPr txBox="1"/>
          <p:nvPr/>
        </p:nvSpPr>
        <p:spPr>
          <a:xfrm>
            <a:off x="3191868" y="2885257"/>
            <a:ext cx="27246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МАТЕМА-ТИКА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6120681" y="2276872"/>
            <a:ext cx="3059831" cy="2293988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2" name="TextBox 41">
            <a:hlinkClick r:id="rId15" action="ppaction://hlinksldjump"/>
          </p:cNvPr>
          <p:cNvSpPr txBox="1"/>
          <p:nvPr/>
        </p:nvSpPr>
        <p:spPr>
          <a:xfrm>
            <a:off x="6216204" y="2885257"/>
            <a:ext cx="27246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ІНОЗЕМНІ МОВИ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1" y="4591396"/>
            <a:ext cx="3059831" cy="229398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4" name="TextBox 43">
            <a:hlinkClick r:id="rId16" action="ppaction://hlinksldjump"/>
          </p:cNvPr>
          <p:cNvSpPr txBox="1"/>
          <p:nvPr/>
        </p:nvSpPr>
        <p:spPr>
          <a:xfrm>
            <a:off x="167532" y="5199781"/>
            <a:ext cx="27246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МАТЕМА-ТИКА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3059832" y="4581128"/>
            <a:ext cx="3059831" cy="2294376"/>
          </a:xfrm>
          <a:prstGeom prst="rect">
            <a:avLst/>
          </a:prstGeom>
          <a:solidFill>
            <a:srgbClr val="D600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b="1"/>
          </a:p>
        </p:txBody>
      </p:sp>
      <p:sp>
        <p:nvSpPr>
          <p:cNvPr id="46" name="TextBox 45">
            <a:hlinkClick r:id="rId17" action="ppaction://hlinksldjump"/>
          </p:cNvPr>
          <p:cNvSpPr txBox="1"/>
          <p:nvPr/>
        </p:nvSpPr>
        <p:spPr>
          <a:xfrm>
            <a:off x="3155355" y="5199781"/>
            <a:ext cx="27246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ІНОЗЕМНІ МОВИ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6113305" y="4591396"/>
            <a:ext cx="3059831" cy="229437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6" name="TextBox 55">
            <a:hlinkClick r:id="rId18" action="ppaction://hlinksldjump"/>
          </p:cNvPr>
          <p:cNvSpPr txBox="1"/>
          <p:nvPr/>
        </p:nvSpPr>
        <p:spPr>
          <a:xfrm>
            <a:off x="6208828" y="5210049"/>
            <a:ext cx="2724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ІСТОРІЯ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3" name="Умножение 2">
            <a:hlinkClick r:id="rId19" action="ppaction://hlinksldjump"/>
          </p:cNvPr>
          <p:cNvSpPr/>
          <p:nvPr/>
        </p:nvSpPr>
        <p:spPr>
          <a:xfrm>
            <a:off x="8631269" y="6276999"/>
            <a:ext cx="541867" cy="581001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4733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827584" y="764704"/>
            <a:ext cx="756084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dirty="0" smtClean="0">
                <a:solidFill>
                  <a:schemeClr val="bg1"/>
                </a:solidFill>
              </a:rPr>
              <a:t>СЛОВО, ЯКЕ В ПЕРЕКЛАДІ З ГРЕЦЬКОЇ</a:t>
            </a:r>
          </a:p>
          <a:p>
            <a:pPr algn="ctr"/>
            <a:r>
              <a:rPr lang="ru-RU" sz="3600" dirty="0" smtClean="0">
                <a:solidFill>
                  <a:schemeClr val="bg1"/>
                </a:solidFill>
              </a:rPr>
              <a:t>ОЗНАЧАЄ ПОПЕРЕЧНИК:</a:t>
            </a:r>
          </a:p>
          <a:p>
            <a:pPr algn="just"/>
            <a:endParaRPr lang="ru-RU" sz="36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А) </a:t>
            </a:r>
            <a:r>
              <a:rPr lang="ru-RU" sz="3200" dirty="0" err="1" smtClean="0">
                <a:solidFill>
                  <a:schemeClr val="bg1"/>
                </a:solidFill>
              </a:rPr>
              <a:t>дерев’яний</a:t>
            </a:r>
            <a:r>
              <a:rPr lang="ru-RU" sz="3200" dirty="0" smtClean="0">
                <a:solidFill>
                  <a:schemeClr val="bg1"/>
                </a:solidFill>
              </a:rPr>
              <a:t> брусок;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Б) ребро;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В) </a:t>
            </a:r>
            <a:r>
              <a:rPr lang="ru-RU" sz="3200" dirty="0" err="1" smtClean="0">
                <a:solidFill>
                  <a:schemeClr val="bg1"/>
                </a:solidFill>
              </a:rPr>
              <a:t>діаметр</a:t>
            </a:r>
            <a:r>
              <a:rPr lang="ru-RU" sz="3200" dirty="0">
                <a:solidFill>
                  <a:schemeClr val="bg1"/>
                </a:solidFill>
              </a:rPr>
              <a:t>; </a:t>
            </a:r>
            <a:endParaRPr lang="ru-RU" sz="3200" dirty="0" smtClean="0">
              <a:solidFill>
                <a:schemeClr val="bg1"/>
              </a:solidFill>
            </a:endParaRP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Г) </a:t>
            </a:r>
            <a:r>
              <a:rPr lang="ru-RU" sz="3200" dirty="0" err="1" smtClean="0">
                <a:solidFill>
                  <a:schemeClr val="bg1"/>
                </a:solidFill>
              </a:rPr>
              <a:t>січна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1026" name="Picture 2" descr="Математика — Вікіпедія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2584">
            <a:off x="7146272" y="4581128"/>
            <a:ext cx="2089026" cy="208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272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827584" y="764704"/>
            <a:ext cx="756084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</a:rPr>
              <a:t>ЩО МІРЯЛИ В ГРИВНЯХ У СТАРОДАВНІ ЧАСИ?</a:t>
            </a:r>
          </a:p>
          <a:p>
            <a:r>
              <a:rPr lang="ru-RU" sz="3600" dirty="0" smtClean="0"/>
              <a:t> </a:t>
            </a:r>
            <a:endParaRPr lang="ru-RU" sz="36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А) </a:t>
            </a:r>
            <a:r>
              <a:rPr lang="ru-RU" sz="3200" dirty="0" err="1" smtClean="0">
                <a:solidFill>
                  <a:schemeClr val="bg1"/>
                </a:solidFill>
              </a:rPr>
              <a:t>тиск</a:t>
            </a:r>
            <a:r>
              <a:rPr lang="ru-RU" sz="3200" dirty="0" smtClean="0">
                <a:solidFill>
                  <a:schemeClr val="bg1"/>
                </a:solidFill>
              </a:rPr>
              <a:t>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Б) силу;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В) </a:t>
            </a:r>
            <a:r>
              <a:rPr lang="ru-RU" sz="3200" dirty="0" err="1" smtClean="0">
                <a:solidFill>
                  <a:schemeClr val="bg1"/>
                </a:solidFill>
              </a:rPr>
              <a:t>довжину</a:t>
            </a:r>
            <a:r>
              <a:rPr lang="ru-RU" sz="3200" dirty="0" smtClean="0">
                <a:solidFill>
                  <a:schemeClr val="bg1"/>
                </a:solidFill>
              </a:rPr>
              <a:t>; 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Г) </a:t>
            </a:r>
            <a:r>
              <a:rPr lang="ru-RU" sz="3200" dirty="0" err="1" smtClean="0">
                <a:solidFill>
                  <a:schemeClr val="bg1"/>
                </a:solidFill>
              </a:rPr>
              <a:t>масу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13" name="Picture 2" descr="Математика — Вікіпедія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2584">
            <a:off x="7146272" y="4581128"/>
            <a:ext cx="2089026" cy="208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05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827584" y="764704"/>
            <a:ext cx="756084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ЯКУ МІНІМАЛЬНУ КІЛЬКІСТЬ ТОЧОК ТРЕБА ПОЗНАЧАТИ НА КООРДИНАТНІЙ ПЛОЩИНІ, ЩОБ ПОБУДУВАТИ ГРАФІК ФУНКЦІЙ У=200Х?</a:t>
            </a:r>
          </a:p>
          <a:p>
            <a:r>
              <a:rPr lang="ru-RU" sz="3200" dirty="0" smtClean="0">
                <a:solidFill>
                  <a:schemeClr val="bg1"/>
                </a:solidFill>
              </a:rPr>
              <a:t>А) одну;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Б) </a:t>
            </a:r>
            <a:r>
              <a:rPr lang="ru-RU" sz="3200" dirty="0" err="1" smtClean="0">
                <a:solidFill>
                  <a:schemeClr val="bg1"/>
                </a:solidFill>
              </a:rPr>
              <a:t>дві</a:t>
            </a:r>
            <a:r>
              <a:rPr lang="ru-RU" sz="3200" dirty="0" smtClean="0">
                <a:solidFill>
                  <a:schemeClr val="bg1"/>
                </a:solidFill>
              </a:rPr>
              <a:t>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В) </a:t>
            </a:r>
            <a:r>
              <a:rPr lang="ru-RU" sz="3200" dirty="0" err="1" smtClean="0">
                <a:solidFill>
                  <a:schemeClr val="bg1"/>
                </a:solidFill>
              </a:rPr>
              <a:t>двісті</a:t>
            </a:r>
            <a:r>
              <a:rPr lang="ru-RU" sz="3200" dirty="0" smtClean="0">
                <a:solidFill>
                  <a:schemeClr val="bg1"/>
                </a:solidFill>
              </a:rPr>
              <a:t>; 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Г) сто.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5" name="Picture 2" descr="Математика — Вікіпедія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2584">
            <a:off x="7146272" y="4581128"/>
            <a:ext cx="2089026" cy="208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950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827584" y="764704"/>
            <a:ext cx="756084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ХТО З ПЕРЕЛІЧЕНИХ ОСІБ Є УКРАЇНСЬКИМ</a:t>
            </a:r>
          </a:p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МАТЕМАТИКОМ? 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А) Кравчук;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Б) </a:t>
            </a:r>
            <a:r>
              <a:rPr lang="ru-RU" sz="3200" dirty="0" err="1" smtClean="0">
                <a:solidFill>
                  <a:schemeClr val="bg1"/>
                </a:solidFill>
              </a:rPr>
              <a:t>Піфагор</a:t>
            </a:r>
            <a:r>
              <a:rPr lang="ru-RU" sz="3200" dirty="0" smtClean="0">
                <a:solidFill>
                  <a:schemeClr val="bg1"/>
                </a:solidFill>
              </a:rPr>
              <a:t>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В) </a:t>
            </a:r>
            <a:r>
              <a:rPr lang="ru-RU" sz="3200" dirty="0" err="1" smtClean="0">
                <a:solidFill>
                  <a:schemeClr val="bg1"/>
                </a:solidFill>
              </a:rPr>
              <a:t>Сосюра</a:t>
            </a:r>
            <a:r>
              <a:rPr lang="ru-RU" sz="3200" dirty="0" smtClean="0">
                <a:solidFill>
                  <a:schemeClr val="bg1"/>
                </a:solidFill>
              </a:rPr>
              <a:t>; 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Г) </a:t>
            </a:r>
            <a:r>
              <a:rPr lang="ru-RU" sz="3200" dirty="0" err="1" smtClean="0">
                <a:solidFill>
                  <a:schemeClr val="bg1"/>
                </a:solidFill>
              </a:rPr>
              <a:t>Ковалевська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5" name="Picture 2" descr="Математика — Вікіпедія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2584">
            <a:off x="7146272" y="4581128"/>
            <a:ext cx="2089026" cy="208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08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827584" y="764704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ЩО ОЗНАЧАЄ СЛОВО «ГІПЕРБОЛА?»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А) </a:t>
            </a:r>
            <a:r>
              <a:rPr lang="ru-RU" sz="3200" dirty="0" err="1" smtClean="0">
                <a:solidFill>
                  <a:schemeClr val="bg1"/>
                </a:solidFill>
              </a:rPr>
              <a:t>підвищений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тиск</a:t>
            </a:r>
            <a:r>
              <a:rPr lang="ru-RU" sz="3200" dirty="0" smtClean="0">
                <a:solidFill>
                  <a:schemeClr val="bg1"/>
                </a:solidFill>
              </a:rPr>
              <a:t>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Б) вид </a:t>
            </a:r>
            <a:r>
              <a:rPr lang="ru-RU" sz="3200" dirty="0" err="1" smtClean="0">
                <a:solidFill>
                  <a:schemeClr val="bg1"/>
                </a:solidFill>
              </a:rPr>
              <a:t>графіка</a:t>
            </a:r>
            <a:r>
              <a:rPr lang="ru-RU" sz="3200" dirty="0" smtClean="0">
                <a:solidFill>
                  <a:schemeClr val="bg1"/>
                </a:solidFill>
              </a:rPr>
              <a:t>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В) </a:t>
            </a:r>
            <a:r>
              <a:rPr lang="ru-RU" sz="3200" dirty="0" err="1" smtClean="0">
                <a:solidFill>
                  <a:schemeClr val="bg1"/>
                </a:solidFill>
              </a:rPr>
              <a:t>перетворення</a:t>
            </a:r>
            <a:r>
              <a:rPr lang="ru-RU" sz="3200" dirty="0" smtClean="0">
                <a:solidFill>
                  <a:schemeClr val="bg1"/>
                </a:solidFill>
              </a:rPr>
              <a:t>; 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Г) знак в </a:t>
            </a:r>
            <a:r>
              <a:rPr lang="ru-RU" sz="3200" dirty="0" err="1" smtClean="0">
                <a:solidFill>
                  <a:schemeClr val="bg1"/>
                </a:solidFill>
              </a:rPr>
              <a:t>математиці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5" name="Picture 2" descr="Математика — Вікіпедія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2584">
            <a:off x="7146272" y="4581128"/>
            <a:ext cx="2089026" cy="208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2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827584" y="764704"/>
            <a:ext cx="756084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ЯК З АНГЛІЙСЬКОЇ МОВИ ПЕРЕКЛАДАЄТЬСЯ СЛОВО «MULTIPLICATION»? 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А) </a:t>
            </a:r>
            <a:r>
              <a:rPr lang="ru-RU" sz="3200" dirty="0" err="1" smtClean="0">
                <a:solidFill>
                  <a:schemeClr val="bg1"/>
                </a:solidFill>
              </a:rPr>
              <a:t>додавання</a:t>
            </a:r>
            <a:r>
              <a:rPr lang="ru-RU" sz="3200" dirty="0" smtClean="0">
                <a:solidFill>
                  <a:schemeClr val="bg1"/>
                </a:solidFill>
              </a:rPr>
              <a:t>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Б) </a:t>
            </a:r>
            <a:r>
              <a:rPr lang="ru-RU" sz="3200" dirty="0" err="1" smtClean="0">
                <a:solidFill>
                  <a:schemeClr val="bg1"/>
                </a:solidFill>
              </a:rPr>
              <a:t>віднімання</a:t>
            </a:r>
            <a:r>
              <a:rPr lang="ru-RU" sz="3200" dirty="0" smtClean="0">
                <a:solidFill>
                  <a:schemeClr val="bg1"/>
                </a:solidFill>
              </a:rPr>
              <a:t>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В) </a:t>
            </a:r>
            <a:r>
              <a:rPr lang="ru-RU" sz="3200" dirty="0" err="1" smtClean="0">
                <a:solidFill>
                  <a:schemeClr val="bg1"/>
                </a:solidFill>
              </a:rPr>
              <a:t>множення</a:t>
            </a:r>
            <a:r>
              <a:rPr lang="ru-RU" sz="3200" dirty="0" smtClean="0">
                <a:solidFill>
                  <a:schemeClr val="bg1"/>
                </a:solidFill>
              </a:rPr>
              <a:t>; 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Г) </a:t>
            </a:r>
            <a:r>
              <a:rPr lang="ru-RU" sz="3200" dirty="0" err="1" smtClean="0">
                <a:solidFill>
                  <a:schemeClr val="bg1"/>
                </a:solidFill>
              </a:rPr>
              <a:t>ділення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5" name="Picture 2" descr="Математика — Вікіпедія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2584">
            <a:off x="7146272" y="4581128"/>
            <a:ext cx="2089026" cy="208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50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827584" y="764704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ЧОМУ ДОРІВНЮЄ 1 Л ?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А) </a:t>
            </a:r>
            <a:r>
              <a:rPr lang="ru-RU" sz="3200" dirty="0">
                <a:solidFill>
                  <a:schemeClr val="bg1"/>
                </a:solidFill>
              </a:rPr>
              <a:t>10дм</a:t>
            </a:r>
            <a:r>
              <a:rPr lang="ru-RU" sz="3200" baseline="30000" dirty="0">
                <a:solidFill>
                  <a:schemeClr val="bg1"/>
                </a:solidFill>
              </a:rPr>
              <a:t>3</a:t>
            </a:r>
            <a:r>
              <a:rPr lang="ru-RU" sz="3200" dirty="0" smtClean="0">
                <a:solidFill>
                  <a:schemeClr val="bg1"/>
                </a:solidFill>
              </a:rPr>
              <a:t>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Б) </a:t>
            </a:r>
            <a:r>
              <a:rPr lang="ru-RU" sz="3200" dirty="0">
                <a:solidFill>
                  <a:schemeClr val="bg1"/>
                </a:solidFill>
              </a:rPr>
              <a:t>100см</a:t>
            </a:r>
            <a:r>
              <a:rPr lang="ru-RU" sz="3200" baseline="30000" dirty="0">
                <a:solidFill>
                  <a:schemeClr val="bg1"/>
                </a:solidFill>
              </a:rPr>
              <a:t>2</a:t>
            </a:r>
            <a:r>
              <a:rPr lang="ru-RU" sz="3200" dirty="0" smtClean="0">
                <a:solidFill>
                  <a:schemeClr val="bg1"/>
                </a:solidFill>
              </a:rPr>
              <a:t>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В) </a:t>
            </a:r>
            <a:r>
              <a:rPr lang="ru-RU" sz="3200" dirty="0">
                <a:solidFill>
                  <a:schemeClr val="bg1"/>
                </a:solidFill>
              </a:rPr>
              <a:t>1кг</a:t>
            </a:r>
            <a:r>
              <a:rPr lang="ru-RU" sz="3200" dirty="0" smtClean="0">
                <a:solidFill>
                  <a:schemeClr val="bg1"/>
                </a:solidFill>
              </a:rPr>
              <a:t>; 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Г) </a:t>
            </a:r>
            <a:r>
              <a:rPr lang="ru-RU" sz="3200" dirty="0">
                <a:solidFill>
                  <a:schemeClr val="bg1"/>
                </a:solidFill>
              </a:rPr>
              <a:t>1000см</a:t>
            </a:r>
            <a:r>
              <a:rPr lang="ru-RU" sz="3200" baseline="30000" dirty="0">
                <a:solidFill>
                  <a:schemeClr val="bg1"/>
                </a:solidFill>
              </a:rPr>
              <a:t>3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5" name="Picture 2" descr="Математика — Вікіпедія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2584">
            <a:off x="7146272" y="4581128"/>
            <a:ext cx="2089026" cy="208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87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827584" y="764704"/>
            <a:ext cx="756084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ЩО ТАКЕ «МОДА» В МАТЕМАТИЦІ?</a:t>
            </a:r>
          </a:p>
          <a:p>
            <a:pPr algn="just"/>
            <a:endParaRPr lang="ru-RU" sz="3200" dirty="0" smtClean="0">
              <a:solidFill>
                <a:schemeClr val="bg1"/>
              </a:solidFill>
            </a:endParaRPr>
          </a:p>
          <a:p>
            <a:pPr algn="just"/>
            <a:r>
              <a:rPr lang="ru-RU" sz="3200" dirty="0" smtClean="0">
                <a:solidFill>
                  <a:schemeClr val="bg1"/>
                </a:solidFill>
              </a:rPr>
              <a:t>А) стиль;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Б) </a:t>
            </a:r>
            <a:r>
              <a:rPr lang="ru-RU" sz="3200" dirty="0"/>
              <a:t> </a:t>
            </a:r>
            <a:r>
              <a:rPr lang="ru-RU" sz="3200" dirty="0" err="1">
                <a:solidFill>
                  <a:schemeClr val="bg1"/>
                </a:solidFill>
              </a:rPr>
              <a:t>значення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багатьох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спостережень</a:t>
            </a:r>
            <a:r>
              <a:rPr lang="ru-RU" sz="3200" dirty="0">
                <a:solidFill>
                  <a:schemeClr val="bg1"/>
                </a:solidFill>
              </a:rPr>
              <a:t>, яке </a:t>
            </a:r>
            <a:r>
              <a:rPr lang="ru-RU" sz="3200" dirty="0" err="1">
                <a:solidFill>
                  <a:schemeClr val="bg1"/>
                </a:solidFill>
              </a:rPr>
              <a:t>зустрічається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найчастіше</a:t>
            </a:r>
            <a:r>
              <a:rPr lang="ru-RU" sz="3200" dirty="0">
                <a:solidFill>
                  <a:schemeClr val="bg1"/>
                </a:solidFill>
              </a:rPr>
              <a:t>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В) </a:t>
            </a:r>
            <a:r>
              <a:rPr lang="ru-RU" sz="3200" dirty="0" err="1" smtClean="0">
                <a:solidFill>
                  <a:schemeClr val="bg1"/>
                </a:solidFill>
              </a:rPr>
              <a:t>примха</a:t>
            </a:r>
            <a:r>
              <a:rPr lang="ru-RU" sz="3200" dirty="0" smtClean="0">
                <a:solidFill>
                  <a:schemeClr val="bg1"/>
                </a:solidFill>
              </a:rPr>
              <a:t>; 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Г) </a:t>
            </a:r>
            <a:r>
              <a:rPr lang="uk-UA" sz="3200" dirty="0">
                <a:solidFill>
                  <a:schemeClr val="bg1"/>
                </a:solidFill>
              </a:rPr>
              <a:t>оновлення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5" name="Picture 2" descr="Математика — Вікіпедія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2584">
            <a:off x="7146272" y="4581128"/>
            <a:ext cx="2089026" cy="208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93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827584" y="764704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ПЕРША ЗГАДКА ПРО МАТЕМАТИКУ З</a:t>
            </a:r>
            <a:r>
              <a:rPr lang="en-US" sz="3200" dirty="0" smtClean="0">
                <a:solidFill>
                  <a:schemeClr val="bg1"/>
                </a:solidFill>
              </a:rPr>
              <a:t>’</a:t>
            </a:r>
            <a:r>
              <a:rPr lang="ru-RU" sz="3200" dirty="0" smtClean="0">
                <a:solidFill>
                  <a:schemeClr val="bg1"/>
                </a:solidFill>
              </a:rPr>
              <a:t>ЯВИЛАЯСЯ У?</a:t>
            </a:r>
          </a:p>
          <a:p>
            <a:pPr algn="just"/>
            <a:r>
              <a:rPr lang="ru-RU" sz="3200" dirty="0" smtClean="0">
                <a:solidFill>
                  <a:schemeClr val="bg1"/>
                </a:solidFill>
              </a:rPr>
              <a:t>А) </a:t>
            </a:r>
            <a:r>
              <a:rPr lang="ru-RU" sz="3200" dirty="0" err="1" smtClean="0">
                <a:solidFill>
                  <a:schemeClr val="bg1"/>
                </a:solidFill>
              </a:rPr>
              <a:t>Греції</a:t>
            </a:r>
            <a:r>
              <a:rPr lang="ru-RU" sz="3200" dirty="0" smtClean="0">
                <a:solidFill>
                  <a:schemeClr val="bg1"/>
                </a:solidFill>
              </a:rPr>
              <a:t>;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Б) </a:t>
            </a:r>
            <a:r>
              <a:rPr lang="ru-RU" sz="3200" dirty="0" err="1" smtClean="0">
                <a:solidFill>
                  <a:schemeClr val="bg1"/>
                </a:solidFill>
              </a:rPr>
              <a:t>Єгипті</a:t>
            </a:r>
            <a:r>
              <a:rPr lang="ru-RU" sz="3200" dirty="0" smtClean="0">
                <a:solidFill>
                  <a:schemeClr val="bg1"/>
                </a:solidFill>
              </a:rPr>
              <a:t>;</a:t>
            </a:r>
            <a:endParaRPr lang="ru-RU" sz="3200" dirty="0">
              <a:solidFill>
                <a:schemeClr val="bg1"/>
              </a:solidFill>
            </a:endParaRP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В) </a:t>
            </a:r>
            <a:r>
              <a:rPr lang="ru-RU" sz="3200" dirty="0" err="1" smtClean="0">
                <a:solidFill>
                  <a:schemeClr val="bg1"/>
                </a:solidFill>
              </a:rPr>
              <a:t>Америці</a:t>
            </a:r>
            <a:r>
              <a:rPr lang="ru-RU" sz="3200" dirty="0" smtClean="0">
                <a:solidFill>
                  <a:schemeClr val="bg1"/>
                </a:solidFill>
              </a:rPr>
              <a:t>; 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Г) </a:t>
            </a:r>
            <a:r>
              <a:rPr lang="uk-UA" sz="3200" dirty="0" smtClean="0">
                <a:solidFill>
                  <a:schemeClr val="bg1"/>
                </a:solidFill>
              </a:rPr>
              <a:t>Африці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5" name="Picture 2" descr="Математика — Вікіпедія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2584">
            <a:off x="7146272" y="4581128"/>
            <a:ext cx="2089026" cy="208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71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O que é Psicologia Analítica e Qual sua Relação com o Coaching? - José  Roberto Marques - Presidente do IBC Coach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48464" cy="41106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/>
          <p:cNvSpPr/>
          <p:nvPr/>
        </p:nvSpPr>
        <p:spPr>
          <a:xfrm>
            <a:off x="3563887" y="980728"/>
            <a:ext cx="1953303" cy="284574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2297" name="Picture 9" descr="Математика — Вікіпеді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402" y="1551256"/>
            <a:ext cx="1704684" cy="1704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88485" y="4005064"/>
            <a:ext cx="6552728" cy="113877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endParaRPr lang="uk-UA" sz="1200" b="1" i="1" dirty="0" smtClean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4400" b="1" i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ПРАКТИЧНИЙ</a:t>
            </a:r>
          </a:p>
          <a:p>
            <a:pPr algn="ctr"/>
            <a:endParaRPr lang="uk-UA" sz="1200" b="1" i="1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AutoShape 4" descr="Testes de personalidade: saiba como ter um bom desempenho! | Carreira &amp;  Sucess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810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6939" y="1700808"/>
            <a:ext cx="848353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1950" algn="just"/>
            <a:r>
              <a:rPr lang="uk-UA" sz="2600" dirty="0" smtClean="0">
                <a:latin typeface="Century Gothic" panose="020B0502020202020204" pitchFamily="34" charset="0"/>
              </a:rPr>
              <a:t>Під час масованого обстрілу по Україні було випущено 55 ракет, 47 з яких збила протиповітряна оборона.</a:t>
            </a:r>
          </a:p>
          <a:p>
            <a:pPr indent="361950" algn="just"/>
            <a:r>
              <a:rPr lang="uk-UA" sz="2600" dirty="0" smtClean="0">
                <a:latin typeface="Century Gothic" panose="020B0502020202020204" pitchFamily="34" charset="0"/>
              </a:rPr>
              <a:t>На скільки відсотків кількість збитих ракет більша за кількість тих, що не вдалося знешкодити?</a:t>
            </a:r>
            <a:endParaRPr lang="uk-UA" sz="2600" dirty="0">
              <a:latin typeface="Century Gothic" panose="020B0502020202020204" pitchFamily="34" charset="0"/>
            </a:endParaRPr>
          </a:p>
        </p:txBody>
      </p:sp>
      <p:sp>
        <p:nvSpPr>
          <p:cNvPr id="6" name="AutoShape 4" descr="Кафедра Прикладної Математи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" name="TextBox 8"/>
          <p:cNvSpPr txBox="1"/>
          <p:nvPr/>
        </p:nvSpPr>
        <p:spPr>
          <a:xfrm>
            <a:off x="336939" y="332656"/>
            <a:ext cx="3298957" cy="113877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endParaRPr lang="uk-UA" sz="1200" b="1" i="1" dirty="0" smtClean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4400" b="1" i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ЗАДАЧА 1</a:t>
            </a:r>
          </a:p>
          <a:p>
            <a:pPr algn="ctr"/>
            <a:endParaRPr lang="uk-UA" sz="1200" b="1" i="1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71" name="Picture 7" descr="Силами ППО знищено 47 з 55 ракет РФ, запущенних по Україні сьогодні »  Чернівецький промінь | Новини. Буковина. Чернівці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1" y="3861048"/>
            <a:ext cx="2808311" cy="280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24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6939" y="1730471"/>
            <a:ext cx="848353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1950" algn="just"/>
            <a:r>
              <a:rPr lang="uk-UA" sz="2600" dirty="0">
                <a:latin typeface="Century Gothic" panose="020B0502020202020204" pitchFamily="34" charset="0"/>
              </a:rPr>
              <a:t>Скласти кошторис перукарської послуги «Фарбування короткого волосся», якщо 100 мл барвника коштує </a:t>
            </a:r>
            <a:r>
              <a:rPr lang="uk-UA" sz="2600" dirty="0" smtClean="0">
                <a:latin typeface="Century Gothic" panose="020B0502020202020204" pitchFamily="34" charset="0"/>
              </a:rPr>
              <a:t>38</a:t>
            </a:r>
            <a:r>
              <a:rPr lang="en-US" sz="2600" dirty="0" smtClean="0">
                <a:latin typeface="Century Gothic" panose="020B0502020202020204" pitchFamily="34" charset="0"/>
              </a:rPr>
              <a:t>0</a:t>
            </a:r>
            <a:r>
              <a:rPr lang="uk-UA" sz="2600" dirty="0" smtClean="0">
                <a:latin typeface="Century Gothic" panose="020B0502020202020204" pitchFamily="34" charset="0"/>
              </a:rPr>
              <a:t> </a:t>
            </a:r>
            <a:r>
              <a:rPr lang="uk-UA" sz="2600" dirty="0">
                <a:latin typeface="Century Gothic" panose="020B0502020202020204" pitchFamily="34" charset="0"/>
              </a:rPr>
              <a:t>грн , 1 л окисника - </a:t>
            </a:r>
            <a:r>
              <a:rPr lang="en-US" sz="2600" dirty="0" smtClean="0">
                <a:latin typeface="Century Gothic" panose="020B0502020202020204" pitchFamily="34" charset="0"/>
              </a:rPr>
              <a:t>45</a:t>
            </a:r>
            <a:r>
              <a:rPr lang="uk-UA" sz="2600" dirty="0" smtClean="0">
                <a:latin typeface="Century Gothic" panose="020B0502020202020204" pitchFamily="34" charset="0"/>
              </a:rPr>
              <a:t> </a:t>
            </a:r>
            <a:r>
              <a:rPr lang="uk-UA" sz="2600" dirty="0">
                <a:latin typeface="Century Gothic" panose="020B0502020202020204" pitchFamily="34" charset="0"/>
              </a:rPr>
              <a:t>грн, </a:t>
            </a:r>
            <a:r>
              <a:rPr lang="uk-UA" sz="2600" dirty="0" smtClean="0">
                <a:latin typeface="Century Gothic" panose="020B0502020202020204" pitchFamily="34" charset="0"/>
              </a:rPr>
              <a:t/>
            </a:r>
            <a:br>
              <a:rPr lang="uk-UA" sz="2600" dirty="0" smtClean="0">
                <a:latin typeface="Century Gothic" panose="020B0502020202020204" pitchFamily="34" charset="0"/>
              </a:rPr>
            </a:br>
            <a:r>
              <a:rPr lang="uk-UA" sz="2600" dirty="0" smtClean="0">
                <a:latin typeface="Century Gothic" panose="020B0502020202020204" pitchFamily="34" charset="0"/>
              </a:rPr>
              <a:t>1 </a:t>
            </a:r>
            <a:r>
              <a:rPr lang="uk-UA" sz="2600" dirty="0">
                <a:latin typeface="Century Gothic" panose="020B0502020202020204" pitchFamily="34" charset="0"/>
              </a:rPr>
              <a:t>л шампуню – </a:t>
            </a:r>
            <a:r>
              <a:rPr lang="en-US" sz="2600" dirty="0" smtClean="0">
                <a:latin typeface="Century Gothic" panose="020B0502020202020204" pitchFamily="34" charset="0"/>
              </a:rPr>
              <a:t>1</a:t>
            </a:r>
            <a:r>
              <a:rPr lang="uk-UA" sz="2600" dirty="0" smtClean="0">
                <a:latin typeface="Century Gothic" panose="020B0502020202020204" pitchFamily="34" charset="0"/>
              </a:rPr>
              <a:t>40 </a:t>
            </a:r>
            <a:r>
              <a:rPr lang="uk-UA" sz="2600" dirty="0">
                <a:latin typeface="Century Gothic" panose="020B0502020202020204" pitchFamily="34" charset="0"/>
              </a:rPr>
              <a:t>грн, 1 л бальзаму </a:t>
            </a:r>
            <a:r>
              <a:rPr lang="en-US" sz="2600" dirty="0" smtClean="0">
                <a:latin typeface="Century Gothic" panose="020B0502020202020204" pitchFamily="34" charset="0"/>
              </a:rPr>
              <a:t>1</a:t>
            </a:r>
            <a:r>
              <a:rPr lang="uk-UA" sz="2600" dirty="0" smtClean="0">
                <a:latin typeface="Century Gothic" panose="020B0502020202020204" pitchFamily="34" charset="0"/>
              </a:rPr>
              <a:t>50 </a:t>
            </a:r>
            <a:r>
              <a:rPr lang="uk-UA" sz="2600" dirty="0">
                <a:latin typeface="Century Gothic" panose="020B0502020202020204" pitchFamily="34" charset="0"/>
              </a:rPr>
              <a:t>грн, робота майстра – </a:t>
            </a:r>
            <a:r>
              <a:rPr lang="en-US" sz="2600" dirty="0" smtClean="0">
                <a:latin typeface="Century Gothic" panose="020B0502020202020204" pitchFamily="34" charset="0"/>
              </a:rPr>
              <a:t>700</a:t>
            </a:r>
            <a:r>
              <a:rPr lang="uk-UA" sz="2600" dirty="0" smtClean="0">
                <a:latin typeface="Century Gothic" panose="020B0502020202020204" pitchFamily="34" charset="0"/>
              </a:rPr>
              <a:t> </a:t>
            </a:r>
            <a:r>
              <a:rPr lang="uk-UA" sz="2600" dirty="0">
                <a:latin typeface="Century Gothic" panose="020B0502020202020204" pitchFamily="34" charset="0"/>
              </a:rPr>
              <a:t>грн.</a:t>
            </a:r>
          </a:p>
        </p:txBody>
      </p:sp>
      <p:sp>
        <p:nvSpPr>
          <p:cNvPr id="6" name="AutoShape 4" descr="Кафедра Прикладної Математи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" name="TextBox 8"/>
          <p:cNvSpPr txBox="1"/>
          <p:nvPr/>
        </p:nvSpPr>
        <p:spPr>
          <a:xfrm>
            <a:off x="336939" y="332656"/>
            <a:ext cx="3298957" cy="113877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endParaRPr lang="uk-UA" sz="1200" b="1" i="1" dirty="0" smtClean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4400" b="1" i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ЗАДАЧА 2</a:t>
            </a:r>
          </a:p>
          <a:p>
            <a:pPr algn="ctr"/>
            <a:endParaRPr lang="uk-UA" sz="1200" b="1" i="1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058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6939" y="1700808"/>
            <a:ext cx="848353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1950" algn="just"/>
            <a:r>
              <a:rPr lang="uk-UA" sz="2600" dirty="0" smtClean="0">
                <a:latin typeface="Century Gothic" panose="020B0502020202020204" pitchFamily="34" charset="0"/>
              </a:rPr>
              <a:t>За графіком, представленим у таблиці наявність світла в четвер у одній із груп можлива від 6 до 12 годин за добу, а його відсутність може тривати від 12 до 18 годин. </a:t>
            </a:r>
          </a:p>
          <a:p>
            <a:pPr indent="361950" algn="just"/>
            <a:r>
              <a:rPr lang="uk-UA" sz="2600" dirty="0" smtClean="0">
                <a:latin typeface="Century Gothic" panose="020B0502020202020204" pitchFamily="34" charset="0"/>
              </a:rPr>
              <a:t>Оцініть за допомогою нерівності різницю інтервалів постачання електроенергії.</a:t>
            </a:r>
            <a:endParaRPr lang="uk-UA" sz="2600" dirty="0">
              <a:latin typeface="Century Gothic" panose="020B0502020202020204" pitchFamily="34" charset="0"/>
            </a:endParaRPr>
          </a:p>
        </p:txBody>
      </p:sp>
      <p:sp>
        <p:nvSpPr>
          <p:cNvPr id="6" name="AutoShape 4" descr="Кафедра Прикладної Математи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" name="TextBox 8"/>
          <p:cNvSpPr txBox="1"/>
          <p:nvPr/>
        </p:nvSpPr>
        <p:spPr>
          <a:xfrm>
            <a:off x="336939" y="332656"/>
            <a:ext cx="3298957" cy="113877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endParaRPr lang="uk-UA" sz="1200" b="1" i="1" dirty="0" smtClean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4400" b="1" i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ЗАДАЧА 2</a:t>
            </a:r>
          </a:p>
          <a:p>
            <a:pPr algn="ctr"/>
            <a:endParaRPr lang="uk-UA" sz="1200" b="1" i="1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85" t="55388" r="34205" b="17241"/>
          <a:stretch/>
        </p:blipFill>
        <p:spPr bwMode="auto">
          <a:xfrm>
            <a:off x="3203848" y="4089025"/>
            <a:ext cx="5777781" cy="276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6388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baburka\Desktop\11\ти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2231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29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1024</TotalTime>
  <Words>1269</Words>
  <Application>Microsoft Office PowerPoint</Application>
  <PresentationFormat>Экран (4:3)</PresentationFormat>
  <Paragraphs>204</Paragraphs>
  <Slides>39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baburka</dc:creator>
  <cp:lastModifiedBy>baburka</cp:lastModifiedBy>
  <cp:revision>85</cp:revision>
  <dcterms:created xsi:type="dcterms:W3CDTF">2021-05-19T12:52:53Z</dcterms:created>
  <dcterms:modified xsi:type="dcterms:W3CDTF">2024-03-14T17:31:12Z</dcterms:modified>
</cp:coreProperties>
</file>